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theme/theme3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rawings/drawing1.xml" ContentType="application/vnd.openxmlformats-officedocument.drawingml.chartshape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1" r:id="rId4"/>
    <p:sldMasterId id="2147483695" r:id="rId5"/>
    <p:sldMasterId id="2147483697" r:id="rId6"/>
    <p:sldMasterId id="2147483699" r:id="rId7"/>
  </p:sldMasterIdLst>
  <p:notesMasterIdLst>
    <p:notesMasterId r:id="rId80"/>
  </p:notesMasterIdLst>
  <p:handoutMasterIdLst>
    <p:handoutMasterId r:id="rId81"/>
  </p:handoutMasterIdLst>
  <p:sldIdLst>
    <p:sldId id="645" r:id="rId8"/>
    <p:sldId id="312" r:id="rId9"/>
    <p:sldId id="1744" r:id="rId10"/>
    <p:sldId id="1840" r:id="rId11"/>
    <p:sldId id="1666" r:id="rId12"/>
    <p:sldId id="1672" r:id="rId13"/>
    <p:sldId id="622" r:id="rId14"/>
    <p:sldId id="1699" r:id="rId15"/>
    <p:sldId id="1734" r:id="rId16"/>
    <p:sldId id="1713" r:id="rId17"/>
    <p:sldId id="1677" r:id="rId18"/>
    <p:sldId id="1685" r:id="rId19"/>
    <p:sldId id="1711" r:id="rId20"/>
    <p:sldId id="1712" r:id="rId21"/>
    <p:sldId id="1841" r:id="rId22"/>
    <p:sldId id="1694" r:id="rId23"/>
    <p:sldId id="1696" r:id="rId24"/>
    <p:sldId id="1723" r:id="rId25"/>
    <p:sldId id="1695" r:id="rId26"/>
    <p:sldId id="1700" r:id="rId27"/>
    <p:sldId id="1678" r:id="rId28"/>
    <p:sldId id="1686" r:id="rId29"/>
    <p:sldId id="1687" r:id="rId30"/>
    <p:sldId id="1701" r:id="rId31"/>
    <p:sldId id="1702" r:id="rId32"/>
    <p:sldId id="1703" r:id="rId33"/>
    <p:sldId id="1705" r:id="rId34"/>
    <p:sldId id="1706" r:id="rId35"/>
    <p:sldId id="1707" r:id="rId36"/>
    <p:sldId id="1714" r:id="rId37"/>
    <p:sldId id="1715" r:id="rId38"/>
    <p:sldId id="1716" r:id="rId39"/>
    <p:sldId id="1807" r:id="rId40"/>
    <p:sldId id="1834" r:id="rId41"/>
    <p:sldId id="1790" r:id="rId42"/>
    <p:sldId id="1791" r:id="rId43"/>
    <p:sldId id="1792" r:id="rId44"/>
    <p:sldId id="1817" r:id="rId45"/>
    <p:sldId id="1833" r:id="rId46"/>
    <p:sldId id="1835" r:id="rId47"/>
    <p:sldId id="1836" r:id="rId48"/>
    <p:sldId id="1797" r:id="rId49"/>
    <p:sldId id="1798" r:id="rId50"/>
    <p:sldId id="1837" r:id="rId51"/>
    <p:sldId id="1822" r:id="rId52"/>
    <p:sldId id="1823" r:id="rId53"/>
    <p:sldId id="1824" r:id="rId54"/>
    <p:sldId id="1825" r:id="rId55"/>
    <p:sldId id="1784" r:id="rId56"/>
    <p:sldId id="1785" r:id="rId57"/>
    <p:sldId id="1786" r:id="rId58"/>
    <p:sldId id="1787" r:id="rId59"/>
    <p:sldId id="1838" r:id="rId60"/>
    <p:sldId id="1789" r:id="rId61"/>
    <p:sldId id="1805" r:id="rId62"/>
    <p:sldId id="1778" r:id="rId63"/>
    <p:sldId id="1779" r:id="rId64"/>
    <p:sldId id="1780" r:id="rId65"/>
    <p:sldId id="1828" r:id="rId66"/>
    <p:sldId id="1829" r:id="rId67"/>
    <p:sldId id="1783" r:id="rId68"/>
    <p:sldId id="1751" r:id="rId69"/>
    <p:sldId id="1773" r:id="rId70"/>
    <p:sldId id="1774" r:id="rId71"/>
    <p:sldId id="1830" r:id="rId72"/>
    <p:sldId id="1831" r:id="rId73"/>
    <p:sldId id="1777" r:id="rId74"/>
    <p:sldId id="1806" r:id="rId75"/>
    <p:sldId id="1682" r:id="rId76"/>
    <p:sldId id="1689" r:id="rId77"/>
    <p:sldId id="642" r:id="rId78"/>
    <p:sldId id="643" r:id="rId79"/>
  </p:sldIdLst>
  <p:sldSz cx="12192000" cy="6858000"/>
  <p:notesSz cx="6797675" cy="9926638"/>
  <p:defaultTextStyle>
    <a:defPPr>
      <a:defRPr lang="ko-KR"/>
    </a:defPPr>
    <a:lvl1pPr marL="0" algn="l" defTabSz="914192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097" algn="l" defTabSz="914192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192" algn="l" defTabSz="914192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289" algn="l" defTabSz="914192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384" algn="l" defTabSz="914192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480" algn="l" defTabSz="914192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576" algn="l" defTabSz="914192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9672" algn="l" defTabSz="914192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6768" algn="l" defTabSz="914192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Basic" id="{9382037F-FC5D-4532-AEAC-265231E9ED4B}">
          <p14:sldIdLst>
            <p14:sldId id="645"/>
            <p14:sldId id="312"/>
            <p14:sldId id="1744"/>
            <p14:sldId id="1840"/>
          </p14:sldIdLst>
        </p14:section>
        <p14:section name="Information Architecture" id="{CA192219-CAA3-4413-A0F0-3C536AC806EF}">
          <p14:sldIdLst>
            <p14:sldId id="1666"/>
          </p14:sldIdLst>
        </p14:section>
        <p14:section name="Layaout" id="{E7BC252E-1015-4176-8073-0C5214D146C7}">
          <p14:sldIdLst>
            <p14:sldId id="1672"/>
          </p14:sldIdLst>
        </p14:section>
        <p14:section name="Main" id="{30814419-CA11-47D2-A6B0-1CEAD0CE680E}">
          <p14:sldIdLst>
            <p14:sldId id="622"/>
            <p14:sldId id="1699"/>
            <p14:sldId id="1734"/>
            <p14:sldId id="1713"/>
          </p14:sldIdLst>
        </p14:section>
        <p14:section name="About" id="{15A9864A-665B-4EE7-9113-64929C4FA23C}">
          <p14:sldIdLst>
            <p14:sldId id="1677"/>
            <p14:sldId id="1685"/>
            <p14:sldId id="1711"/>
            <p14:sldId id="1712"/>
            <p14:sldId id="1841"/>
          </p14:sldIdLst>
        </p14:section>
        <p14:section name="Service" id="{A392D740-4589-411A-9365-FB43E35C86A9}">
          <p14:sldIdLst>
            <p14:sldId id="1694"/>
            <p14:sldId id="1696"/>
            <p14:sldId id="1723"/>
            <p14:sldId id="1695"/>
            <p14:sldId id="1700"/>
          </p14:sldIdLst>
        </p14:section>
        <p14:section name="Tech" id="{BC92DEAF-4CAA-4C01-AC28-AC468F4C49FA}">
          <p14:sldIdLst>
            <p14:sldId id="1678"/>
            <p14:sldId id="1686"/>
            <p14:sldId id="1687"/>
            <p14:sldId id="1701"/>
            <p14:sldId id="1702"/>
            <p14:sldId id="1703"/>
            <p14:sldId id="1705"/>
            <p14:sldId id="1706"/>
            <p14:sldId id="1707"/>
            <p14:sldId id="1714"/>
            <p14:sldId id="1715"/>
            <p14:sldId id="1716"/>
          </p14:sldIdLst>
        </p14:section>
        <p14:section name="Showcase" id="{64DF4AED-E04A-46D6-B2C0-49BF0ABB9998}">
          <p14:sldIdLst>
            <p14:sldId id="1807"/>
            <p14:sldId id="1834"/>
            <p14:sldId id="1790"/>
            <p14:sldId id="1791"/>
            <p14:sldId id="1792"/>
            <p14:sldId id="1817"/>
            <p14:sldId id="1833"/>
            <p14:sldId id="1835"/>
            <p14:sldId id="1836"/>
            <p14:sldId id="1797"/>
            <p14:sldId id="1798"/>
            <p14:sldId id="1837"/>
            <p14:sldId id="1822"/>
            <p14:sldId id="1823"/>
            <p14:sldId id="1824"/>
            <p14:sldId id="1825"/>
          </p14:sldIdLst>
        </p14:section>
        <p14:section name="Use Case" id="{B5CF3053-E85E-4F2F-A44E-13F84843A41E}">
          <p14:sldIdLst>
            <p14:sldId id="1784"/>
            <p14:sldId id="1785"/>
            <p14:sldId id="1786"/>
            <p14:sldId id="1787"/>
            <p14:sldId id="1838"/>
            <p14:sldId id="1789"/>
            <p14:sldId id="1805"/>
            <p14:sldId id="1778"/>
            <p14:sldId id="1779"/>
            <p14:sldId id="1780"/>
            <p14:sldId id="1828"/>
            <p14:sldId id="1829"/>
            <p14:sldId id="1783"/>
            <p14:sldId id="1751"/>
            <p14:sldId id="1773"/>
            <p14:sldId id="1774"/>
            <p14:sldId id="1830"/>
            <p14:sldId id="1831"/>
            <p14:sldId id="1777"/>
            <p14:sldId id="1806"/>
          </p14:sldIdLst>
        </p14:section>
        <p14:section name="News" id="{6489E426-CBDA-4C4C-A8BE-178314757D7D}">
          <p14:sldIdLst>
            <p14:sldId id="1682"/>
            <p14:sldId id="1689"/>
            <p14:sldId id="642"/>
            <p14:sldId id="64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890" userDrawn="1">
          <p15:clr>
            <a:srgbClr val="A4A3A4"/>
          </p15:clr>
        </p15:guide>
        <p15:guide id="2" orient="horz" pos="4133" userDrawn="1">
          <p15:clr>
            <a:srgbClr val="A4A3A4"/>
          </p15:clr>
        </p15:guide>
        <p15:guide id="3" orient="horz" pos="210" userDrawn="1">
          <p15:clr>
            <a:srgbClr val="A4A3A4"/>
          </p15:clr>
        </p15:guide>
        <p15:guide id="6" pos="7514" userDrawn="1">
          <p15:clr>
            <a:srgbClr val="A4A3A4"/>
          </p15:clr>
        </p15:guide>
        <p15:guide id="7" pos="846" userDrawn="1">
          <p15:clr>
            <a:srgbClr val="000000"/>
          </p15:clr>
        </p15:guide>
        <p15:guide id="12" pos="5428" userDrawn="1">
          <p15:clr>
            <a:srgbClr val="A4A3A4"/>
          </p15:clr>
        </p15:guide>
        <p15:guide id="14" pos="2366" userDrawn="1">
          <p15:clr>
            <a:srgbClr val="FFFFFF"/>
          </p15:clr>
        </p15:guide>
        <p15:guide id="15" orient="horz" pos="2228" userDrawn="1">
          <p15:clr>
            <a:srgbClr val="C35EA4"/>
          </p15:clr>
        </p15:guide>
        <p15:guide id="16" orient="horz" pos="2908" userDrawn="1">
          <p15:clr>
            <a:srgbClr val="C35EA4"/>
          </p15:clr>
        </p15:guide>
        <p15:guide id="17" pos="5042" userDrawn="1">
          <p15:clr>
            <a:srgbClr val="FFFFFF"/>
          </p15:clr>
        </p15:guide>
        <p15:guide id="18" orient="horz" pos="2500" userDrawn="1">
          <p15:clr>
            <a:srgbClr val="000000"/>
          </p15:clr>
        </p15:guide>
        <p15:guide id="19" orient="horz" pos="1117" userDrawn="1">
          <p15:clr>
            <a:srgbClr val="A4A3A4"/>
          </p15:clr>
        </p15:guide>
        <p15:guide id="20" orient="horz" pos="4292" userDrawn="1">
          <p15:clr>
            <a:srgbClr val="FFFFFF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전 은정" initials="전은" lastIdx="2" clrIdx="0">
    <p:extLst>
      <p:ext uri="{19B8F6BF-5375-455C-9EA6-DF929625EA0E}">
        <p15:presenceInfo xmlns:p15="http://schemas.microsoft.com/office/powerpoint/2012/main" userId="S::junee@adelieon1.onmicrosoft.com::f9d33032-d95c-45ea-9d87-37bc2a24c864" providerId="AD"/>
      </p:ext>
    </p:extLst>
  </p:cmAuthor>
  <p:cmAuthor id="2" name="euna.jo@adelieon.com" initials="e" lastIdx="2" clrIdx="1">
    <p:extLst>
      <p:ext uri="{19B8F6BF-5375-455C-9EA6-DF929625EA0E}">
        <p15:presenceInfo xmlns:p15="http://schemas.microsoft.com/office/powerpoint/2012/main" userId="7e01bbe04a16b6a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F0000"/>
    <a:srgbClr val="5B9BD5"/>
    <a:srgbClr val="00B0F0"/>
    <a:srgbClr val="E4E4E4"/>
    <a:srgbClr val="F8F8F8"/>
    <a:srgbClr val="595959"/>
    <a:srgbClr val="7F7F7F"/>
    <a:srgbClr val="34B8B9"/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1FECB4D8-DB02-4DC6-A0A2-4F2EBAE1DC90}" styleName="보통 스타일 1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715" autoAdjust="0"/>
    <p:restoredTop sz="75029" autoAdjust="0"/>
  </p:normalViewPr>
  <p:slideViewPr>
    <p:cSldViewPr>
      <p:cViewPr varScale="1">
        <p:scale>
          <a:sx n="143" d="100"/>
          <a:sy n="143" d="100"/>
        </p:scale>
        <p:origin x="4128" y="192"/>
      </p:cViewPr>
      <p:guideLst>
        <p:guide orient="horz" pos="890"/>
        <p:guide orient="horz" pos="4133"/>
        <p:guide orient="horz" pos="210"/>
        <p:guide pos="7514"/>
        <p:guide pos="846"/>
        <p:guide pos="5428"/>
        <p:guide pos="2366"/>
        <p:guide orient="horz" pos="2228"/>
        <p:guide orient="horz" pos="2908"/>
        <p:guide pos="5042"/>
        <p:guide orient="horz" pos="2500"/>
        <p:guide orient="horz" pos="1117"/>
        <p:guide orient="horz" pos="429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0" d="100"/>
        <a:sy n="150" d="100"/>
      </p:scale>
      <p:origin x="0" y="-23213"/>
    </p:cViewPr>
  </p:sorterViewPr>
  <p:notesViewPr>
    <p:cSldViewPr showGuides="1">
      <p:cViewPr varScale="1">
        <p:scale>
          <a:sx n="55" d="100"/>
          <a:sy n="55" d="100"/>
        </p:scale>
        <p:origin x="3379" y="53"/>
      </p:cViewPr>
      <p:guideLst>
        <p:guide orient="horz" pos="3127"/>
        <p:guide pos="2141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9.xml"/><Relationship Id="rId21" Type="http://schemas.openxmlformats.org/officeDocument/2006/relationships/slide" Target="slides/slide14.xml"/><Relationship Id="rId42" Type="http://schemas.openxmlformats.org/officeDocument/2006/relationships/slide" Target="slides/slide35.xml"/><Relationship Id="rId47" Type="http://schemas.openxmlformats.org/officeDocument/2006/relationships/slide" Target="slides/slide40.xml"/><Relationship Id="rId63" Type="http://schemas.openxmlformats.org/officeDocument/2006/relationships/slide" Target="slides/slide56.xml"/><Relationship Id="rId68" Type="http://schemas.openxmlformats.org/officeDocument/2006/relationships/slide" Target="slides/slide61.xml"/><Relationship Id="rId84" Type="http://schemas.openxmlformats.org/officeDocument/2006/relationships/viewProps" Target="viewProps.xml"/><Relationship Id="rId16" Type="http://schemas.openxmlformats.org/officeDocument/2006/relationships/slide" Target="slides/slide9.xml"/><Relationship Id="rId11" Type="http://schemas.openxmlformats.org/officeDocument/2006/relationships/slide" Target="slides/slide4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53" Type="http://schemas.openxmlformats.org/officeDocument/2006/relationships/slide" Target="slides/slide46.xml"/><Relationship Id="rId58" Type="http://schemas.openxmlformats.org/officeDocument/2006/relationships/slide" Target="slides/slide51.xml"/><Relationship Id="rId74" Type="http://schemas.openxmlformats.org/officeDocument/2006/relationships/slide" Target="slides/slide67.xml"/><Relationship Id="rId79" Type="http://schemas.openxmlformats.org/officeDocument/2006/relationships/slide" Target="slides/slide72.xml"/><Relationship Id="rId5" Type="http://schemas.openxmlformats.org/officeDocument/2006/relationships/slideMaster" Target="slideMasters/slideMaster2.xml"/><Relationship Id="rId19" Type="http://schemas.openxmlformats.org/officeDocument/2006/relationships/slide" Target="slides/slide1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slide" Target="slides/slide41.xml"/><Relationship Id="rId56" Type="http://schemas.openxmlformats.org/officeDocument/2006/relationships/slide" Target="slides/slide49.xml"/><Relationship Id="rId64" Type="http://schemas.openxmlformats.org/officeDocument/2006/relationships/slide" Target="slides/slide57.xml"/><Relationship Id="rId69" Type="http://schemas.openxmlformats.org/officeDocument/2006/relationships/slide" Target="slides/slide62.xml"/><Relationship Id="rId77" Type="http://schemas.openxmlformats.org/officeDocument/2006/relationships/slide" Target="slides/slide70.xml"/><Relationship Id="rId8" Type="http://schemas.openxmlformats.org/officeDocument/2006/relationships/slide" Target="slides/slide1.xml"/><Relationship Id="rId51" Type="http://schemas.openxmlformats.org/officeDocument/2006/relationships/slide" Target="slides/slide44.xml"/><Relationship Id="rId72" Type="http://schemas.openxmlformats.org/officeDocument/2006/relationships/slide" Target="slides/slide65.xml"/><Relationship Id="rId80" Type="http://schemas.openxmlformats.org/officeDocument/2006/relationships/notesMaster" Target="notesMasters/notesMaster1.xml"/><Relationship Id="rId85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slide" Target="slides/slide39.xml"/><Relationship Id="rId59" Type="http://schemas.openxmlformats.org/officeDocument/2006/relationships/slide" Target="slides/slide52.xml"/><Relationship Id="rId67" Type="http://schemas.openxmlformats.org/officeDocument/2006/relationships/slide" Target="slides/slide60.xml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54" Type="http://schemas.openxmlformats.org/officeDocument/2006/relationships/slide" Target="slides/slide47.xml"/><Relationship Id="rId62" Type="http://schemas.openxmlformats.org/officeDocument/2006/relationships/slide" Target="slides/slide55.xml"/><Relationship Id="rId70" Type="http://schemas.openxmlformats.org/officeDocument/2006/relationships/slide" Target="slides/slide63.xml"/><Relationship Id="rId75" Type="http://schemas.openxmlformats.org/officeDocument/2006/relationships/slide" Target="slides/slide68.xml"/><Relationship Id="rId83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slide" Target="slides/slide42.xml"/><Relationship Id="rId57" Type="http://schemas.openxmlformats.org/officeDocument/2006/relationships/slide" Target="slides/slide50.xml"/><Relationship Id="rId10" Type="http://schemas.openxmlformats.org/officeDocument/2006/relationships/slide" Target="slides/slide3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openxmlformats.org/officeDocument/2006/relationships/slide" Target="slides/slide45.xml"/><Relationship Id="rId60" Type="http://schemas.openxmlformats.org/officeDocument/2006/relationships/slide" Target="slides/slide53.xml"/><Relationship Id="rId65" Type="http://schemas.openxmlformats.org/officeDocument/2006/relationships/slide" Target="slides/slide58.xml"/><Relationship Id="rId73" Type="http://schemas.openxmlformats.org/officeDocument/2006/relationships/slide" Target="slides/slide66.xml"/><Relationship Id="rId78" Type="http://schemas.openxmlformats.org/officeDocument/2006/relationships/slide" Target="slides/slide71.xml"/><Relationship Id="rId81" Type="http://schemas.openxmlformats.org/officeDocument/2006/relationships/handoutMaster" Target="handoutMasters/handoutMaster1.xml"/><Relationship Id="rId86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39" Type="http://schemas.openxmlformats.org/officeDocument/2006/relationships/slide" Target="slides/slide32.xml"/><Relationship Id="rId34" Type="http://schemas.openxmlformats.org/officeDocument/2006/relationships/slide" Target="slides/slide27.xml"/><Relationship Id="rId50" Type="http://schemas.openxmlformats.org/officeDocument/2006/relationships/slide" Target="slides/slide43.xml"/><Relationship Id="rId55" Type="http://schemas.openxmlformats.org/officeDocument/2006/relationships/slide" Target="slides/slide48.xml"/><Relationship Id="rId76" Type="http://schemas.openxmlformats.org/officeDocument/2006/relationships/slide" Target="slides/slide69.xml"/><Relationship Id="rId7" Type="http://schemas.openxmlformats.org/officeDocument/2006/relationships/slideMaster" Target="slideMasters/slideMaster4.xml"/><Relationship Id="rId71" Type="http://schemas.openxmlformats.org/officeDocument/2006/relationships/slide" Target="slides/slide64.xml"/><Relationship Id="rId2" Type="http://schemas.openxmlformats.org/officeDocument/2006/relationships/customXml" Target="../customXml/item2.xml"/><Relationship Id="rId29" Type="http://schemas.openxmlformats.org/officeDocument/2006/relationships/slide" Target="slides/slide22.xml"/><Relationship Id="rId24" Type="http://schemas.openxmlformats.org/officeDocument/2006/relationships/slide" Target="slides/slide17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66" Type="http://schemas.openxmlformats.org/officeDocument/2006/relationships/slide" Target="slides/slide59.xml"/><Relationship Id="rId61" Type="http://schemas.openxmlformats.org/officeDocument/2006/relationships/slide" Target="slides/slide54.xml"/><Relationship Id="rId82" Type="http://schemas.openxmlformats.org/officeDocument/2006/relationships/commentAuthors" Target="commentAuthor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1.xlsx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chartUserShapes" Target="../drawings/drawing1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3202790403906001E-2"/>
          <c:y val="0"/>
          <c:w val="0.90152447931266555"/>
          <c:h val="0.86309077609107732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dPt>
            <c:idx val="0"/>
            <c:bubble3D val="0"/>
            <c:spPr>
              <a:solidFill>
                <a:srgbClr val="00B0F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7AC1-4D29-B45A-41FF0C0B7BCF}"/>
              </c:ext>
            </c:extLst>
          </c:dPt>
          <c:dPt>
            <c:idx val="1"/>
            <c:bubble3D val="0"/>
            <c:spPr>
              <a:solidFill>
                <a:srgbClr val="FF00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7AC1-4D29-B45A-41FF0C0B7BCF}"/>
              </c:ext>
            </c:extLst>
          </c:dPt>
          <c:cat>
            <c:strRef>
              <c:f>Sheet1!$A$2:$A$3</c:f>
              <c:strCache>
                <c:ptCount val="2"/>
                <c:pt idx="0">
                  <c:v>1분기</c:v>
                </c:pt>
                <c:pt idx="1">
                  <c:v>2분기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0.7</c:v>
                </c:pt>
                <c:pt idx="1">
                  <c:v>0.3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7AC1-4D29-B45A-41FF0C0B7BC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10"/>
        <c:holeSize val="4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ore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3202790403906001E-2"/>
          <c:y val="0"/>
          <c:w val="0.90152447931266555"/>
          <c:h val="0.86309077609107732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dPt>
            <c:idx val="0"/>
            <c:bubble3D val="0"/>
            <c:spPr>
              <a:solidFill>
                <a:srgbClr val="00B0F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9ECE-4047-8B4A-0E64788F781D}"/>
              </c:ext>
            </c:extLst>
          </c:dPt>
          <c:dPt>
            <c:idx val="1"/>
            <c:bubble3D val="0"/>
            <c:spPr>
              <a:solidFill>
                <a:srgbClr val="FF00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9ECE-4047-8B4A-0E64788F781D}"/>
              </c:ext>
            </c:extLst>
          </c:dPt>
          <c:dPt>
            <c:idx val="2"/>
            <c:bubble3D val="0"/>
            <c:spPr>
              <a:solidFill>
                <a:schemeClr val="tx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9ECE-4047-8B4A-0E64788F781D}"/>
              </c:ext>
            </c:extLst>
          </c:dPt>
          <c:cat>
            <c:strRef>
              <c:f>Sheet1!$A$2:$A$4</c:f>
              <c:strCache>
                <c:ptCount val="3"/>
                <c:pt idx="0">
                  <c:v>좋음</c:v>
                </c:pt>
                <c:pt idx="1">
                  <c:v>보통</c:v>
                </c:pt>
                <c:pt idx="2">
                  <c:v>나쁨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20</c:v>
                </c:pt>
                <c:pt idx="1">
                  <c:v>5</c:v>
                </c:pt>
                <c:pt idx="2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9ECE-4047-8B4A-0E64788F781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10"/>
        <c:holeSize val="4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ore-KR"/>
    </a:p>
  </c:txPr>
  <c:externalData r:id="rId3">
    <c:autoUpdate val="0"/>
  </c:externalData>
  <c:userShapes r:id="rId4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3202790403906001E-2"/>
          <c:y val="0"/>
          <c:w val="0.90152447931266555"/>
          <c:h val="0.86309077609107732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열1</c:v>
                </c:pt>
              </c:strCache>
            </c:strRef>
          </c:tx>
          <c:dPt>
            <c:idx val="0"/>
            <c:bubble3D val="0"/>
            <c:spPr>
              <a:solidFill>
                <a:srgbClr val="F7964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C340-4FCC-A6D7-C5D3A2B8914D}"/>
              </c:ext>
            </c:extLst>
          </c:dPt>
          <c:dPt>
            <c:idx val="1"/>
            <c:bubble3D val="0"/>
            <c:spPr>
              <a:solidFill>
                <a:srgbClr val="00B0F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C340-4FCC-A6D7-C5D3A2B8914D}"/>
              </c:ext>
            </c:extLst>
          </c:dPt>
          <c:dPt>
            <c:idx val="2"/>
            <c:bubble3D val="0"/>
            <c:spPr>
              <a:solidFill>
                <a:schemeClr val="tx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C340-4FCC-A6D7-C5D3A2B8914D}"/>
              </c:ext>
            </c:extLst>
          </c:dPt>
          <c:dPt>
            <c:idx val="3"/>
            <c:bubble3D val="0"/>
            <c:spPr>
              <a:solidFill>
                <a:srgbClr val="FF00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6-C340-4FCC-A6D7-C5D3A2B8914D}"/>
              </c:ext>
            </c:extLst>
          </c:dPt>
          <c:cat>
            <c:strRef>
              <c:f>Sheet1!$A$2:$A$5</c:f>
              <c:strCache>
                <c:ptCount val="4"/>
                <c:pt idx="0">
                  <c:v>자리비움</c:v>
                </c:pt>
                <c:pt idx="1">
                  <c:v>자세좋음</c:v>
                </c:pt>
                <c:pt idx="2">
                  <c:v>자세보통</c:v>
                </c:pt>
                <c:pt idx="3">
                  <c:v>자세나쯤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</c:v>
                </c:pt>
                <c:pt idx="1">
                  <c:v>5</c:v>
                </c:pt>
                <c:pt idx="2">
                  <c:v>13</c:v>
                </c:pt>
                <c:pt idx="3">
                  <c:v>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C340-4FCC-A6D7-C5D3A2B8914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10"/>
        <c:holeSize val="4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ore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0.43924</cdr:x>
      <cdr:y>0.59945</cdr:y>
    </cdr:from>
    <cdr:to>
      <cdr:x>0.81621</cdr:x>
      <cdr:y>0.81318</cdr:y>
    </cdr:to>
    <cdr:sp macro="" textlink="">
      <cdr:nvSpPr>
        <cdr:cNvPr id="2" name="TextBox 91">
          <a:extLst xmlns:a="http://schemas.openxmlformats.org/drawingml/2006/main">
            <a:ext uri="{FF2B5EF4-FFF2-40B4-BE49-F238E27FC236}">
              <a16:creationId xmlns:a16="http://schemas.microsoft.com/office/drawing/2014/main" id="{FB96EBF0-4F9E-1042-1A7F-054BF41A6867}"/>
            </a:ext>
          </a:extLst>
        </cdr:cNvPr>
        <cdr:cNvSpPr txBox="1"/>
      </cdr:nvSpPr>
      <cdr:spPr>
        <a:xfrm xmlns:a="http://schemas.openxmlformats.org/drawingml/2006/main">
          <a:off x="411130" y="517925"/>
          <a:ext cx="352844" cy="184666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lIns="0" tIns="0" rIns="0" bIns="0" rtlCol="0">
          <a:spAutoFit/>
        </a:bodyPr>
        <a:lstStyle xmlns:a="http://schemas.openxmlformats.org/drawingml/2006/main">
          <a:defPPr>
            <a:defRPr lang="ko-KR"/>
          </a:defPPr>
          <a:lvl1pPr marL="0" algn="l" defTabSz="914192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097" algn="l" defTabSz="914192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192" algn="l" defTabSz="914192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289" algn="l" defTabSz="914192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384" algn="l" defTabSz="914192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5480" algn="l" defTabSz="914192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2576" algn="l" defTabSz="914192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199672" algn="l" defTabSz="914192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6768" algn="l" defTabSz="914192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altLang="ko-KR" sz="1200" b="1" dirty="0">
              <a:solidFill>
                <a:schemeClr val="bg1"/>
              </a:solidFill>
            </a:rPr>
            <a:t>70%</a:t>
          </a:r>
          <a:endParaRPr lang="ko-KR" altLang="en-US" sz="1200" b="1" dirty="0">
            <a:solidFill>
              <a:schemeClr val="bg1"/>
            </a:solidFill>
          </a:endParaRPr>
        </a:p>
      </cdr:txBody>
    </cdr:sp>
  </cdr:relSizeAnchor>
  <cdr:relSizeAnchor xmlns:cdr="http://schemas.openxmlformats.org/drawingml/2006/chartDrawing">
    <cdr:from>
      <cdr:x>0.09885</cdr:x>
      <cdr:y>0.31409</cdr:y>
    </cdr:from>
    <cdr:to>
      <cdr:x>0.36772</cdr:x>
      <cdr:y>0.47439</cdr:y>
    </cdr:to>
    <cdr:sp macro="" textlink="">
      <cdr:nvSpPr>
        <cdr:cNvPr id="3" name="TextBox 91">
          <a:extLst xmlns:a="http://schemas.openxmlformats.org/drawingml/2006/main">
            <a:ext uri="{FF2B5EF4-FFF2-40B4-BE49-F238E27FC236}">
              <a16:creationId xmlns:a16="http://schemas.microsoft.com/office/drawing/2014/main" id="{D7C2C2DE-AB77-5B2E-4094-57566DC7BDD0}"/>
            </a:ext>
          </a:extLst>
        </cdr:cNvPr>
        <cdr:cNvSpPr txBox="1"/>
      </cdr:nvSpPr>
      <cdr:spPr>
        <a:xfrm xmlns:a="http://schemas.openxmlformats.org/drawingml/2006/main">
          <a:off x="92519" y="271371"/>
          <a:ext cx="251671" cy="138499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lIns="0" tIns="0" rIns="0" bIns="0" rtlCol="0">
          <a:spAutoFit/>
        </a:bodyPr>
        <a:lstStyle xmlns:a="http://schemas.openxmlformats.org/drawingml/2006/main">
          <a:defPPr>
            <a:defRPr lang="ko-KR"/>
          </a:defPPr>
          <a:lvl1pPr marL="0" algn="l" defTabSz="914192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097" algn="l" defTabSz="914192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192" algn="l" defTabSz="914192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289" algn="l" defTabSz="914192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384" algn="l" defTabSz="914192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5480" algn="l" defTabSz="914192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2576" algn="l" defTabSz="914192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199672" algn="l" defTabSz="914192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6768" algn="l" defTabSz="914192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altLang="ko-KR" sz="900" dirty="0">
              <a:solidFill>
                <a:schemeClr val="bg1"/>
              </a:solidFill>
            </a:rPr>
            <a:t>20</a:t>
          </a:r>
          <a:r>
            <a:rPr lang="en-US" altLang="ko-KR" sz="900" b="0" dirty="0">
              <a:solidFill>
                <a:schemeClr val="bg1"/>
              </a:solidFill>
            </a:rPr>
            <a:t>%</a:t>
          </a:r>
          <a:endParaRPr lang="ko-KR" altLang="en-US" sz="900" b="0" dirty="0">
            <a:solidFill>
              <a:schemeClr val="bg1"/>
            </a:solidFill>
          </a:endParaRPr>
        </a:p>
      </cdr:txBody>
    </cdr:sp>
  </cdr:relSizeAnchor>
  <cdr:relSizeAnchor xmlns:cdr="http://schemas.openxmlformats.org/drawingml/2006/chartDrawing">
    <cdr:from>
      <cdr:x>0.27567</cdr:x>
      <cdr:y>0.05456</cdr:y>
    </cdr:from>
    <cdr:to>
      <cdr:x>0.54455</cdr:x>
      <cdr:y>0.21486</cdr:y>
    </cdr:to>
    <cdr:sp macro="" textlink="">
      <cdr:nvSpPr>
        <cdr:cNvPr id="4" name="TextBox 91">
          <a:extLst xmlns:a="http://schemas.openxmlformats.org/drawingml/2006/main">
            <a:ext uri="{FF2B5EF4-FFF2-40B4-BE49-F238E27FC236}">
              <a16:creationId xmlns:a16="http://schemas.microsoft.com/office/drawing/2014/main" id="{4ACD1133-9E90-60FF-BA10-773F1DCA5F12}"/>
            </a:ext>
          </a:extLst>
        </cdr:cNvPr>
        <cdr:cNvSpPr txBox="1"/>
      </cdr:nvSpPr>
      <cdr:spPr>
        <a:xfrm xmlns:a="http://schemas.openxmlformats.org/drawingml/2006/main">
          <a:off x="258027" y="47140"/>
          <a:ext cx="251672" cy="138499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lIns="0" tIns="0" rIns="0" bIns="0" rtlCol="0">
          <a:spAutoFit/>
        </a:bodyPr>
        <a:lstStyle xmlns:a="http://schemas.openxmlformats.org/drawingml/2006/main">
          <a:defPPr>
            <a:defRPr lang="ko-KR"/>
          </a:defPPr>
          <a:lvl1pPr marL="0" algn="l" defTabSz="914192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097" algn="l" defTabSz="914192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192" algn="l" defTabSz="914192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289" algn="l" defTabSz="914192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384" algn="l" defTabSz="914192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5480" algn="l" defTabSz="914192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2576" algn="l" defTabSz="914192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199672" algn="l" defTabSz="914192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6768" algn="l" defTabSz="914192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altLang="ko-KR" sz="900" dirty="0">
              <a:solidFill>
                <a:schemeClr val="bg1"/>
              </a:solidFill>
            </a:rPr>
            <a:t>10%</a:t>
          </a:r>
          <a:endParaRPr lang="ko-KR" altLang="en-US" sz="900" dirty="0">
            <a:solidFill>
              <a:schemeClr val="bg1"/>
            </a:solidFill>
          </a:endParaRPr>
        </a:p>
      </cdr:txBody>
    </cdr: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084" cy="496332"/>
          </a:xfrm>
          <a:prstGeom prst="rect">
            <a:avLst/>
          </a:prstGeom>
        </p:spPr>
        <p:txBody>
          <a:bodyPr vert="horz" lIns="91705" tIns="45853" rIns="91705" bIns="45853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49997" y="0"/>
            <a:ext cx="2946084" cy="496332"/>
          </a:xfrm>
          <a:prstGeom prst="rect">
            <a:avLst/>
          </a:prstGeom>
        </p:spPr>
        <p:txBody>
          <a:bodyPr vert="horz" lIns="91705" tIns="45853" rIns="91705" bIns="45853" rtlCol="0"/>
          <a:lstStyle>
            <a:lvl1pPr algn="r">
              <a:defRPr sz="1200"/>
            </a:lvl1pPr>
          </a:lstStyle>
          <a:p>
            <a:fld id="{BBE509C9-7006-4EEF-AE0A-F60A68CFABC4}" type="datetimeFigureOut">
              <a:rPr lang="ko-KR" altLang="en-US" smtClean="0"/>
              <a:pPr/>
              <a:t>2022. 7. 19.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28716"/>
            <a:ext cx="2946084" cy="496332"/>
          </a:xfrm>
          <a:prstGeom prst="rect">
            <a:avLst/>
          </a:prstGeom>
        </p:spPr>
        <p:txBody>
          <a:bodyPr vert="horz" lIns="91705" tIns="45853" rIns="91705" bIns="45853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49997" y="9428716"/>
            <a:ext cx="2946084" cy="496332"/>
          </a:xfrm>
          <a:prstGeom prst="rect">
            <a:avLst/>
          </a:prstGeom>
        </p:spPr>
        <p:txBody>
          <a:bodyPr vert="horz" lIns="91705" tIns="45853" rIns="91705" bIns="45853" rtlCol="0" anchor="b"/>
          <a:lstStyle>
            <a:lvl1pPr algn="r">
              <a:defRPr sz="1200"/>
            </a:lvl1pPr>
          </a:lstStyle>
          <a:p>
            <a:fld id="{FB5D320A-A8AF-4B3E-BD67-EE5ADA87D3BF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9086425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084" cy="496332"/>
          </a:xfrm>
          <a:prstGeom prst="rect">
            <a:avLst/>
          </a:prstGeom>
        </p:spPr>
        <p:txBody>
          <a:bodyPr vert="horz" lIns="91705" tIns="45853" rIns="91705" bIns="45853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49997" y="0"/>
            <a:ext cx="2946084" cy="496332"/>
          </a:xfrm>
          <a:prstGeom prst="rect">
            <a:avLst/>
          </a:prstGeom>
        </p:spPr>
        <p:txBody>
          <a:bodyPr vert="horz" lIns="91705" tIns="45853" rIns="91705" bIns="45853" rtlCol="0"/>
          <a:lstStyle>
            <a:lvl1pPr algn="r">
              <a:defRPr sz="1200"/>
            </a:lvl1pPr>
          </a:lstStyle>
          <a:p>
            <a:fld id="{10D8B3E8-78D5-42AF-92B2-138AC5B36093}" type="datetimeFigureOut">
              <a:rPr lang="ko-KR" altLang="en-US" smtClean="0"/>
              <a:pPr/>
              <a:t>2022. 7. 19.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705" tIns="45853" rIns="91705" bIns="45853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130" y="4715153"/>
            <a:ext cx="5439415" cy="4466987"/>
          </a:xfrm>
          <a:prstGeom prst="rect">
            <a:avLst/>
          </a:prstGeom>
        </p:spPr>
        <p:txBody>
          <a:bodyPr vert="horz" lIns="91705" tIns="45853" rIns="91705" bIns="45853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716"/>
            <a:ext cx="2946084" cy="496332"/>
          </a:xfrm>
          <a:prstGeom prst="rect">
            <a:avLst/>
          </a:prstGeom>
        </p:spPr>
        <p:txBody>
          <a:bodyPr vert="horz" lIns="91705" tIns="45853" rIns="91705" bIns="45853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49997" y="9428716"/>
            <a:ext cx="2946084" cy="496332"/>
          </a:xfrm>
          <a:prstGeom prst="rect">
            <a:avLst/>
          </a:prstGeom>
        </p:spPr>
        <p:txBody>
          <a:bodyPr vert="horz" lIns="91705" tIns="45853" rIns="91705" bIns="45853" rtlCol="0" anchor="b"/>
          <a:lstStyle>
            <a:lvl1pPr algn="r">
              <a:defRPr sz="1200"/>
            </a:lvl1pPr>
          </a:lstStyle>
          <a:p>
            <a:fld id="{EFB921B9-838A-44D3-89D5-5DB0505CE71D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4505270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192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097" algn="l" defTabSz="914192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192" algn="l" defTabSz="914192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289" algn="l" defTabSz="914192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384" algn="l" defTabSz="914192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480" algn="l" defTabSz="914192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576" algn="l" defTabSz="914192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672" algn="l" defTabSz="914192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6768" algn="l" defTabSz="914192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B921B9-838A-44D3-89D5-5DB0505CE71D}" type="slidenum">
              <a:rPr lang="ko-KR" altLang="en-US" smtClean="0"/>
              <a:pPr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28930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B921B9-838A-44D3-89D5-5DB0505CE71D}" type="slidenum">
              <a:rPr lang="ko-KR" altLang="en-US" smtClean="0"/>
              <a:pPr/>
              <a:t>55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531088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B921B9-838A-44D3-89D5-5DB0505CE71D}" type="slidenum">
              <a:rPr lang="ko-KR" altLang="en-US" smtClean="0"/>
              <a:pPr/>
              <a:t>56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726403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B921B9-838A-44D3-89D5-5DB0505CE71D}" type="slidenum">
              <a:rPr lang="ko-KR" altLang="en-US" smtClean="0"/>
              <a:pPr/>
              <a:t>62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570251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B921B9-838A-44D3-89D5-5DB0505CE71D}" type="slidenum">
              <a:rPr lang="ko-KR" altLang="en-US" smtClean="0"/>
              <a:pPr/>
              <a:t>68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752681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B921B9-838A-44D3-89D5-5DB0505CE71D}" type="slidenum">
              <a:rPr lang="ko-KR" altLang="en-US" smtClean="0"/>
              <a:pPr/>
              <a:t>69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058524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6CEBDC8-2377-40EB-AB22-3319FED627B6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927646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6CEBDC8-2377-40EB-AB22-3319FED627B6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336311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B921B9-838A-44D3-89D5-5DB0505CE71D}" type="slidenum">
              <a:rPr lang="ko-KR" altLang="en-US" smtClean="0"/>
              <a:pPr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41052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B921B9-838A-44D3-89D5-5DB0505CE71D}" type="slidenum">
              <a:rPr lang="ko-KR" altLang="en-US" smtClean="0"/>
              <a:pPr/>
              <a:t>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489828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B921B9-838A-44D3-89D5-5DB0505CE71D}" type="slidenum">
              <a:rPr lang="ko-KR" altLang="en-US" smtClean="0"/>
              <a:pPr/>
              <a:t>21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058423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B921B9-838A-44D3-89D5-5DB0505CE71D}" type="slidenum">
              <a:rPr lang="ko-KR" altLang="en-US" smtClean="0"/>
              <a:pPr/>
              <a:t>23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896317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B921B9-838A-44D3-89D5-5DB0505CE71D}" type="slidenum">
              <a:rPr lang="ko-KR" altLang="en-US" smtClean="0"/>
              <a:pPr/>
              <a:t>24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502684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B921B9-838A-44D3-89D5-5DB0505CE71D}" type="slidenum">
              <a:rPr lang="ko-KR" altLang="en-US" smtClean="0"/>
              <a:pPr/>
              <a:t>27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916007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B921B9-838A-44D3-89D5-5DB0505CE71D}" type="slidenum">
              <a:rPr lang="ko-KR" altLang="en-US" smtClean="0"/>
              <a:pPr/>
              <a:t>30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74499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B921B9-838A-44D3-89D5-5DB0505CE71D}" type="slidenum">
              <a:rPr lang="ko-KR" altLang="en-US" smtClean="0"/>
              <a:pPr/>
              <a:t>49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881609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표지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B185FDA2-72E8-A54D-B7BF-30A00DCC51A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576066" y="0"/>
            <a:ext cx="6615933" cy="5661248"/>
          </a:xfrm>
          <a:prstGeom prst="rect">
            <a:avLst/>
          </a:prstGeom>
        </p:spPr>
      </p:pic>
      <p:sp>
        <p:nvSpPr>
          <p:cNvPr id="9" name="내용 개체 틀 27"/>
          <p:cNvSpPr>
            <a:spLocks noGrp="1"/>
          </p:cNvSpPr>
          <p:nvPr>
            <p:ph sz="quarter" idx="14" hasCustomPrompt="1"/>
          </p:nvPr>
        </p:nvSpPr>
        <p:spPr>
          <a:xfrm>
            <a:off x="731404" y="1376772"/>
            <a:ext cx="6453086" cy="1474788"/>
          </a:xfrm>
        </p:spPr>
        <p:txBody>
          <a:bodyPr lIns="0" anchor="ctr">
            <a:noAutofit/>
          </a:bodyPr>
          <a:lstStyle>
            <a:lvl1pPr marL="0" indent="0">
              <a:buNone/>
              <a:defRPr sz="32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ko-KR" altLang="en-US" dirty="0"/>
              <a:t>제목을 입력하세요</a:t>
            </a:r>
          </a:p>
        </p:txBody>
      </p:sp>
      <p:sp>
        <p:nvSpPr>
          <p:cNvPr id="11" name="부제목 2"/>
          <p:cNvSpPr>
            <a:spLocks noGrp="1"/>
          </p:cNvSpPr>
          <p:nvPr>
            <p:ph type="subTitle" idx="1"/>
          </p:nvPr>
        </p:nvSpPr>
        <p:spPr>
          <a:xfrm>
            <a:off x="731407" y="4098713"/>
            <a:ext cx="5338828" cy="346959"/>
          </a:xfrm>
        </p:spPr>
        <p:txBody>
          <a:bodyPr lIns="0" tIns="0" rIns="0" bIns="0">
            <a:normAutofit/>
          </a:bodyPr>
          <a:lstStyle>
            <a:lvl1pPr marL="0" indent="0" algn="l">
              <a:buNone/>
              <a:defRPr lang="ko-KR" altLang="en-US" sz="14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0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1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2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3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5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6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7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/>
              <a:t>마스터 부제목 스타일 편집</a:t>
            </a:r>
          </a:p>
        </p:txBody>
      </p:sp>
      <p:sp>
        <p:nvSpPr>
          <p:cNvPr id="12" name="내용 개체 틀 25"/>
          <p:cNvSpPr>
            <a:spLocks noGrp="1"/>
          </p:cNvSpPr>
          <p:nvPr>
            <p:ph sz="quarter" idx="13"/>
          </p:nvPr>
        </p:nvSpPr>
        <p:spPr>
          <a:xfrm>
            <a:off x="731407" y="4483718"/>
            <a:ext cx="5338828" cy="889496"/>
          </a:xfrm>
        </p:spPr>
        <p:txBody>
          <a:bodyPr lIns="0"/>
          <a:lstStyle>
            <a:lvl1pPr marL="0" indent="0">
              <a:buNone/>
              <a:defRPr sz="15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rgbClr val="7F7F7F"/>
                </a:solidFill>
              </a:defRPr>
            </a:lvl2pPr>
            <a:lvl3pPr>
              <a:defRPr>
                <a:solidFill>
                  <a:srgbClr val="7F7F7F"/>
                </a:solidFill>
              </a:defRPr>
            </a:lvl3pPr>
            <a:lvl4pPr>
              <a:defRPr>
                <a:solidFill>
                  <a:srgbClr val="7F7F7F"/>
                </a:solidFill>
              </a:defRPr>
            </a:lvl4pPr>
            <a:lvl5pPr>
              <a:defRPr>
                <a:solidFill>
                  <a:srgbClr val="7F7F7F"/>
                </a:solidFill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15" name="내용 개체 틀 27"/>
          <p:cNvSpPr>
            <a:spLocks noGrp="1"/>
          </p:cNvSpPr>
          <p:nvPr>
            <p:ph sz="quarter" idx="16" hasCustomPrompt="1"/>
          </p:nvPr>
        </p:nvSpPr>
        <p:spPr>
          <a:xfrm>
            <a:off x="731404" y="2830187"/>
            <a:ext cx="6453086" cy="598813"/>
          </a:xfrm>
        </p:spPr>
        <p:txBody>
          <a:bodyPr lIns="0"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ko-KR" altLang="en-US" dirty="0"/>
              <a:t>제목을 입력하세요</a:t>
            </a:r>
          </a:p>
        </p:txBody>
      </p:sp>
      <p:sp>
        <p:nvSpPr>
          <p:cNvPr id="10" name="Copyright Notice"/>
          <p:cNvSpPr>
            <a:spLocks/>
          </p:cNvSpPr>
          <p:nvPr userDrawn="1"/>
        </p:nvSpPr>
        <p:spPr bwMode="auto">
          <a:xfrm>
            <a:off x="9198525" y="6525344"/>
            <a:ext cx="2837573" cy="196977"/>
          </a:xfrm>
          <a:prstGeom prst="rect">
            <a:avLst/>
          </a:prstGeom>
          <a:noFill/>
        </p:spPr>
        <p:txBody>
          <a:bodyPr wrap="none" lIns="73152" tIns="36576" rIns="73152" bIns="36576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800" cap="small" dirty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Copyright © 2021 Adelie. All rights reserved. | Confidential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264215A8-73B2-9244-92F6-5A4E7EE5F88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duotone>
              <a:prstClr val="black"/>
              <a:schemeClr val="bg1">
                <a:lumMod val="85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3000"/>
                    </a14:imgEffect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4348" b="6470"/>
          <a:stretch/>
        </p:blipFill>
        <p:spPr>
          <a:xfrm>
            <a:off x="-9591" y="5428889"/>
            <a:ext cx="5313502" cy="1429111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63453937-07F5-B54D-B31D-2D57F99311DD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3911" y="5447713"/>
            <a:ext cx="890101" cy="888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9343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화면정의 : 이전화면에서계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451484" y="141751"/>
            <a:ext cx="10155170" cy="360040"/>
          </a:xfrm>
          <a:prstGeom prst="rect">
            <a:avLst/>
          </a:prstGeom>
        </p:spPr>
        <p:txBody>
          <a:bodyPr lIns="100154" tIns="50077" rIns="100154" bIns="50077"/>
          <a:lstStyle>
            <a:lvl1pPr algn="l">
              <a:defRPr sz="1451" b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023495" y="570415"/>
            <a:ext cx="3007318" cy="216024"/>
          </a:xfrm>
          <a:prstGeom prst="rect">
            <a:avLst/>
          </a:prstGeom>
        </p:spPr>
        <p:txBody>
          <a:bodyPr lIns="100154" tIns="50077" rIns="100154" bIns="50077"/>
          <a:lstStyle>
            <a:lvl1pPr marL="0" indent="0" algn="l">
              <a:buNone/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돋움" pitchFamily="50" charset="-127"/>
                <a:ea typeface="돋움" pitchFamily="50" charset="-127"/>
              </a:defRPr>
            </a:lvl1pPr>
            <a:lvl2pPr marL="4541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083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625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167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709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251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793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335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/>
              <a:t>마스터 부제목 스타일 편집</a:t>
            </a:r>
          </a:p>
        </p:txBody>
      </p:sp>
      <p:grpSp>
        <p:nvGrpSpPr>
          <p:cNvPr id="11" name="그룹 10"/>
          <p:cNvGrpSpPr/>
          <p:nvPr userDrawn="1"/>
        </p:nvGrpSpPr>
        <p:grpSpPr>
          <a:xfrm>
            <a:off x="104104" y="138421"/>
            <a:ext cx="1303701" cy="361058"/>
            <a:chOff x="104104" y="138421"/>
            <a:chExt cx="1303701" cy="361058"/>
          </a:xfrm>
        </p:grpSpPr>
        <p:sp>
          <p:nvSpPr>
            <p:cNvPr id="12" name="TextBox 11"/>
            <p:cNvSpPr txBox="1"/>
            <p:nvPr userDrawn="1"/>
          </p:nvSpPr>
          <p:spPr>
            <a:xfrm>
              <a:off x="113617" y="147060"/>
              <a:ext cx="1246267" cy="352419"/>
            </a:xfrm>
            <a:prstGeom prst="rect">
              <a:avLst/>
            </a:prstGeom>
            <a:noFill/>
          </p:spPr>
          <p:txBody>
            <a:bodyPr wrap="none" lIns="100154" tIns="50077" rIns="100154" bIns="50077" rtlCol="0">
              <a:spAutoFit/>
            </a:bodyPr>
            <a:lstStyle/>
            <a:p>
              <a:pPr defTabSz="829361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1633" b="1" dirty="0">
                  <a:solidFill>
                    <a:prstClr val="white"/>
                  </a:solidFill>
                  <a:latin typeface="Segoe UI Emoji" pitchFamily="34" charset="0"/>
                  <a:ea typeface="Segoe UI Emoji" pitchFamily="34" charset="0"/>
                </a:rPr>
                <a:t>Screen Title</a:t>
              </a:r>
              <a:endParaRPr kumimoji="1" lang="ko-KR" altLang="en-US" sz="1633" b="1" dirty="0">
                <a:solidFill>
                  <a:prstClr val="white"/>
                </a:solidFill>
                <a:latin typeface="Segoe UI Emoji" pitchFamily="34" charset="0"/>
                <a:ea typeface="나눔고딕" pitchFamily="50" charset="-127"/>
              </a:endParaRPr>
            </a:p>
          </p:txBody>
        </p:sp>
        <p:sp>
          <p:nvSpPr>
            <p:cNvPr id="13" name="TextBox 12"/>
            <p:cNvSpPr txBox="1"/>
            <p:nvPr userDrawn="1"/>
          </p:nvSpPr>
          <p:spPr>
            <a:xfrm>
              <a:off x="104104" y="138421"/>
              <a:ext cx="1246267" cy="352419"/>
            </a:xfrm>
            <a:prstGeom prst="rect">
              <a:avLst/>
            </a:prstGeom>
            <a:noFill/>
          </p:spPr>
          <p:txBody>
            <a:bodyPr wrap="none" lIns="100154" tIns="50077" rIns="100154" bIns="50077" rtlCol="0">
              <a:spAutoFit/>
            </a:bodyPr>
            <a:lstStyle/>
            <a:p>
              <a:pPr defTabSz="829361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1633" b="1" dirty="0">
                  <a:solidFill>
                    <a:srgbClr val="ED701C"/>
                  </a:solidFill>
                  <a:latin typeface="Segoe UI Emoji" pitchFamily="34" charset="0"/>
                  <a:ea typeface="Segoe UI Emoji" pitchFamily="34" charset="0"/>
                  <a:cs typeface="Arial" pitchFamily="34" charset="0"/>
                </a:rPr>
                <a:t>Screen</a:t>
              </a:r>
              <a:r>
                <a:rPr kumimoji="1" lang="en-US" altLang="ko-KR" sz="1633" b="1" dirty="0">
                  <a:solidFill>
                    <a:srgbClr val="4F81BD"/>
                  </a:solidFill>
                  <a:latin typeface="Segoe UI Emoji" pitchFamily="34" charset="0"/>
                  <a:ea typeface="Segoe UI Emoji" pitchFamily="34" charset="0"/>
                  <a:cs typeface="Arial" pitchFamily="34" charset="0"/>
                </a:rPr>
                <a:t> </a:t>
              </a:r>
              <a:r>
                <a:rPr kumimoji="1" lang="en-US" altLang="ko-KR" sz="1633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Segoe UI Emoji" pitchFamily="34" charset="0"/>
                  <a:ea typeface="Segoe UI Emoji" pitchFamily="34" charset="0"/>
                  <a:cs typeface="Arial" pitchFamily="34" charset="0"/>
                </a:rPr>
                <a:t>Title</a:t>
              </a:r>
              <a:endParaRPr kumimoji="1" lang="ko-KR" altLang="en-US" sz="1633" b="1" dirty="0">
                <a:solidFill>
                  <a:prstClr val="black">
                    <a:lumMod val="65000"/>
                    <a:lumOff val="35000"/>
                  </a:prstClr>
                </a:solidFill>
                <a:latin typeface="Segoe UI Emoji" pitchFamily="34" charset="0"/>
                <a:ea typeface="나눔고딕" pitchFamily="50" charset="-127"/>
                <a:cs typeface="Arial" pitchFamily="34" charset="0"/>
              </a:endParaRPr>
            </a:p>
          </p:txBody>
        </p:sp>
        <p:cxnSp>
          <p:nvCxnSpPr>
            <p:cNvPr id="20" name="직선 연결선 19"/>
            <p:cNvCxnSpPr/>
            <p:nvPr userDrawn="1"/>
          </p:nvCxnSpPr>
          <p:spPr>
            <a:xfrm>
              <a:off x="1379476" y="207404"/>
              <a:ext cx="2277" cy="200029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/>
            <p:nvPr userDrawn="1"/>
          </p:nvCxnSpPr>
          <p:spPr>
            <a:xfrm>
              <a:off x="1405528" y="207404"/>
              <a:ext cx="2277" cy="200029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>
          <a:xfrm>
            <a:off x="7391400" y="569913"/>
            <a:ext cx="1836738" cy="215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solidFill>
                  <a:schemeClr val="bg1">
                    <a:lumMod val="50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>
              <a:defRPr sz="800">
                <a:solidFill>
                  <a:schemeClr val="bg1">
                    <a:lumMod val="50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>
              <a:defRPr sz="800">
                <a:solidFill>
                  <a:schemeClr val="bg1">
                    <a:lumMod val="50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>
              <a:defRPr sz="800">
                <a:solidFill>
                  <a:schemeClr val="bg1">
                    <a:lumMod val="50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>
              <a:defRPr sz="800">
                <a:solidFill>
                  <a:schemeClr val="bg1">
                    <a:lumMod val="50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grpSp>
        <p:nvGrpSpPr>
          <p:cNvPr id="15" name="그룹 14"/>
          <p:cNvGrpSpPr/>
          <p:nvPr userDrawn="1"/>
        </p:nvGrpSpPr>
        <p:grpSpPr>
          <a:xfrm>
            <a:off x="171069" y="772909"/>
            <a:ext cx="8687908" cy="215444"/>
            <a:chOff x="130179" y="6381618"/>
            <a:chExt cx="7058925" cy="215444"/>
          </a:xfrm>
          <a:solidFill>
            <a:schemeClr val="bg1">
              <a:lumMod val="65000"/>
            </a:schemeClr>
          </a:solidFill>
        </p:grpSpPr>
        <p:sp>
          <p:nvSpPr>
            <p:cNvPr id="16" name="오각형 15"/>
            <p:cNvSpPr/>
            <p:nvPr userDrawn="1"/>
          </p:nvSpPr>
          <p:spPr>
            <a:xfrm>
              <a:off x="164468" y="6398282"/>
              <a:ext cx="6768898" cy="180000"/>
            </a:xfrm>
            <a:prstGeom prst="homePlat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dirty="0"/>
            </a:p>
          </p:txBody>
        </p:sp>
        <p:sp>
          <p:nvSpPr>
            <p:cNvPr id="17" name="갈매기형 수장 16"/>
            <p:cNvSpPr/>
            <p:nvPr userDrawn="1"/>
          </p:nvSpPr>
          <p:spPr>
            <a:xfrm>
              <a:off x="6876106" y="6398282"/>
              <a:ext cx="144000" cy="180000"/>
            </a:xfrm>
            <a:prstGeom prst="chevron">
              <a:avLst>
                <a:gd name="adj" fmla="val 6019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solidFill>
                  <a:schemeClr val="tx1"/>
                </a:solidFill>
              </a:endParaRPr>
            </a:p>
          </p:txBody>
        </p:sp>
        <p:sp>
          <p:nvSpPr>
            <p:cNvPr id="18" name="TextBox 17"/>
            <p:cNvSpPr txBox="1"/>
            <p:nvPr userDrawn="1"/>
          </p:nvSpPr>
          <p:spPr>
            <a:xfrm>
              <a:off x="130179" y="6381618"/>
              <a:ext cx="130139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b="1" dirty="0">
                  <a:solidFill>
                    <a:schemeClr val="bg1"/>
                  </a:solidFill>
                  <a:latin typeface="Segoe UI" panose="020B0502040204020203" pitchFamily="34" charset="0"/>
                  <a:ea typeface="돋움" panose="020B0600000101010101" pitchFamily="50" charset="-127"/>
                  <a:cs typeface="Segoe UI" panose="020B0502040204020203" pitchFamily="34" charset="0"/>
                </a:rPr>
                <a:t>Continue from previous page</a:t>
              </a:r>
              <a:endParaRPr lang="ko-KR" altLang="en-US" sz="800" b="1" dirty="0">
                <a:solidFill>
                  <a:schemeClr val="bg1"/>
                </a:solidFill>
                <a:latin typeface="Segoe UI" panose="020B0502040204020203" pitchFamily="34" charset="0"/>
                <a:ea typeface="돋움" panose="020B0600000101010101" pitchFamily="50" charset="-127"/>
                <a:cs typeface="Segoe UI" panose="020B0502040204020203" pitchFamily="34" charset="0"/>
              </a:endParaRPr>
            </a:p>
          </p:txBody>
        </p:sp>
        <p:sp>
          <p:nvSpPr>
            <p:cNvPr id="19" name="갈매기형 수장 18"/>
            <p:cNvSpPr/>
            <p:nvPr userDrawn="1"/>
          </p:nvSpPr>
          <p:spPr>
            <a:xfrm>
              <a:off x="6960605" y="6398282"/>
              <a:ext cx="144000" cy="180000"/>
            </a:xfrm>
            <a:prstGeom prst="chevron">
              <a:avLst>
                <a:gd name="adj" fmla="val 6019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solidFill>
                  <a:schemeClr val="tx1"/>
                </a:solidFill>
              </a:endParaRPr>
            </a:p>
          </p:txBody>
        </p:sp>
        <p:sp>
          <p:nvSpPr>
            <p:cNvPr id="22" name="갈매기형 수장 21"/>
            <p:cNvSpPr/>
            <p:nvPr userDrawn="1"/>
          </p:nvSpPr>
          <p:spPr>
            <a:xfrm>
              <a:off x="7045104" y="6398282"/>
              <a:ext cx="144000" cy="180000"/>
            </a:xfrm>
            <a:prstGeom prst="chevron">
              <a:avLst>
                <a:gd name="adj" fmla="val 6019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165119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화면정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451484" y="141751"/>
            <a:ext cx="10155170" cy="360040"/>
          </a:xfrm>
          <a:prstGeom prst="rect">
            <a:avLst/>
          </a:prstGeom>
        </p:spPr>
        <p:txBody>
          <a:bodyPr lIns="100154" tIns="50077" rIns="100154" bIns="50077"/>
          <a:lstStyle>
            <a:lvl1pPr algn="l">
              <a:defRPr sz="1451" b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023495" y="570415"/>
            <a:ext cx="3007318" cy="216024"/>
          </a:xfrm>
          <a:prstGeom prst="rect">
            <a:avLst/>
          </a:prstGeom>
        </p:spPr>
        <p:txBody>
          <a:bodyPr lIns="100154" tIns="50077" rIns="100154" bIns="50077"/>
          <a:lstStyle>
            <a:lvl1pPr marL="0" indent="0" algn="l">
              <a:buNone/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돋움" pitchFamily="50" charset="-127"/>
                <a:ea typeface="돋움" pitchFamily="50" charset="-127"/>
              </a:defRPr>
            </a:lvl1pPr>
            <a:lvl2pPr marL="4541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083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625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167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709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251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793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335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/>
              <a:t>마스터 부제목 스타일 편집</a:t>
            </a:r>
          </a:p>
        </p:txBody>
      </p:sp>
      <p:grpSp>
        <p:nvGrpSpPr>
          <p:cNvPr id="11" name="그룹 10"/>
          <p:cNvGrpSpPr/>
          <p:nvPr userDrawn="1"/>
        </p:nvGrpSpPr>
        <p:grpSpPr>
          <a:xfrm>
            <a:off x="104104" y="138421"/>
            <a:ext cx="1303701" cy="361058"/>
            <a:chOff x="104104" y="138421"/>
            <a:chExt cx="1303701" cy="361058"/>
          </a:xfrm>
        </p:grpSpPr>
        <p:sp>
          <p:nvSpPr>
            <p:cNvPr id="12" name="TextBox 11"/>
            <p:cNvSpPr txBox="1"/>
            <p:nvPr userDrawn="1"/>
          </p:nvSpPr>
          <p:spPr>
            <a:xfrm>
              <a:off x="113617" y="147060"/>
              <a:ext cx="1246267" cy="352419"/>
            </a:xfrm>
            <a:prstGeom prst="rect">
              <a:avLst/>
            </a:prstGeom>
            <a:noFill/>
          </p:spPr>
          <p:txBody>
            <a:bodyPr wrap="none" lIns="100154" tIns="50077" rIns="100154" bIns="50077" rtlCol="0">
              <a:spAutoFit/>
            </a:bodyPr>
            <a:lstStyle/>
            <a:p>
              <a:pPr defTabSz="829361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1633" b="1" dirty="0">
                  <a:solidFill>
                    <a:prstClr val="white"/>
                  </a:solidFill>
                  <a:latin typeface="Segoe UI Emoji" pitchFamily="34" charset="0"/>
                  <a:ea typeface="Segoe UI Emoji" pitchFamily="34" charset="0"/>
                </a:rPr>
                <a:t>Screen Title</a:t>
              </a:r>
              <a:endParaRPr kumimoji="1" lang="ko-KR" altLang="en-US" sz="1633" b="1" dirty="0">
                <a:solidFill>
                  <a:prstClr val="white"/>
                </a:solidFill>
                <a:latin typeface="Segoe UI Emoji" pitchFamily="34" charset="0"/>
                <a:ea typeface="나눔고딕" pitchFamily="50" charset="-127"/>
              </a:endParaRPr>
            </a:p>
          </p:txBody>
        </p:sp>
        <p:sp>
          <p:nvSpPr>
            <p:cNvPr id="13" name="TextBox 12"/>
            <p:cNvSpPr txBox="1"/>
            <p:nvPr userDrawn="1"/>
          </p:nvSpPr>
          <p:spPr>
            <a:xfrm>
              <a:off x="104104" y="138421"/>
              <a:ext cx="1246267" cy="352419"/>
            </a:xfrm>
            <a:prstGeom prst="rect">
              <a:avLst/>
            </a:prstGeom>
            <a:noFill/>
          </p:spPr>
          <p:txBody>
            <a:bodyPr wrap="none" lIns="100154" tIns="50077" rIns="100154" bIns="50077" rtlCol="0">
              <a:spAutoFit/>
            </a:bodyPr>
            <a:lstStyle/>
            <a:p>
              <a:pPr defTabSz="829361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1633" b="1" dirty="0">
                  <a:solidFill>
                    <a:srgbClr val="ED701C"/>
                  </a:solidFill>
                  <a:latin typeface="Segoe UI Emoji" pitchFamily="34" charset="0"/>
                  <a:ea typeface="Segoe UI Emoji" pitchFamily="34" charset="0"/>
                  <a:cs typeface="Arial" pitchFamily="34" charset="0"/>
                </a:rPr>
                <a:t>Screen</a:t>
              </a:r>
              <a:r>
                <a:rPr kumimoji="1" lang="en-US" altLang="ko-KR" sz="1633" b="1" dirty="0">
                  <a:solidFill>
                    <a:srgbClr val="4F81BD"/>
                  </a:solidFill>
                  <a:latin typeface="Segoe UI Emoji" pitchFamily="34" charset="0"/>
                  <a:ea typeface="Segoe UI Emoji" pitchFamily="34" charset="0"/>
                  <a:cs typeface="Arial" pitchFamily="34" charset="0"/>
                </a:rPr>
                <a:t> </a:t>
              </a:r>
              <a:r>
                <a:rPr kumimoji="1" lang="en-US" altLang="ko-KR" sz="1633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Segoe UI Emoji" pitchFamily="34" charset="0"/>
                  <a:ea typeface="Segoe UI Emoji" pitchFamily="34" charset="0"/>
                  <a:cs typeface="Arial" pitchFamily="34" charset="0"/>
                </a:rPr>
                <a:t>Title</a:t>
              </a:r>
              <a:endParaRPr kumimoji="1" lang="ko-KR" altLang="en-US" sz="1633" b="1" dirty="0">
                <a:solidFill>
                  <a:prstClr val="black">
                    <a:lumMod val="65000"/>
                    <a:lumOff val="35000"/>
                  </a:prstClr>
                </a:solidFill>
                <a:latin typeface="Segoe UI Emoji" pitchFamily="34" charset="0"/>
                <a:ea typeface="나눔고딕" pitchFamily="50" charset="-127"/>
                <a:cs typeface="Arial" pitchFamily="34" charset="0"/>
              </a:endParaRPr>
            </a:p>
          </p:txBody>
        </p:sp>
        <p:cxnSp>
          <p:nvCxnSpPr>
            <p:cNvPr id="20" name="직선 연결선 19"/>
            <p:cNvCxnSpPr/>
            <p:nvPr userDrawn="1"/>
          </p:nvCxnSpPr>
          <p:spPr>
            <a:xfrm>
              <a:off x="1379476" y="207404"/>
              <a:ext cx="2277" cy="200029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/>
            <p:nvPr userDrawn="1"/>
          </p:nvCxnSpPr>
          <p:spPr>
            <a:xfrm>
              <a:off x="1405528" y="207404"/>
              <a:ext cx="2277" cy="200029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>
          <a:xfrm>
            <a:off x="7391400" y="569913"/>
            <a:ext cx="1836738" cy="215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solidFill>
                  <a:schemeClr val="bg1">
                    <a:lumMod val="50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>
              <a:defRPr sz="800">
                <a:solidFill>
                  <a:schemeClr val="bg1">
                    <a:lumMod val="50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>
              <a:defRPr sz="800">
                <a:solidFill>
                  <a:schemeClr val="bg1">
                    <a:lumMod val="50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>
              <a:defRPr sz="800">
                <a:solidFill>
                  <a:schemeClr val="bg1">
                    <a:lumMod val="50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>
              <a:defRPr sz="800">
                <a:solidFill>
                  <a:schemeClr val="bg1">
                    <a:lumMod val="50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DE5E7F9D-035B-FE48-A960-1A371823CD83}"/>
              </a:ext>
            </a:extLst>
          </p:cNvPr>
          <p:cNvGrpSpPr/>
          <p:nvPr userDrawn="1"/>
        </p:nvGrpSpPr>
        <p:grpSpPr>
          <a:xfrm>
            <a:off x="213271" y="6400280"/>
            <a:ext cx="8645706" cy="215444"/>
            <a:chOff x="164468" y="6381618"/>
            <a:chExt cx="7024636" cy="215444"/>
          </a:xfrm>
          <a:solidFill>
            <a:schemeClr val="bg1">
              <a:lumMod val="65000"/>
            </a:schemeClr>
          </a:solidFill>
        </p:grpSpPr>
        <p:sp>
          <p:nvSpPr>
            <p:cNvPr id="30" name="오각형 15">
              <a:extLst>
                <a:ext uri="{FF2B5EF4-FFF2-40B4-BE49-F238E27FC236}">
                  <a16:creationId xmlns:a16="http://schemas.microsoft.com/office/drawing/2014/main" id="{10BB49F5-4037-8840-AC2E-2306B221EB52}"/>
                </a:ext>
              </a:extLst>
            </p:cNvPr>
            <p:cNvSpPr/>
            <p:nvPr userDrawn="1"/>
          </p:nvSpPr>
          <p:spPr>
            <a:xfrm>
              <a:off x="164468" y="6398282"/>
              <a:ext cx="6768898" cy="180000"/>
            </a:xfrm>
            <a:prstGeom prst="homePlat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dirty="0"/>
            </a:p>
          </p:txBody>
        </p:sp>
        <p:sp>
          <p:nvSpPr>
            <p:cNvPr id="31" name="갈매기형 수장 16">
              <a:extLst>
                <a:ext uri="{FF2B5EF4-FFF2-40B4-BE49-F238E27FC236}">
                  <a16:creationId xmlns:a16="http://schemas.microsoft.com/office/drawing/2014/main" id="{157EE7CA-754F-1144-9A9D-517CB32C93C9}"/>
                </a:ext>
              </a:extLst>
            </p:cNvPr>
            <p:cNvSpPr/>
            <p:nvPr userDrawn="1"/>
          </p:nvSpPr>
          <p:spPr>
            <a:xfrm>
              <a:off x="6876106" y="6398282"/>
              <a:ext cx="144000" cy="180000"/>
            </a:xfrm>
            <a:prstGeom prst="chevron">
              <a:avLst>
                <a:gd name="adj" fmla="val 6019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solidFill>
                  <a:schemeClr val="tx1"/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DE3265F-48E6-8B4F-85A5-CF5A689EB447}"/>
                </a:ext>
              </a:extLst>
            </p:cNvPr>
            <p:cNvSpPr txBox="1"/>
            <p:nvPr userDrawn="1"/>
          </p:nvSpPr>
          <p:spPr>
            <a:xfrm>
              <a:off x="5677331" y="6381618"/>
              <a:ext cx="11998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b="1" dirty="0">
                  <a:solidFill>
                    <a:schemeClr val="bg1"/>
                  </a:solidFill>
                  <a:latin typeface="Segoe UI" panose="020B0502040204020203" pitchFamily="34" charset="0"/>
                  <a:ea typeface="돋움" panose="020B0600000101010101" pitchFamily="50" charset="-127"/>
                  <a:cs typeface="Segoe UI" panose="020B0502040204020203" pitchFamily="34" charset="0"/>
                </a:rPr>
                <a:t>Continue on the next page</a:t>
              </a:r>
              <a:endParaRPr lang="ko-KR" altLang="en-US" sz="800" b="1" dirty="0">
                <a:solidFill>
                  <a:schemeClr val="bg1"/>
                </a:solidFill>
                <a:latin typeface="Segoe UI" panose="020B0502040204020203" pitchFamily="34" charset="0"/>
                <a:ea typeface="돋움" panose="020B0600000101010101" pitchFamily="50" charset="-127"/>
                <a:cs typeface="Segoe UI" panose="020B0502040204020203" pitchFamily="34" charset="0"/>
              </a:endParaRPr>
            </a:p>
          </p:txBody>
        </p:sp>
        <p:sp>
          <p:nvSpPr>
            <p:cNvPr id="33" name="갈매기형 수장 18">
              <a:extLst>
                <a:ext uri="{FF2B5EF4-FFF2-40B4-BE49-F238E27FC236}">
                  <a16:creationId xmlns:a16="http://schemas.microsoft.com/office/drawing/2014/main" id="{E1824A37-82BC-6A45-84C1-EE92CADA9A9B}"/>
                </a:ext>
              </a:extLst>
            </p:cNvPr>
            <p:cNvSpPr/>
            <p:nvPr userDrawn="1"/>
          </p:nvSpPr>
          <p:spPr>
            <a:xfrm>
              <a:off x="6960605" y="6398282"/>
              <a:ext cx="144000" cy="180000"/>
            </a:xfrm>
            <a:prstGeom prst="chevron">
              <a:avLst>
                <a:gd name="adj" fmla="val 6019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solidFill>
                  <a:schemeClr val="tx1"/>
                </a:solidFill>
              </a:endParaRPr>
            </a:p>
          </p:txBody>
        </p:sp>
        <p:sp>
          <p:nvSpPr>
            <p:cNvPr id="34" name="갈매기형 수장 21">
              <a:extLst>
                <a:ext uri="{FF2B5EF4-FFF2-40B4-BE49-F238E27FC236}">
                  <a16:creationId xmlns:a16="http://schemas.microsoft.com/office/drawing/2014/main" id="{316DB5D3-CADB-1F41-9655-6605E45A6EAF}"/>
                </a:ext>
              </a:extLst>
            </p:cNvPr>
            <p:cNvSpPr/>
            <p:nvPr userDrawn="1"/>
          </p:nvSpPr>
          <p:spPr>
            <a:xfrm>
              <a:off x="7045104" y="6398282"/>
              <a:ext cx="144000" cy="180000"/>
            </a:xfrm>
            <a:prstGeom prst="chevron">
              <a:avLst>
                <a:gd name="adj" fmla="val 6019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3FFECE48-3357-6B4F-9DA6-6AF748E3C5B0}"/>
              </a:ext>
            </a:extLst>
          </p:cNvPr>
          <p:cNvGrpSpPr/>
          <p:nvPr userDrawn="1"/>
        </p:nvGrpSpPr>
        <p:grpSpPr>
          <a:xfrm>
            <a:off x="171069" y="772909"/>
            <a:ext cx="8687908" cy="215444"/>
            <a:chOff x="130179" y="6381618"/>
            <a:chExt cx="7058925" cy="215444"/>
          </a:xfrm>
          <a:solidFill>
            <a:schemeClr val="bg1">
              <a:lumMod val="65000"/>
            </a:schemeClr>
          </a:solidFill>
        </p:grpSpPr>
        <p:sp>
          <p:nvSpPr>
            <p:cNvPr id="36" name="오각형 15">
              <a:extLst>
                <a:ext uri="{FF2B5EF4-FFF2-40B4-BE49-F238E27FC236}">
                  <a16:creationId xmlns:a16="http://schemas.microsoft.com/office/drawing/2014/main" id="{DA885BF9-38CA-894B-91E8-7FD07BDC5A9C}"/>
                </a:ext>
              </a:extLst>
            </p:cNvPr>
            <p:cNvSpPr/>
            <p:nvPr userDrawn="1"/>
          </p:nvSpPr>
          <p:spPr>
            <a:xfrm>
              <a:off x="164468" y="6398282"/>
              <a:ext cx="6768898" cy="180000"/>
            </a:xfrm>
            <a:prstGeom prst="homePlat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dirty="0"/>
            </a:p>
          </p:txBody>
        </p:sp>
        <p:sp>
          <p:nvSpPr>
            <p:cNvPr id="37" name="갈매기형 수장 16">
              <a:extLst>
                <a:ext uri="{FF2B5EF4-FFF2-40B4-BE49-F238E27FC236}">
                  <a16:creationId xmlns:a16="http://schemas.microsoft.com/office/drawing/2014/main" id="{53809EAE-E570-E747-96C0-19F7235C5B29}"/>
                </a:ext>
              </a:extLst>
            </p:cNvPr>
            <p:cNvSpPr/>
            <p:nvPr userDrawn="1"/>
          </p:nvSpPr>
          <p:spPr>
            <a:xfrm>
              <a:off x="6876106" y="6398282"/>
              <a:ext cx="144000" cy="180000"/>
            </a:xfrm>
            <a:prstGeom prst="chevron">
              <a:avLst>
                <a:gd name="adj" fmla="val 6019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solidFill>
                  <a:schemeClr val="tx1"/>
                </a:solidFill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E8B4A3D-E973-3444-8317-1CB392208483}"/>
                </a:ext>
              </a:extLst>
            </p:cNvPr>
            <p:cNvSpPr txBox="1"/>
            <p:nvPr userDrawn="1"/>
          </p:nvSpPr>
          <p:spPr>
            <a:xfrm>
              <a:off x="130179" y="6381618"/>
              <a:ext cx="130139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b="1" dirty="0">
                  <a:solidFill>
                    <a:schemeClr val="bg1"/>
                  </a:solidFill>
                  <a:latin typeface="Segoe UI" panose="020B0502040204020203" pitchFamily="34" charset="0"/>
                  <a:ea typeface="돋움" panose="020B0600000101010101" pitchFamily="50" charset="-127"/>
                  <a:cs typeface="Segoe UI" panose="020B0502040204020203" pitchFamily="34" charset="0"/>
                </a:rPr>
                <a:t>Continue from previous page</a:t>
              </a:r>
              <a:endParaRPr lang="ko-KR" altLang="en-US" sz="800" b="1" dirty="0">
                <a:solidFill>
                  <a:schemeClr val="bg1"/>
                </a:solidFill>
                <a:latin typeface="Segoe UI" panose="020B0502040204020203" pitchFamily="34" charset="0"/>
                <a:ea typeface="돋움" panose="020B0600000101010101" pitchFamily="50" charset="-127"/>
                <a:cs typeface="Segoe UI" panose="020B0502040204020203" pitchFamily="34" charset="0"/>
              </a:endParaRPr>
            </a:p>
          </p:txBody>
        </p:sp>
        <p:sp>
          <p:nvSpPr>
            <p:cNvPr id="39" name="갈매기형 수장 18">
              <a:extLst>
                <a:ext uri="{FF2B5EF4-FFF2-40B4-BE49-F238E27FC236}">
                  <a16:creationId xmlns:a16="http://schemas.microsoft.com/office/drawing/2014/main" id="{44818152-B9AB-4140-B469-CC1F93A081CB}"/>
                </a:ext>
              </a:extLst>
            </p:cNvPr>
            <p:cNvSpPr/>
            <p:nvPr userDrawn="1"/>
          </p:nvSpPr>
          <p:spPr>
            <a:xfrm>
              <a:off x="6960605" y="6398282"/>
              <a:ext cx="144000" cy="180000"/>
            </a:xfrm>
            <a:prstGeom prst="chevron">
              <a:avLst>
                <a:gd name="adj" fmla="val 6019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solidFill>
                  <a:schemeClr val="tx1"/>
                </a:solidFill>
              </a:endParaRPr>
            </a:p>
          </p:txBody>
        </p:sp>
        <p:sp>
          <p:nvSpPr>
            <p:cNvPr id="40" name="갈매기형 수장 21">
              <a:extLst>
                <a:ext uri="{FF2B5EF4-FFF2-40B4-BE49-F238E27FC236}">
                  <a16:creationId xmlns:a16="http://schemas.microsoft.com/office/drawing/2014/main" id="{F930151C-7F6B-474E-9945-294E1EFF8F6C}"/>
                </a:ext>
              </a:extLst>
            </p:cNvPr>
            <p:cNvSpPr/>
            <p:nvPr userDrawn="1"/>
          </p:nvSpPr>
          <p:spPr>
            <a:xfrm>
              <a:off x="7045104" y="6398282"/>
              <a:ext cx="144000" cy="180000"/>
            </a:xfrm>
            <a:prstGeom prst="chevron">
              <a:avLst>
                <a:gd name="adj" fmla="val 6019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90641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개정이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688693" y="161378"/>
            <a:ext cx="10814614" cy="785818"/>
          </a:xfrm>
        </p:spPr>
        <p:txBody>
          <a:bodyPr/>
          <a:lstStyle>
            <a:lvl1pPr>
              <a:defRPr sz="1633">
                <a:effectLst/>
                <a:latin typeface="+mj-lt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604251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화면정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413438" y="136107"/>
            <a:ext cx="10155170" cy="360040"/>
          </a:xfrm>
          <a:prstGeom prst="rect">
            <a:avLst/>
          </a:prstGeom>
        </p:spPr>
        <p:txBody>
          <a:bodyPr lIns="100154" tIns="50077" rIns="100154" bIns="50077"/>
          <a:lstStyle>
            <a:lvl1pPr algn="l">
              <a:defRPr sz="1600" b="0" spc="-12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023495" y="570415"/>
            <a:ext cx="3007318" cy="216024"/>
          </a:xfrm>
          <a:prstGeom prst="rect">
            <a:avLst/>
          </a:prstGeom>
        </p:spPr>
        <p:txBody>
          <a:bodyPr lIns="100154" tIns="50077" rIns="100154" bIns="50077"/>
          <a:lstStyle>
            <a:lvl1pPr marL="0" indent="0" algn="l">
              <a:buNone/>
              <a:defRPr sz="8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defRPr>
            </a:lvl1pPr>
            <a:lvl2pPr marL="4541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083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625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167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709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251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793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335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/>
              <a:t>마스터 부제목 스타일 편집</a:t>
            </a:r>
          </a:p>
        </p:txBody>
      </p:sp>
      <p:sp>
        <p:nvSpPr>
          <p:cNvPr id="14" name="내용 개체 틀 13"/>
          <p:cNvSpPr>
            <a:spLocks noGrp="1"/>
          </p:cNvSpPr>
          <p:nvPr>
            <p:ph sz="quarter" idx="13"/>
          </p:nvPr>
        </p:nvSpPr>
        <p:spPr>
          <a:xfrm>
            <a:off x="7104112" y="570908"/>
            <a:ext cx="1890115" cy="224240"/>
          </a:xfrm>
          <a:prstGeom prst="rect">
            <a:avLst/>
          </a:prstGeom>
        </p:spPr>
        <p:txBody>
          <a:bodyPr lIns="100154" tIns="50077" rIns="100154" bIns="50077"/>
          <a:lstStyle>
            <a:lvl1pPr marL="0" indent="0">
              <a:buNone/>
              <a:defRPr sz="8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defRPr>
            </a:lvl1pPr>
            <a:lvl2pPr>
              <a:defRPr sz="907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2pPr>
            <a:lvl3pPr>
              <a:defRPr sz="907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3pPr>
            <a:lvl4pPr>
              <a:defRPr sz="907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4pPr>
            <a:lvl5pPr>
              <a:defRPr sz="907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13" name="TextBox 12"/>
          <p:cNvSpPr txBox="1"/>
          <p:nvPr userDrawn="1"/>
        </p:nvSpPr>
        <p:spPr>
          <a:xfrm>
            <a:off x="133209" y="111839"/>
            <a:ext cx="1379061" cy="378131"/>
          </a:xfrm>
          <a:prstGeom prst="rect">
            <a:avLst/>
          </a:prstGeom>
          <a:noFill/>
        </p:spPr>
        <p:txBody>
          <a:bodyPr wrap="none" lIns="100154" tIns="50077" rIns="100154" bIns="50077" rtlCol="0">
            <a:spAutoFit/>
          </a:bodyPr>
          <a:lstStyle/>
          <a:p>
            <a:pPr defTabSz="829361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800" b="1" dirty="0">
                <a:solidFill>
                  <a:srgbClr val="C61820"/>
                </a:solidFill>
                <a:latin typeface="Segoe UI Emoji" pitchFamily="34" charset="0"/>
                <a:ea typeface="Segoe UI Emoji" pitchFamily="34" charset="0"/>
                <a:cs typeface="Arial" pitchFamily="34" charset="0"/>
              </a:rPr>
              <a:t>Screen </a:t>
            </a:r>
            <a:r>
              <a:rPr kumimoji="1" lang="en-US" altLang="ko-KR" sz="1800" b="1" dirty="0">
                <a:solidFill>
                  <a:prstClr val="black">
                    <a:lumMod val="65000"/>
                    <a:lumOff val="35000"/>
                  </a:prstClr>
                </a:solidFill>
                <a:latin typeface="Segoe UI Emoji" pitchFamily="34" charset="0"/>
                <a:ea typeface="Segoe UI Emoji" pitchFamily="34" charset="0"/>
                <a:cs typeface="Arial" pitchFamily="34" charset="0"/>
              </a:rPr>
              <a:t>Title</a:t>
            </a:r>
            <a:endParaRPr kumimoji="1" lang="ko-KR" altLang="en-US" sz="1800" b="1" dirty="0">
              <a:solidFill>
                <a:prstClr val="black">
                  <a:lumMod val="65000"/>
                  <a:lumOff val="35000"/>
                </a:prstClr>
              </a:solidFill>
              <a:latin typeface="Segoe UI Emoji" pitchFamily="34" charset="0"/>
              <a:ea typeface="나눔고딕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27988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개정이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034039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표지 2_1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pyright Notice"/>
          <p:cNvSpPr>
            <a:spLocks/>
          </p:cNvSpPr>
          <p:nvPr userDrawn="1"/>
        </p:nvSpPr>
        <p:spPr bwMode="auto">
          <a:xfrm>
            <a:off x="4677214" y="4221088"/>
            <a:ext cx="2837572" cy="196977"/>
          </a:xfrm>
          <a:prstGeom prst="rect">
            <a:avLst/>
          </a:prstGeom>
          <a:noFill/>
        </p:spPr>
        <p:txBody>
          <a:bodyPr wrap="none" lIns="73152" tIns="36576" rIns="73152" bIns="36576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cap="small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Copyright © 2021 Adelie. All rights reserved. | Confidential</a:t>
            </a:r>
          </a:p>
        </p:txBody>
      </p:sp>
      <p:sp>
        <p:nvSpPr>
          <p:cNvPr id="2" name="직사각형 1"/>
          <p:cNvSpPr/>
          <p:nvPr userDrawn="1"/>
        </p:nvSpPr>
        <p:spPr>
          <a:xfrm>
            <a:off x="4750125" y="2654754"/>
            <a:ext cx="2691763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ko-KR" altLang="en-US" sz="4000" b="1" spc="-9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감사합니다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5_본문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809339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제목 슬라이드">
    <p:bg>
      <p:bgPr>
        <a:solidFill>
          <a:srgbClr val="0D12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104149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백">
    <p:bg>
      <p:bgPr>
        <a:solidFill>
          <a:srgbClr val="0D12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/>
          <p:cNvGrpSpPr/>
          <p:nvPr userDrawn="1"/>
        </p:nvGrpSpPr>
        <p:grpSpPr>
          <a:xfrm>
            <a:off x="4773636" y="3271043"/>
            <a:ext cx="2643200" cy="315913"/>
            <a:chOff x="4773636" y="3097218"/>
            <a:chExt cx="2643200" cy="315913"/>
          </a:xfrm>
        </p:grpSpPr>
        <p:sp>
          <p:nvSpPr>
            <p:cNvPr id="31" name="Freeform 22"/>
            <p:cNvSpPr>
              <a:spLocks/>
            </p:cNvSpPr>
            <p:nvPr userDrawn="1"/>
          </p:nvSpPr>
          <p:spPr bwMode="auto">
            <a:xfrm>
              <a:off x="4773636" y="3097218"/>
              <a:ext cx="200026" cy="315913"/>
            </a:xfrm>
            <a:custGeom>
              <a:avLst/>
              <a:gdLst>
                <a:gd name="T0" fmla="*/ 34 w 74"/>
                <a:gd name="T1" fmla="*/ 116 h 116"/>
                <a:gd name="T2" fmla="*/ 1 w 74"/>
                <a:gd name="T3" fmla="*/ 79 h 116"/>
                <a:gd name="T4" fmla="*/ 25 w 74"/>
                <a:gd name="T5" fmla="*/ 79 h 116"/>
                <a:gd name="T6" fmla="*/ 38 w 74"/>
                <a:gd name="T7" fmla="*/ 99 h 116"/>
                <a:gd name="T8" fmla="*/ 50 w 74"/>
                <a:gd name="T9" fmla="*/ 86 h 116"/>
                <a:gd name="T10" fmla="*/ 3 w 74"/>
                <a:gd name="T11" fmla="*/ 31 h 116"/>
                <a:gd name="T12" fmla="*/ 39 w 74"/>
                <a:gd name="T13" fmla="*/ 0 h 116"/>
                <a:gd name="T14" fmla="*/ 72 w 74"/>
                <a:gd name="T15" fmla="*/ 34 h 116"/>
                <a:gd name="T16" fmla="*/ 49 w 74"/>
                <a:gd name="T17" fmla="*/ 34 h 116"/>
                <a:gd name="T18" fmla="*/ 38 w 74"/>
                <a:gd name="T19" fmla="*/ 17 h 116"/>
                <a:gd name="T20" fmla="*/ 26 w 74"/>
                <a:gd name="T21" fmla="*/ 29 h 116"/>
                <a:gd name="T22" fmla="*/ 74 w 74"/>
                <a:gd name="T23" fmla="*/ 83 h 116"/>
                <a:gd name="T24" fmla="*/ 34 w 74"/>
                <a:gd name="T25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4" h="116">
                  <a:moveTo>
                    <a:pt x="34" y="116"/>
                  </a:moveTo>
                  <a:cubicBezTo>
                    <a:pt x="5" y="116"/>
                    <a:pt x="0" y="99"/>
                    <a:pt x="1" y="79"/>
                  </a:cubicBezTo>
                  <a:cubicBezTo>
                    <a:pt x="25" y="79"/>
                    <a:pt x="25" y="79"/>
                    <a:pt x="25" y="79"/>
                  </a:cubicBezTo>
                  <a:cubicBezTo>
                    <a:pt x="25" y="90"/>
                    <a:pt x="25" y="99"/>
                    <a:pt x="38" y="99"/>
                  </a:cubicBezTo>
                  <a:cubicBezTo>
                    <a:pt x="46" y="99"/>
                    <a:pt x="50" y="94"/>
                    <a:pt x="50" y="86"/>
                  </a:cubicBezTo>
                  <a:cubicBezTo>
                    <a:pt x="50" y="66"/>
                    <a:pt x="3" y="65"/>
                    <a:pt x="3" y="31"/>
                  </a:cubicBezTo>
                  <a:cubicBezTo>
                    <a:pt x="3" y="14"/>
                    <a:pt x="11" y="0"/>
                    <a:pt x="39" y="0"/>
                  </a:cubicBezTo>
                  <a:cubicBezTo>
                    <a:pt x="62" y="0"/>
                    <a:pt x="74" y="10"/>
                    <a:pt x="72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25"/>
                    <a:pt x="48" y="17"/>
                    <a:pt x="38" y="17"/>
                  </a:cubicBezTo>
                  <a:cubicBezTo>
                    <a:pt x="31" y="17"/>
                    <a:pt x="26" y="21"/>
                    <a:pt x="26" y="29"/>
                  </a:cubicBezTo>
                  <a:cubicBezTo>
                    <a:pt x="26" y="50"/>
                    <a:pt x="74" y="48"/>
                    <a:pt x="74" y="83"/>
                  </a:cubicBezTo>
                  <a:cubicBezTo>
                    <a:pt x="74" y="112"/>
                    <a:pt x="52" y="116"/>
                    <a:pt x="34" y="11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" name="Freeform 23"/>
            <p:cNvSpPr>
              <a:spLocks noEditPoints="1"/>
            </p:cNvSpPr>
            <p:nvPr userDrawn="1"/>
          </p:nvSpPr>
          <p:spPr bwMode="auto">
            <a:xfrm>
              <a:off x="4992712" y="3097218"/>
              <a:ext cx="250826" cy="304800"/>
            </a:xfrm>
            <a:custGeom>
              <a:avLst/>
              <a:gdLst>
                <a:gd name="T0" fmla="*/ 0 w 158"/>
                <a:gd name="T1" fmla="*/ 192 h 192"/>
                <a:gd name="T2" fmla="*/ 53 w 158"/>
                <a:gd name="T3" fmla="*/ 0 h 192"/>
                <a:gd name="T4" fmla="*/ 107 w 158"/>
                <a:gd name="T5" fmla="*/ 0 h 192"/>
                <a:gd name="T6" fmla="*/ 158 w 158"/>
                <a:gd name="T7" fmla="*/ 192 h 192"/>
                <a:gd name="T8" fmla="*/ 117 w 158"/>
                <a:gd name="T9" fmla="*/ 192 h 192"/>
                <a:gd name="T10" fmla="*/ 105 w 158"/>
                <a:gd name="T11" fmla="*/ 149 h 192"/>
                <a:gd name="T12" fmla="*/ 50 w 158"/>
                <a:gd name="T13" fmla="*/ 149 h 192"/>
                <a:gd name="T14" fmla="*/ 40 w 158"/>
                <a:gd name="T15" fmla="*/ 192 h 192"/>
                <a:gd name="T16" fmla="*/ 0 w 158"/>
                <a:gd name="T17" fmla="*/ 192 h 192"/>
                <a:gd name="T18" fmla="*/ 77 w 158"/>
                <a:gd name="T19" fmla="*/ 36 h 192"/>
                <a:gd name="T20" fmla="*/ 77 w 158"/>
                <a:gd name="T21" fmla="*/ 36 h 192"/>
                <a:gd name="T22" fmla="*/ 59 w 158"/>
                <a:gd name="T23" fmla="*/ 120 h 192"/>
                <a:gd name="T24" fmla="*/ 96 w 158"/>
                <a:gd name="T25" fmla="*/ 120 h 192"/>
                <a:gd name="T26" fmla="*/ 77 w 158"/>
                <a:gd name="T27" fmla="*/ 36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58" h="192">
                  <a:moveTo>
                    <a:pt x="0" y="192"/>
                  </a:moveTo>
                  <a:lnTo>
                    <a:pt x="53" y="0"/>
                  </a:lnTo>
                  <a:lnTo>
                    <a:pt x="107" y="0"/>
                  </a:lnTo>
                  <a:lnTo>
                    <a:pt x="158" y="192"/>
                  </a:lnTo>
                  <a:lnTo>
                    <a:pt x="117" y="192"/>
                  </a:lnTo>
                  <a:lnTo>
                    <a:pt x="105" y="149"/>
                  </a:lnTo>
                  <a:lnTo>
                    <a:pt x="50" y="149"/>
                  </a:lnTo>
                  <a:lnTo>
                    <a:pt x="40" y="192"/>
                  </a:lnTo>
                  <a:lnTo>
                    <a:pt x="0" y="192"/>
                  </a:lnTo>
                  <a:close/>
                  <a:moveTo>
                    <a:pt x="77" y="36"/>
                  </a:moveTo>
                  <a:lnTo>
                    <a:pt x="77" y="36"/>
                  </a:lnTo>
                  <a:lnTo>
                    <a:pt x="59" y="120"/>
                  </a:lnTo>
                  <a:lnTo>
                    <a:pt x="96" y="120"/>
                  </a:lnTo>
                  <a:lnTo>
                    <a:pt x="77" y="3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" name="Freeform 24"/>
            <p:cNvSpPr>
              <a:spLocks/>
            </p:cNvSpPr>
            <p:nvPr userDrawn="1"/>
          </p:nvSpPr>
          <p:spPr bwMode="auto">
            <a:xfrm>
              <a:off x="5270526" y="3097218"/>
              <a:ext cx="301626" cy="304800"/>
            </a:xfrm>
            <a:custGeom>
              <a:avLst/>
              <a:gdLst>
                <a:gd name="T0" fmla="*/ 0 w 190"/>
                <a:gd name="T1" fmla="*/ 192 h 192"/>
                <a:gd name="T2" fmla="*/ 0 w 190"/>
                <a:gd name="T3" fmla="*/ 0 h 192"/>
                <a:gd name="T4" fmla="*/ 65 w 190"/>
                <a:gd name="T5" fmla="*/ 0 h 192"/>
                <a:gd name="T6" fmla="*/ 94 w 190"/>
                <a:gd name="T7" fmla="*/ 130 h 192"/>
                <a:gd name="T8" fmla="*/ 96 w 190"/>
                <a:gd name="T9" fmla="*/ 130 h 192"/>
                <a:gd name="T10" fmla="*/ 127 w 190"/>
                <a:gd name="T11" fmla="*/ 0 h 192"/>
                <a:gd name="T12" fmla="*/ 190 w 190"/>
                <a:gd name="T13" fmla="*/ 0 h 192"/>
                <a:gd name="T14" fmla="*/ 190 w 190"/>
                <a:gd name="T15" fmla="*/ 192 h 192"/>
                <a:gd name="T16" fmla="*/ 151 w 190"/>
                <a:gd name="T17" fmla="*/ 192 h 192"/>
                <a:gd name="T18" fmla="*/ 151 w 190"/>
                <a:gd name="T19" fmla="*/ 44 h 192"/>
                <a:gd name="T20" fmla="*/ 151 w 190"/>
                <a:gd name="T21" fmla="*/ 44 h 192"/>
                <a:gd name="T22" fmla="*/ 113 w 190"/>
                <a:gd name="T23" fmla="*/ 192 h 192"/>
                <a:gd name="T24" fmla="*/ 75 w 190"/>
                <a:gd name="T25" fmla="*/ 192 h 192"/>
                <a:gd name="T26" fmla="*/ 39 w 190"/>
                <a:gd name="T27" fmla="*/ 44 h 192"/>
                <a:gd name="T28" fmla="*/ 39 w 190"/>
                <a:gd name="T29" fmla="*/ 44 h 192"/>
                <a:gd name="T30" fmla="*/ 39 w 190"/>
                <a:gd name="T31" fmla="*/ 192 h 192"/>
                <a:gd name="T32" fmla="*/ 0 w 190"/>
                <a:gd name="T33" fmla="*/ 19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0" h="192">
                  <a:moveTo>
                    <a:pt x="0" y="192"/>
                  </a:moveTo>
                  <a:lnTo>
                    <a:pt x="0" y="0"/>
                  </a:lnTo>
                  <a:lnTo>
                    <a:pt x="65" y="0"/>
                  </a:lnTo>
                  <a:lnTo>
                    <a:pt x="94" y="130"/>
                  </a:lnTo>
                  <a:lnTo>
                    <a:pt x="96" y="130"/>
                  </a:lnTo>
                  <a:lnTo>
                    <a:pt x="127" y="0"/>
                  </a:lnTo>
                  <a:lnTo>
                    <a:pt x="190" y="0"/>
                  </a:lnTo>
                  <a:lnTo>
                    <a:pt x="190" y="192"/>
                  </a:lnTo>
                  <a:lnTo>
                    <a:pt x="151" y="192"/>
                  </a:lnTo>
                  <a:lnTo>
                    <a:pt x="151" y="44"/>
                  </a:lnTo>
                  <a:lnTo>
                    <a:pt x="151" y="44"/>
                  </a:lnTo>
                  <a:lnTo>
                    <a:pt x="113" y="192"/>
                  </a:lnTo>
                  <a:lnTo>
                    <a:pt x="75" y="192"/>
                  </a:lnTo>
                  <a:lnTo>
                    <a:pt x="39" y="44"/>
                  </a:lnTo>
                  <a:lnTo>
                    <a:pt x="39" y="44"/>
                  </a:lnTo>
                  <a:lnTo>
                    <a:pt x="39" y="192"/>
                  </a:lnTo>
                  <a:lnTo>
                    <a:pt x="0" y="19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" name="Freeform 25"/>
            <p:cNvSpPr>
              <a:spLocks/>
            </p:cNvSpPr>
            <p:nvPr userDrawn="1"/>
          </p:nvSpPr>
          <p:spPr bwMode="auto">
            <a:xfrm>
              <a:off x="5610252" y="3097218"/>
              <a:ext cx="201613" cy="315913"/>
            </a:xfrm>
            <a:custGeom>
              <a:avLst/>
              <a:gdLst>
                <a:gd name="T0" fmla="*/ 35 w 74"/>
                <a:gd name="T1" fmla="*/ 116 h 116"/>
                <a:gd name="T2" fmla="*/ 1 w 74"/>
                <a:gd name="T3" fmla="*/ 79 h 116"/>
                <a:gd name="T4" fmla="*/ 25 w 74"/>
                <a:gd name="T5" fmla="*/ 79 h 116"/>
                <a:gd name="T6" fmla="*/ 38 w 74"/>
                <a:gd name="T7" fmla="*/ 99 h 116"/>
                <a:gd name="T8" fmla="*/ 50 w 74"/>
                <a:gd name="T9" fmla="*/ 86 h 116"/>
                <a:gd name="T10" fmla="*/ 3 w 74"/>
                <a:gd name="T11" fmla="*/ 31 h 116"/>
                <a:gd name="T12" fmla="*/ 40 w 74"/>
                <a:gd name="T13" fmla="*/ 0 h 116"/>
                <a:gd name="T14" fmla="*/ 72 w 74"/>
                <a:gd name="T15" fmla="*/ 34 h 116"/>
                <a:gd name="T16" fmla="*/ 49 w 74"/>
                <a:gd name="T17" fmla="*/ 34 h 116"/>
                <a:gd name="T18" fmla="*/ 39 w 74"/>
                <a:gd name="T19" fmla="*/ 17 h 116"/>
                <a:gd name="T20" fmla="*/ 26 w 74"/>
                <a:gd name="T21" fmla="*/ 29 h 116"/>
                <a:gd name="T22" fmla="*/ 74 w 74"/>
                <a:gd name="T23" fmla="*/ 83 h 116"/>
                <a:gd name="T24" fmla="*/ 35 w 74"/>
                <a:gd name="T25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4" h="116">
                  <a:moveTo>
                    <a:pt x="35" y="116"/>
                  </a:moveTo>
                  <a:cubicBezTo>
                    <a:pt x="6" y="116"/>
                    <a:pt x="0" y="99"/>
                    <a:pt x="1" y="79"/>
                  </a:cubicBezTo>
                  <a:cubicBezTo>
                    <a:pt x="25" y="79"/>
                    <a:pt x="25" y="79"/>
                    <a:pt x="25" y="79"/>
                  </a:cubicBezTo>
                  <a:cubicBezTo>
                    <a:pt x="25" y="90"/>
                    <a:pt x="25" y="99"/>
                    <a:pt x="38" y="99"/>
                  </a:cubicBezTo>
                  <a:cubicBezTo>
                    <a:pt x="46" y="99"/>
                    <a:pt x="50" y="94"/>
                    <a:pt x="50" y="86"/>
                  </a:cubicBezTo>
                  <a:cubicBezTo>
                    <a:pt x="50" y="66"/>
                    <a:pt x="3" y="65"/>
                    <a:pt x="3" y="31"/>
                  </a:cubicBezTo>
                  <a:cubicBezTo>
                    <a:pt x="3" y="14"/>
                    <a:pt x="11" y="0"/>
                    <a:pt x="40" y="0"/>
                  </a:cubicBezTo>
                  <a:cubicBezTo>
                    <a:pt x="63" y="0"/>
                    <a:pt x="74" y="10"/>
                    <a:pt x="72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25"/>
                    <a:pt x="48" y="17"/>
                    <a:pt x="39" y="17"/>
                  </a:cubicBezTo>
                  <a:cubicBezTo>
                    <a:pt x="31" y="17"/>
                    <a:pt x="26" y="21"/>
                    <a:pt x="26" y="29"/>
                  </a:cubicBezTo>
                  <a:cubicBezTo>
                    <a:pt x="26" y="50"/>
                    <a:pt x="74" y="48"/>
                    <a:pt x="74" y="83"/>
                  </a:cubicBezTo>
                  <a:cubicBezTo>
                    <a:pt x="74" y="112"/>
                    <a:pt x="52" y="116"/>
                    <a:pt x="35" y="11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" name="Freeform 26"/>
            <p:cNvSpPr>
              <a:spLocks/>
            </p:cNvSpPr>
            <p:nvPr userDrawn="1"/>
          </p:nvSpPr>
          <p:spPr bwMode="auto">
            <a:xfrm>
              <a:off x="5853141" y="3097218"/>
              <a:ext cx="206376" cy="309563"/>
            </a:xfrm>
            <a:custGeom>
              <a:avLst/>
              <a:gdLst>
                <a:gd name="T0" fmla="*/ 76 w 76"/>
                <a:gd name="T1" fmla="*/ 0 h 114"/>
                <a:gd name="T2" fmla="*/ 76 w 76"/>
                <a:gd name="T3" fmla="*/ 79 h 114"/>
                <a:gd name="T4" fmla="*/ 38 w 76"/>
                <a:gd name="T5" fmla="*/ 114 h 114"/>
                <a:gd name="T6" fmla="*/ 0 w 76"/>
                <a:gd name="T7" fmla="*/ 79 h 114"/>
                <a:gd name="T8" fmla="*/ 0 w 76"/>
                <a:gd name="T9" fmla="*/ 0 h 114"/>
                <a:gd name="T10" fmla="*/ 24 w 76"/>
                <a:gd name="T11" fmla="*/ 0 h 114"/>
                <a:gd name="T12" fmla="*/ 24 w 76"/>
                <a:gd name="T13" fmla="*/ 78 h 114"/>
                <a:gd name="T14" fmla="*/ 38 w 76"/>
                <a:gd name="T15" fmla="*/ 97 h 114"/>
                <a:gd name="T16" fmla="*/ 53 w 76"/>
                <a:gd name="T17" fmla="*/ 78 h 114"/>
                <a:gd name="T18" fmla="*/ 53 w 76"/>
                <a:gd name="T19" fmla="*/ 0 h 114"/>
                <a:gd name="T20" fmla="*/ 76 w 76"/>
                <a:gd name="T21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6" h="114">
                  <a:moveTo>
                    <a:pt x="76" y="0"/>
                  </a:moveTo>
                  <a:cubicBezTo>
                    <a:pt x="76" y="79"/>
                    <a:pt x="76" y="79"/>
                    <a:pt x="76" y="79"/>
                  </a:cubicBezTo>
                  <a:cubicBezTo>
                    <a:pt x="76" y="96"/>
                    <a:pt x="67" y="114"/>
                    <a:pt x="38" y="114"/>
                  </a:cubicBezTo>
                  <a:cubicBezTo>
                    <a:pt x="13" y="114"/>
                    <a:pt x="0" y="101"/>
                    <a:pt x="0" y="7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78"/>
                    <a:pt x="24" y="78"/>
                    <a:pt x="24" y="78"/>
                  </a:cubicBezTo>
                  <a:cubicBezTo>
                    <a:pt x="24" y="92"/>
                    <a:pt x="30" y="97"/>
                    <a:pt x="38" y="97"/>
                  </a:cubicBezTo>
                  <a:cubicBezTo>
                    <a:pt x="48" y="97"/>
                    <a:pt x="53" y="90"/>
                    <a:pt x="53" y="78"/>
                  </a:cubicBezTo>
                  <a:cubicBezTo>
                    <a:pt x="53" y="0"/>
                    <a:pt x="53" y="0"/>
                    <a:pt x="53" y="0"/>
                  </a:cubicBezTo>
                  <a:lnTo>
                    <a:pt x="7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" name="Freeform 27"/>
            <p:cNvSpPr>
              <a:spLocks/>
            </p:cNvSpPr>
            <p:nvPr userDrawn="1"/>
          </p:nvSpPr>
          <p:spPr bwMode="auto">
            <a:xfrm>
              <a:off x="6110317" y="3097218"/>
              <a:ext cx="228601" cy="304800"/>
            </a:xfrm>
            <a:custGeom>
              <a:avLst/>
              <a:gdLst>
                <a:gd name="T0" fmla="*/ 0 w 144"/>
                <a:gd name="T1" fmla="*/ 192 h 192"/>
                <a:gd name="T2" fmla="*/ 0 w 144"/>
                <a:gd name="T3" fmla="*/ 0 h 192"/>
                <a:gd name="T4" fmla="*/ 55 w 144"/>
                <a:gd name="T5" fmla="*/ 0 h 192"/>
                <a:gd name="T6" fmla="*/ 105 w 144"/>
                <a:gd name="T7" fmla="*/ 134 h 192"/>
                <a:gd name="T8" fmla="*/ 107 w 144"/>
                <a:gd name="T9" fmla="*/ 134 h 192"/>
                <a:gd name="T10" fmla="*/ 107 w 144"/>
                <a:gd name="T11" fmla="*/ 0 h 192"/>
                <a:gd name="T12" fmla="*/ 144 w 144"/>
                <a:gd name="T13" fmla="*/ 0 h 192"/>
                <a:gd name="T14" fmla="*/ 144 w 144"/>
                <a:gd name="T15" fmla="*/ 192 h 192"/>
                <a:gd name="T16" fmla="*/ 91 w 144"/>
                <a:gd name="T17" fmla="*/ 192 h 192"/>
                <a:gd name="T18" fmla="*/ 38 w 144"/>
                <a:gd name="T19" fmla="*/ 51 h 192"/>
                <a:gd name="T20" fmla="*/ 38 w 144"/>
                <a:gd name="T21" fmla="*/ 51 h 192"/>
                <a:gd name="T22" fmla="*/ 38 w 144"/>
                <a:gd name="T23" fmla="*/ 192 h 192"/>
                <a:gd name="T24" fmla="*/ 0 w 144"/>
                <a:gd name="T25" fmla="*/ 19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4" h="192">
                  <a:moveTo>
                    <a:pt x="0" y="192"/>
                  </a:moveTo>
                  <a:lnTo>
                    <a:pt x="0" y="0"/>
                  </a:lnTo>
                  <a:lnTo>
                    <a:pt x="55" y="0"/>
                  </a:lnTo>
                  <a:lnTo>
                    <a:pt x="105" y="134"/>
                  </a:lnTo>
                  <a:lnTo>
                    <a:pt x="107" y="134"/>
                  </a:lnTo>
                  <a:lnTo>
                    <a:pt x="107" y="0"/>
                  </a:lnTo>
                  <a:lnTo>
                    <a:pt x="144" y="0"/>
                  </a:lnTo>
                  <a:lnTo>
                    <a:pt x="144" y="192"/>
                  </a:lnTo>
                  <a:lnTo>
                    <a:pt x="91" y="192"/>
                  </a:lnTo>
                  <a:lnTo>
                    <a:pt x="38" y="51"/>
                  </a:lnTo>
                  <a:lnTo>
                    <a:pt x="38" y="51"/>
                  </a:lnTo>
                  <a:lnTo>
                    <a:pt x="38" y="192"/>
                  </a:lnTo>
                  <a:lnTo>
                    <a:pt x="0" y="19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" name="Freeform 28"/>
            <p:cNvSpPr>
              <a:spLocks/>
            </p:cNvSpPr>
            <p:nvPr userDrawn="1"/>
          </p:nvSpPr>
          <p:spPr bwMode="auto">
            <a:xfrm>
              <a:off x="6384956" y="3097218"/>
              <a:ext cx="209551" cy="315913"/>
            </a:xfrm>
            <a:custGeom>
              <a:avLst/>
              <a:gdLst>
                <a:gd name="T0" fmla="*/ 53 w 77"/>
                <a:gd name="T1" fmla="*/ 36 h 116"/>
                <a:gd name="T2" fmla="*/ 39 w 77"/>
                <a:gd name="T3" fmla="*/ 17 h 116"/>
                <a:gd name="T4" fmla="*/ 24 w 77"/>
                <a:gd name="T5" fmla="*/ 58 h 116"/>
                <a:gd name="T6" fmla="*/ 41 w 77"/>
                <a:gd name="T7" fmla="*/ 99 h 116"/>
                <a:gd name="T8" fmla="*/ 53 w 77"/>
                <a:gd name="T9" fmla="*/ 97 h 116"/>
                <a:gd name="T10" fmla="*/ 53 w 77"/>
                <a:gd name="T11" fmla="*/ 72 h 116"/>
                <a:gd name="T12" fmla="*/ 40 w 77"/>
                <a:gd name="T13" fmla="*/ 72 h 116"/>
                <a:gd name="T14" fmla="*/ 40 w 77"/>
                <a:gd name="T15" fmla="*/ 55 h 116"/>
                <a:gd name="T16" fmla="*/ 76 w 77"/>
                <a:gd name="T17" fmla="*/ 55 h 116"/>
                <a:gd name="T18" fmla="*/ 76 w 77"/>
                <a:gd name="T19" fmla="*/ 112 h 116"/>
                <a:gd name="T20" fmla="*/ 44 w 77"/>
                <a:gd name="T21" fmla="*/ 116 h 116"/>
                <a:gd name="T22" fmla="*/ 0 w 77"/>
                <a:gd name="T23" fmla="*/ 57 h 116"/>
                <a:gd name="T24" fmla="*/ 40 w 77"/>
                <a:gd name="T25" fmla="*/ 0 h 116"/>
                <a:gd name="T26" fmla="*/ 76 w 77"/>
                <a:gd name="T27" fmla="*/ 36 h 116"/>
                <a:gd name="T28" fmla="*/ 53 w 77"/>
                <a:gd name="T29" fmla="*/ 3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7" h="116">
                  <a:moveTo>
                    <a:pt x="53" y="36"/>
                  </a:moveTo>
                  <a:cubicBezTo>
                    <a:pt x="53" y="26"/>
                    <a:pt x="51" y="17"/>
                    <a:pt x="39" y="17"/>
                  </a:cubicBezTo>
                  <a:cubicBezTo>
                    <a:pt x="24" y="17"/>
                    <a:pt x="24" y="36"/>
                    <a:pt x="24" y="58"/>
                  </a:cubicBezTo>
                  <a:cubicBezTo>
                    <a:pt x="24" y="93"/>
                    <a:pt x="28" y="99"/>
                    <a:pt x="41" y="99"/>
                  </a:cubicBezTo>
                  <a:cubicBezTo>
                    <a:pt x="45" y="99"/>
                    <a:pt x="49" y="99"/>
                    <a:pt x="53" y="97"/>
                  </a:cubicBezTo>
                  <a:cubicBezTo>
                    <a:pt x="53" y="72"/>
                    <a:pt x="53" y="72"/>
                    <a:pt x="53" y="72"/>
                  </a:cubicBezTo>
                  <a:cubicBezTo>
                    <a:pt x="40" y="72"/>
                    <a:pt x="40" y="72"/>
                    <a:pt x="40" y="72"/>
                  </a:cubicBezTo>
                  <a:cubicBezTo>
                    <a:pt x="40" y="55"/>
                    <a:pt x="40" y="55"/>
                    <a:pt x="40" y="55"/>
                  </a:cubicBezTo>
                  <a:cubicBezTo>
                    <a:pt x="76" y="55"/>
                    <a:pt x="76" y="55"/>
                    <a:pt x="76" y="55"/>
                  </a:cubicBezTo>
                  <a:cubicBezTo>
                    <a:pt x="76" y="112"/>
                    <a:pt x="76" y="112"/>
                    <a:pt x="76" y="112"/>
                  </a:cubicBezTo>
                  <a:cubicBezTo>
                    <a:pt x="70" y="113"/>
                    <a:pt x="54" y="116"/>
                    <a:pt x="44" y="116"/>
                  </a:cubicBezTo>
                  <a:cubicBezTo>
                    <a:pt x="5" y="116"/>
                    <a:pt x="0" y="99"/>
                    <a:pt x="0" y="57"/>
                  </a:cubicBezTo>
                  <a:cubicBezTo>
                    <a:pt x="0" y="29"/>
                    <a:pt x="2" y="0"/>
                    <a:pt x="40" y="0"/>
                  </a:cubicBezTo>
                  <a:cubicBezTo>
                    <a:pt x="63" y="0"/>
                    <a:pt x="77" y="13"/>
                    <a:pt x="76" y="36"/>
                  </a:cubicBezTo>
                  <a:lnTo>
                    <a:pt x="53" y="3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" name="Freeform 29"/>
            <p:cNvSpPr>
              <a:spLocks/>
            </p:cNvSpPr>
            <p:nvPr userDrawn="1"/>
          </p:nvSpPr>
          <p:spPr bwMode="auto">
            <a:xfrm>
              <a:off x="6726270" y="3097218"/>
              <a:ext cx="200026" cy="315913"/>
            </a:xfrm>
            <a:custGeom>
              <a:avLst/>
              <a:gdLst>
                <a:gd name="T0" fmla="*/ 35 w 74"/>
                <a:gd name="T1" fmla="*/ 116 h 116"/>
                <a:gd name="T2" fmla="*/ 2 w 74"/>
                <a:gd name="T3" fmla="*/ 79 h 116"/>
                <a:gd name="T4" fmla="*/ 25 w 74"/>
                <a:gd name="T5" fmla="*/ 79 h 116"/>
                <a:gd name="T6" fmla="*/ 38 w 74"/>
                <a:gd name="T7" fmla="*/ 99 h 116"/>
                <a:gd name="T8" fmla="*/ 50 w 74"/>
                <a:gd name="T9" fmla="*/ 86 h 116"/>
                <a:gd name="T10" fmla="*/ 3 w 74"/>
                <a:gd name="T11" fmla="*/ 31 h 116"/>
                <a:gd name="T12" fmla="*/ 40 w 74"/>
                <a:gd name="T13" fmla="*/ 0 h 116"/>
                <a:gd name="T14" fmla="*/ 73 w 74"/>
                <a:gd name="T15" fmla="*/ 34 h 116"/>
                <a:gd name="T16" fmla="*/ 50 w 74"/>
                <a:gd name="T17" fmla="*/ 34 h 116"/>
                <a:gd name="T18" fmla="*/ 39 w 74"/>
                <a:gd name="T19" fmla="*/ 17 h 116"/>
                <a:gd name="T20" fmla="*/ 27 w 74"/>
                <a:gd name="T21" fmla="*/ 29 h 116"/>
                <a:gd name="T22" fmla="*/ 74 w 74"/>
                <a:gd name="T23" fmla="*/ 83 h 116"/>
                <a:gd name="T24" fmla="*/ 35 w 74"/>
                <a:gd name="T25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4" h="116">
                  <a:moveTo>
                    <a:pt x="35" y="116"/>
                  </a:moveTo>
                  <a:cubicBezTo>
                    <a:pt x="6" y="116"/>
                    <a:pt x="0" y="99"/>
                    <a:pt x="2" y="79"/>
                  </a:cubicBezTo>
                  <a:cubicBezTo>
                    <a:pt x="25" y="79"/>
                    <a:pt x="25" y="79"/>
                    <a:pt x="25" y="79"/>
                  </a:cubicBezTo>
                  <a:cubicBezTo>
                    <a:pt x="25" y="90"/>
                    <a:pt x="25" y="99"/>
                    <a:pt x="38" y="99"/>
                  </a:cubicBezTo>
                  <a:cubicBezTo>
                    <a:pt x="46" y="99"/>
                    <a:pt x="50" y="94"/>
                    <a:pt x="50" y="86"/>
                  </a:cubicBezTo>
                  <a:cubicBezTo>
                    <a:pt x="50" y="66"/>
                    <a:pt x="3" y="65"/>
                    <a:pt x="3" y="31"/>
                  </a:cubicBezTo>
                  <a:cubicBezTo>
                    <a:pt x="3" y="14"/>
                    <a:pt x="11" y="0"/>
                    <a:pt x="40" y="0"/>
                  </a:cubicBezTo>
                  <a:cubicBezTo>
                    <a:pt x="63" y="0"/>
                    <a:pt x="74" y="10"/>
                    <a:pt x="73" y="34"/>
                  </a:cubicBezTo>
                  <a:cubicBezTo>
                    <a:pt x="50" y="34"/>
                    <a:pt x="50" y="34"/>
                    <a:pt x="50" y="34"/>
                  </a:cubicBezTo>
                  <a:cubicBezTo>
                    <a:pt x="50" y="25"/>
                    <a:pt x="48" y="17"/>
                    <a:pt x="39" y="17"/>
                  </a:cubicBezTo>
                  <a:cubicBezTo>
                    <a:pt x="31" y="17"/>
                    <a:pt x="27" y="21"/>
                    <a:pt x="27" y="29"/>
                  </a:cubicBezTo>
                  <a:cubicBezTo>
                    <a:pt x="27" y="50"/>
                    <a:pt x="74" y="48"/>
                    <a:pt x="74" y="83"/>
                  </a:cubicBezTo>
                  <a:cubicBezTo>
                    <a:pt x="74" y="112"/>
                    <a:pt x="53" y="116"/>
                    <a:pt x="35" y="11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" name="Freeform 30"/>
            <p:cNvSpPr>
              <a:spLocks noEditPoints="1"/>
            </p:cNvSpPr>
            <p:nvPr userDrawn="1"/>
          </p:nvSpPr>
          <p:spPr bwMode="auto">
            <a:xfrm>
              <a:off x="6970746" y="3097218"/>
              <a:ext cx="214314" cy="304800"/>
            </a:xfrm>
            <a:custGeom>
              <a:avLst/>
              <a:gdLst>
                <a:gd name="T0" fmla="*/ 0 w 79"/>
                <a:gd name="T1" fmla="*/ 0 h 112"/>
                <a:gd name="T2" fmla="*/ 39 w 79"/>
                <a:gd name="T3" fmla="*/ 0 h 112"/>
                <a:gd name="T4" fmla="*/ 76 w 79"/>
                <a:gd name="T5" fmla="*/ 55 h 112"/>
                <a:gd name="T6" fmla="*/ 39 w 79"/>
                <a:gd name="T7" fmla="*/ 112 h 112"/>
                <a:gd name="T8" fmla="*/ 0 w 79"/>
                <a:gd name="T9" fmla="*/ 112 h 112"/>
                <a:gd name="T10" fmla="*/ 0 w 79"/>
                <a:gd name="T11" fmla="*/ 0 h 112"/>
                <a:gd name="T12" fmla="*/ 24 w 79"/>
                <a:gd name="T13" fmla="*/ 95 h 112"/>
                <a:gd name="T14" fmla="*/ 35 w 79"/>
                <a:gd name="T15" fmla="*/ 95 h 112"/>
                <a:gd name="T16" fmla="*/ 52 w 79"/>
                <a:gd name="T17" fmla="*/ 56 h 112"/>
                <a:gd name="T18" fmla="*/ 36 w 79"/>
                <a:gd name="T19" fmla="*/ 17 h 112"/>
                <a:gd name="T20" fmla="*/ 24 w 79"/>
                <a:gd name="T21" fmla="*/ 17 h 112"/>
                <a:gd name="T22" fmla="*/ 24 w 79"/>
                <a:gd name="T23" fmla="*/ 95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9" h="112">
                  <a:moveTo>
                    <a:pt x="0" y="0"/>
                  </a:moveTo>
                  <a:cubicBezTo>
                    <a:pt x="39" y="0"/>
                    <a:pt x="39" y="0"/>
                    <a:pt x="39" y="0"/>
                  </a:cubicBezTo>
                  <a:cubicBezTo>
                    <a:pt x="70" y="0"/>
                    <a:pt x="76" y="20"/>
                    <a:pt x="76" y="55"/>
                  </a:cubicBezTo>
                  <a:cubicBezTo>
                    <a:pt x="76" y="73"/>
                    <a:pt x="79" y="112"/>
                    <a:pt x="39" y="112"/>
                  </a:cubicBezTo>
                  <a:cubicBezTo>
                    <a:pt x="0" y="112"/>
                    <a:pt x="0" y="112"/>
                    <a:pt x="0" y="112"/>
                  </a:cubicBezTo>
                  <a:lnTo>
                    <a:pt x="0" y="0"/>
                  </a:lnTo>
                  <a:close/>
                  <a:moveTo>
                    <a:pt x="24" y="95"/>
                  </a:moveTo>
                  <a:cubicBezTo>
                    <a:pt x="35" y="95"/>
                    <a:pt x="35" y="95"/>
                    <a:pt x="35" y="95"/>
                  </a:cubicBezTo>
                  <a:cubicBezTo>
                    <a:pt x="49" y="95"/>
                    <a:pt x="52" y="84"/>
                    <a:pt x="52" y="56"/>
                  </a:cubicBezTo>
                  <a:cubicBezTo>
                    <a:pt x="52" y="35"/>
                    <a:pt x="52" y="17"/>
                    <a:pt x="36" y="17"/>
                  </a:cubicBezTo>
                  <a:cubicBezTo>
                    <a:pt x="24" y="17"/>
                    <a:pt x="24" y="17"/>
                    <a:pt x="24" y="17"/>
                  </a:cubicBezTo>
                  <a:lnTo>
                    <a:pt x="24" y="9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" name="Freeform 31"/>
            <p:cNvSpPr>
              <a:spLocks/>
            </p:cNvSpPr>
            <p:nvPr userDrawn="1"/>
          </p:nvSpPr>
          <p:spPr bwMode="auto">
            <a:xfrm>
              <a:off x="7215223" y="3097218"/>
              <a:ext cx="201613" cy="315913"/>
            </a:xfrm>
            <a:custGeom>
              <a:avLst/>
              <a:gdLst>
                <a:gd name="T0" fmla="*/ 34 w 74"/>
                <a:gd name="T1" fmla="*/ 116 h 116"/>
                <a:gd name="T2" fmla="*/ 1 w 74"/>
                <a:gd name="T3" fmla="*/ 79 h 116"/>
                <a:gd name="T4" fmla="*/ 25 w 74"/>
                <a:gd name="T5" fmla="*/ 79 h 116"/>
                <a:gd name="T6" fmla="*/ 38 w 74"/>
                <a:gd name="T7" fmla="*/ 99 h 116"/>
                <a:gd name="T8" fmla="*/ 50 w 74"/>
                <a:gd name="T9" fmla="*/ 86 h 116"/>
                <a:gd name="T10" fmla="*/ 3 w 74"/>
                <a:gd name="T11" fmla="*/ 31 h 116"/>
                <a:gd name="T12" fmla="*/ 40 w 74"/>
                <a:gd name="T13" fmla="*/ 0 h 116"/>
                <a:gd name="T14" fmla="*/ 72 w 74"/>
                <a:gd name="T15" fmla="*/ 34 h 116"/>
                <a:gd name="T16" fmla="*/ 49 w 74"/>
                <a:gd name="T17" fmla="*/ 34 h 116"/>
                <a:gd name="T18" fmla="*/ 38 w 74"/>
                <a:gd name="T19" fmla="*/ 17 h 116"/>
                <a:gd name="T20" fmla="*/ 26 w 74"/>
                <a:gd name="T21" fmla="*/ 29 h 116"/>
                <a:gd name="T22" fmla="*/ 74 w 74"/>
                <a:gd name="T23" fmla="*/ 83 h 116"/>
                <a:gd name="T24" fmla="*/ 34 w 74"/>
                <a:gd name="T25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4" h="116">
                  <a:moveTo>
                    <a:pt x="34" y="116"/>
                  </a:moveTo>
                  <a:cubicBezTo>
                    <a:pt x="5" y="116"/>
                    <a:pt x="0" y="99"/>
                    <a:pt x="1" y="79"/>
                  </a:cubicBezTo>
                  <a:cubicBezTo>
                    <a:pt x="25" y="79"/>
                    <a:pt x="25" y="79"/>
                    <a:pt x="25" y="79"/>
                  </a:cubicBezTo>
                  <a:cubicBezTo>
                    <a:pt x="25" y="90"/>
                    <a:pt x="25" y="99"/>
                    <a:pt x="38" y="99"/>
                  </a:cubicBezTo>
                  <a:cubicBezTo>
                    <a:pt x="46" y="99"/>
                    <a:pt x="50" y="94"/>
                    <a:pt x="50" y="86"/>
                  </a:cubicBezTo>
                  <a:cubicBezTo>
                    <a:pt x="50" y="66"/>
                    <a:pt x="3" y="65"/>
                    <a:pt x="3" y="31"/>
                  </a:cubicBezTo>
                  <a:cubicBezTo>
                    <a:pt x="3" y="14"/>
                    <a:pt x="11" y="0"/>
                    <a:pt x="40" y="0"/>
                  </a:cubicBezTo>
                  <a:cubicBezTo>
                    <a:pt x="62" y="0"/>
                    <a:pt x="74" y="10"/>
                    <a:pt x="72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25"/>
                    <a:pt x="48" y="17"/>
                    <a:pt x="38" y="17"/>
                  </a:cubicBezTo>
                  <a:cubicBezTo>
                    <a:pt x="31" y="17"/>
                    <a:pt x="26" y="21"/>
                    <a:pt x="26" y="29"/>
                  </a:cubicBezTo>
                  <a:cubicBezTo>
                    <a:pt x="26" y="50"/>
                    <a:pt x="74" y="48"/>
                    <a:pt x="74" y="83"/>
                  </a:cubicBezTo>
                  <a:cubicBezTo>
                    <a:pt x="74" y="112"/>
                    <a:pt x="52" y="116"/>
                    <a:pt x="34" y="11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2234345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개정이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688693" y="161378"/>
            <a:ext cx="10814614" cy="785818"/>
          </a:xfrm>
        </p:spPr>
        <p:txBody>
          <a:bodyPr/>
          <a:lstStyle>
            <a:lvl1pPr>
              <a:defRPr sz="1633">
                <a:effectLst/>
                <a:latin typeface="+mj-lt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722086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kf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0389" y="146191"/>
            <a:ext cx="11866715" cy="359169"/>
          </a:xfrm>
          <a:prstGeom prst="rect">
            <a:avLst/>
          </a:prstGeom>
        </p:spPr>
        <p:txBody>
          <a:bodyPr/>
          <a:lstStyle>
            <a:lvl1pPr algn="l">
              <a:defRPr sz="1451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8433131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화면정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451484" y="152261"/>
            <a:ext cx="10155170" cy="360040"/>
          </a:xfrm>
          <a:prstGeom prst="rect">
            <a:avLst/>
          </a:prstGeom>
        </p:spPr>
        <p:txBody>
          <a:bodyPr lIns="100154" tIns="50077" rIns="100154" bIns="50077"/>
          <a:lstStyle>
            <a:lvl1pPr algn="l">
              <a:defRPr sz="1451" b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023495" y="570415"/>
            <a:ext cx="3007318" cy="216024"/>
          </a:xfrm>
          <a:prstGeom prst="rect">
            <a:avLst/>
          </a:prstGeom>
        </p:spPr>
        <p:txBody>
          <a:bodyPr lIns="100154" tIns="50077" rIns="100154" bIns="50077"/>
          <a:lstStyle>
            <a:lvl1pPr marL="0" indent="0" algn="l">
              <a:buNone/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돋움" pitchFamily="50" charset="-127"/>
                <a:ea typeface="돋움" pitchFamily="50" charset="-127"/>
              </a:defRPr>
            </a:lvl1pPr>
            <a:lvl2pPr marL="4541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083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625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167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709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251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793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335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/>
              <a:t>마스터 부제목 스타일 편집</a:t>
            </a:r>
          </a:p>
        </p:txBody>
      </p:sp>
      <p:grpSp>
        <p:nvGrpSpPr>
          <p:cNvPr id="11" name="그룹 10"/>
          <p:cNvGrpSpPr/>
          <p:nvPr userDrawn="1"/>
        </p:nvGrpSpPr>
        <p:grpSpPr>
          <a:xfrm>
            <a:off x="104104" y="138421"/>
            <a:ext cx="1303701" cy="361058"/>
            <a:chOff x="104104" y="138421"/>
            <a:chExt cx="1303701" cy="361058"/>
          </a:xfrm>
        </p:grpSpPr>
        <p:sp>
          <p:nvSpPr>
            <p:cNvPr id="12" name="TextBox 11"/>
            <p:cNvSpPr txBox="1"/>
            <p:nvPr userDrawn="1"/>
          </p:nvSpPr>
          <p:spPr>
            <a:xfrm>
              <a:off x="113617" y="147060"/>
              <a:ext cx="1246267" cy="352419"/>
            </a:xfrm>
            <a:prstGeom prst="rect">
              <a:avLst/>
            </a:prstGeom>
            <a:noFill/>
          </p:spPr>
          <p:txBody>
            <a:bodyPr wrap="none" lIns="100154" tIns="50077" rIns="100154" bIns="50077" rtlCol="0">
              <a:spAutoFit/>
            </a:bodyPr>
            <a:lstStyle/>
            <a:p>
              <a:pPr defTabSz="829361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1633" b="1" dirty="0">
                  <a:solidFill>
                    <a:prstClr val="white"/>
                  </a:solidFill>
                  <a:latin typeface="Segoe UI Emoji" pitchFamily="34" charset="0"/>
                  <a:ea typeface="Segoe UI Emoji" pitchFamily="34" charset="0"/>
                </a:rPr>
                <a:t>Screen Title</a:t>
              </a:r>
              <a:endParaRPr kumimoji="1" lang="ko-KR" altLang="en-US" sz="1633" b="1" dirty="0">
                <a:solidFill>
                  <a:prstClr val="white"/>
                </a:solidFill>
                <a:latin typeface="Segoe UI Emoji" pitchFamily="34" charset="0"/>
                <a:ea typeface="나눔고딕" pitchFamily="50" charset="-127"/>
              </a:endParaRPr>
            </a:p>
          </p:txBody>
        </p:sp>
        <p:sp>
          <p:nvSpPr>
            <p:cNvPr id="13" name="TextBox 12"/>
            <p:cNvSpPr txBox="1"/>
            <p:nvPr userDrawn="1"/>
          </p:nvSpPr>
          <p:spPr>
            <a:xfrm>
              <a:off x="104104" y="138421"/>
              <a:ext cx="1246267" cy="352419"/>
            </a:xfrm>
            <a:prstGeom prst="rect">
              <a:avLst/>
            </a:prstGeom>
            <a:noFill/>
          </p:spPr>
          <p:txBody>
            <a:bodyPr wrap="none" lIns="100154" tIns="50077" rIns="100154" bIns="50077" rtlCol="0">
              <a:spAutoFit/>
            </a:bodyPr>
            <a:lstStyle/>
            <a:p>
              <a:pPr defTabSz="829361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1633" b="1" dirty="0">
                  <a:solidFill>
                    <a:srgbClr val="ED701C"/>
                  </a:solidFill>
                  <a:latin typeface="Segoe UI Emoji" pitchFamily="34" charset="0"/>
                  <a:ea typeface="Segoe UI Emoji" pitchFamily="34" charset="0"/>
                  <a:cs typeface="Arial" pitchFamily="34" charset="0"/>
                </a:rPr>
                <a:t>Screen</a:t>
              </a:r>
              <a:r>
                <a:rPr kumimoji="1" lang="en-US" altLang="ko-KR" sz="1633" b="1" dirty="0">
                  <a:solidFill>
                    <a:srgbClr val="4F81BD"/>
                  </a:solidFill>
                  <a:latin typeface="Segoe UI Emoji" pitchFamily="34" charset="0"/>
                  <a:ea typeface="Segoe UI Emoji" pitchFamily="34" charset="0"/>
                  <a:cs typeface="Arial" pitchFamily="34" charset="0"/>
                </a:rPr>
                <a:t> </a:t>
              </a:r>
              <a:r>
                <a:rPr kumimoji="1" lang="en-US" altLang="ko-KR" sz="1633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Segoe UI Emoji" pitchFamily="34" charset="0"/>
                  <a:ea typeface="Segoe UI Emoji" pitchFamily="34" charset="0"/>
                  <a:cs typeface="Arial" pitchFamily="34" charset="0"/>
                </a:rPr>
                <a:t>Title</a:t>
              </a:r>
              <a:endParaRPr kumimoji="1" lang="ko-KR" altLang="en-US" sz="1633" b="1" dirty="0">
                <a:solidFill>
                  <a:prstClr val="black">
                    <a:lumMod val="65000"/>
                    <a:lumOff val="35000"/>
                  </a:prstClr>
                </a:solidFill>
                <a:latin typeface="Segoe UI Emoji" pitchFamily="34" charset="0"/>
                <a:ea typeface="나눔고딕" pitchFamily="50" charset="-127"/>
                <a:cs typeface="Arial" pitchFamily="34" charset="0"/>
              </a:endParaRPr>
            </a:p>
          </p:txBody>
        </p:sp>
        <p:cxnSp>
          <p:nvCxnSpPr>
            <p:cNvPr id="20" name="직선 연결선 19"/>
            <p:cNvCxnSpPr/>
            <p:nvPr userDrawn="1"/>
          </p:nvCxnSpPr>
          <p:spPr>
            <a:xfrm>
              <a:off x="1379476" y="207404"/>
              <a:ext cx="2277" cy="200029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/>
            <p:nvPr userDrawn="1"/>
          </p:nvCxnSpPr>
          <p:spPr>
            <a:xfrm>
              <a:off x="1405528" y="207404"/>
              <a:ext cx="2277" cy="200029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>
          <a:xfrm>
            <a:off x="7391400" y="569913"/>
            <a:ext cx="1836738" cy="215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solidFill>
                  <a:schemeClr val="bg1">
                    <a:lumMod val="50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>
              <a:defRPr sz="800">
                <a:solidFill>
                  <a:schemeClr val="bg1">
                    <a:lumMod val="50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>
              <a:defRPr sz="800">
                <a:solidFill>
                  <a:schemeClr val="bg1">
                    <a:lumMod val="50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>
              <a:defRPr sz="800">
                <a:solidFill>
                  <a:schemeClr val="bg1">
                    <a:lumMod val="50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>
              <a:defRPr sz="800">
                <a:solidFill>
                  <a:schemeClr val="bg1">
                    <a:lumMod val="50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6985760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화면정의 : 다음화면계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451484" y="141751"/>
            <a:ext cx="10155170" cy="360040"/>
          </a:xfrm>
          <a:prstGeom prst="rect">
            <a:avLst/>
          </a:prstGeom>
        </p:spPr>
        <p:txBody>
          <a:bodyPr lIns="100154" tIns="50077" rIns="100154" bIns="50077"/>
          <a:lstStyle>
            <a:lvl1pPr algn="l">
              <a:defRPr sz="1451" b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023495" y="570415"/>
            <a:ext cx="3007318" cy="216024"/>
          </a:xfrm>
          <a:prstGeom prst="rect">
            <a:avLst/>
          </a:prstGeom>
        </p:spPr>
        <p:txBody>
          <a:bodyPr lIns="100154" tIns="50077" rIns="100154" bIns="50077"/>
          <a:lstStyle>
            <a:lvl1pPr marL="0" indent="0" algn="l">
              <a:buNone/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돋움" pitchFamily="50" charset="-127"/>
                <a:ea typeface="돋움" pitchFamily="50" charset="-127"/>
              </a:defRPr>
            </a:lvl1pPr>
            <a:lvl2pPr marL="4541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083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625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167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709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251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793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335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/>
              <a:t>마스터 부제목 스타일 편집</a:t>
            </a:r>
          </a:p>
        </p:txBody>
      </p:sp>
      <p:grpSp>
        <p:nvGrpSpPr>
          <p:cNvPr id="11" name="그룹 10"/>
          <p:cNvGrpSpPr/>
          <p:nvPr userDrawn="1"/>
        </p:nvGrpSpPr>
        <p:grpSpPr>
          <a:xfrm>
            <a:off x="104104" y="138421"/>
            <a:ext cx="1303701" cy="361058"/>
            <a:chOff x="104104" y="138421"/>
            <a:chExt cx="1303701" cy="361058"/>
          </a:xfrm>
        </p:grpSpPr>
        <p:sp>
          <p:nvSpPr>
            <p:cNvPr id="12" name="TextBox 11"/>
            <p:cNvSpPr txBox="1"/>
            <p:nvPr userDrawn="1"/>
          </p:nvSpPr>
          <p:spPr>
            <a:xfrm>
              <a:off x="113617" y="147060"/>
              <a:ext cx="1246267" cy="352419"/>
            </a:xfrm>
            <a:prstGeom prst="rect">
              <a:avLst/>
            </a:prstGeom>
            <a:noFill/>
          </p:spPr>
          <p:txBody>
            <a:bodyPr wrap="none" lIns="100154" tIns="50077" rIns="100154" bIns="50077" rtlCol="0">
              <a:spAutoFit/>
            </a:bodyPr>
            <a:lstStyle/>
            <a:p>
              <a:pPr defTabSz="829361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1633" b="1" dirty="0">
                  <a:solidFill>
                    <a:prstClr val="white"/>
                  </a:solidFill>
                  <a:latin typeface="Segoe UI Emoji" pitchFamily="34" charset="0"/>
                  <a:ea typeface="Segoe UI Emoji" pitchFamily="34" charset="0"/>
                </a:rPr>
                <a:t>Screen Title</a:t>
              </a:r>
              <a:endParaRPr kumimoji="1" lang="ko-KR" altLang="en-US" sz="1633" b="1" dirty="0">
                <a:solidFill>
                  <a:prstClr val="white"/>
                </a:solidFill>
                <a:latin typeface="Segoe UI Emoji" pitchFamily="34" charset="0"/>
                <a:ea typeface="나눔고딕" pitchFamily="50" charset="-127"/>
              </a:endParaRPr>
            </a:p>
          </p:txBody>
        </p:sp>
        <p:sp>
          <p:nvSpPr>
            <p:cNvPr id="13" name="TextBox 12"/>
            <p:cNvSpPr txBox="1"/>
            <p:nvPr userDrawn="1"/>
          </p:nvSpPr>
          <p:spPr>
            <a:xfrm>
              <a:off x="104104" y="138421"/>
              <a:ext cx="1246267" cy="352419"/>
            </a:xfrm>
            <a:prstGeom prst="rect">
              <a:avLst/>
            </a:prstGeom>
            <a:noFill/>
          </p:spPr>
          <p:txBody>
            <a:bodyPr wrap="none" lIns="100154" tIns="50077" rIns="100154" bIns="50077" rtlCol="0">
              <a:spAutoFit/>
            </a:bodyPr>
            <a:lstStyle/>
            <a:p>
              <a:pPr defTabSz="829361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1633" b="1" dirty="0">
                  <a:solidFill>
                    <a:srgbClr val="ED701C"/>
                  </a:solidFill>
                  <a:latin typeface="Segoe UI Emoji" pitchFamily="34" charset="0"/>
                  <a:ea typeface="Segoe UI Emoji" pitchFamily="34" charset="0"/>
                  <a:cs typeface="Arial" pitchFamily="34" charset="0"/>
                </a:rPr>
                <a:t>Screen</a:t>
              </a:r>
              <a:r>
                <a:rPr kumimoji="1" lang="en-US" altLang="ko-KR" sz="1633" b="1" dirty="0">
                  <a:solidFill>
                    <a:srgbClr val="4F81BD"/>
                  </a:solidFill>
                  <a:latin typeface="Segoe UI Emoji" pitchFamily="34" charset="0"/>
                  <a:ea typeface="Segoe UI Emoji" pitchFamily="34" charset="0"/>
                  <a:cs typeface="Arial" pitchFamily="34" charset="0"/>
                </a:rPr>
                <a:t> </a:t>
              </a:r>
              <a:r>
                <a:rPr kumimoji="1" lang="en-US" altLang="ko-KR" sz="1633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Segoe UI Emoji" pitchFamily="34" charset="0"/>
                  <a:ea typeface="Segoe UI Emoji" pitchFamily="34" charset="0"/>
                  <a:cs typeface="Arial" pitchFamily="34" charset="0"/>
                </a:rPr>
                <a:t>Title</a:t>
              </a:r>
              <a:endParaRPr kumimoji="1" lang="ko-KR" altLang="en-US" sz="1633" b="1" dirty="0">
                <a:solidFill>
                  <a:prstClr val="black">
                    <a:lumMod val="65000"/>
                    <a:lumOff val="35000"/>
                  </a:prstClr>
                </a:solidFill>
                <a:latin typeface="Segoe UI Emoji" pitchFamily="34" charset="0"/>
                <a:ea typeface="나눔고딕" pitchFamily="50" charset="-127"/>
                <a:cs typeface="Arial" pitchFamily="34" charset="0"/>
              </a:endParaRPr>
            </a:p>
          </p:txBody>
        </p:sp>
        <p:cxnSp>
          <p:nvCxnSpPr>
            <p:cNvPr id="20" name="직선 연결선 19"/>
            <p:cNvCxnSpPr/>
            <p:nvPr userDrawn="1"/>
          </p:nvCxnSpPr>
          <p:spPr>
            <a:xfrm>
              <a:off x="1379476" y="207404"/>
              <a:ext cx="2277" cy="200029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/>
            <p:nvPr userDrawn="1"/>
          </p:nvCxnSpPr>
          <p:spPr>
            <a:xfrm>
              <a:off x="1405528" y="207404"/>
              <a:ext cx="2277" cy="200029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>
          <a:xfrm>
            <a:off x="7391400" y="569913"/>
            <a:ext cx="1836738" cy="215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solidFill>
                  <a:schemeClr val="bg1">
                    <a:lumMod val="50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>
              <a:defRPr sz="800">
                <a:solidFill>
                  <a:schemeClr val="bg1">
                    <a:lumMod val="50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>
              <a:defRPr sz="800">
                <a:solidFill>
                  <a:schemeClr val="bg1">
                    <a:lumMod val="50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>
              <a:defRPr sz="800">
                <a:solidFill>
                  <a:schemeClr val="bg1">
                    <a:lumMod val="50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>
              <a:defRPr sz="800">
                <a:solidFill>
                  <a:schemeClr val="bg1">
                    <a:lumMod val="50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grpSp>
        <p:nvGrpSpPr>
          <p:cNvPr id="15" name="그룹 14"/>
          <p:cNvGrpSpPr/>
          <p:nvPr userDrawn="1"/>
        </p:nvGrpSpPr>
        <p:grpSpPr>
          <a:xfrm>
            <a:off x="213271" y="6400280"/>
            <a:ext cx="8645706" cy="215444"/>
            <a:chOff x="164468" y="6381618"/>
            <a:chExt cx="7024636" cy="215444"/>
          </a:xfrm>
          <a:solidFill>
            <a:schemeClr val="bg1">
              <a:lumMod val="65000"/>
            </a:schemeClr>
          </a:solidFill>
        </p:grpSpPr>
        <p:sp>
          <p:nvSpPr>
            <p:cNvPr id="16" name="오각형 15"/>
            <p:cNvSpPr/>
            <p:nvPr userDrawn="1"/>
          </p:nvSpPr>
          <p:spPr>
            <a:xfrm>
              <a:off x="164468" y="6398282"/>
              <a:ext cx="6768898" cy="180000"/>
            </a:xfrm>
            <a:prstGeom prst="homePlat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dirty="0"/>
            </a:p>
          </p:txBody>
        </p:sp>
        <p:sp>
          <p:nvSpPr>
            <p:cNvPr id="17" name="갈매기형 수장 16"/>
            <p:cNvSpPr/>
            <p:nvPr userDrawn="1"/>
          </p:nvSpPr>
          <p:spPr>
            <a:xfrm>
              <a:off x="6876106" y="6398282"/>
              <a:ext cx="144000" cy="180000"/>
            </a:xfrm>
            <a:prstGeom prst="chevron">
              <a:avLst>
                <a:gd name="adj" fmla="val 6019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solidFill>
                  <a:schemeClr val="tx1"/>
                </a:solidFill>
              </a:endParaRPr>
            </a:p>
          </p:txBody>
        </p:sp>
        <p:sp>
          <p:nvSpPr>
            <p:cNvPr id="18" name="TextBox 17"/>
            <p:cNvSpPr txBox="1"/>
            <p:nvPr userDrawn="1"/>
          </p:nvSpPr>
          <p:spPr>
            <a:xfrm>
              <a:off x="5677331" y="6381618"/>
              <a:ext cx="11998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b="1" dirty="0">
                  <a:solidFill>
                    <a:schemeClr val="bg1"/>
                  </a:solidFill>
                  <a:latin typeface="Segoe UI" panose="020B0502040204020203" pitchFamily="34" charset="0"/>
                  <a:ea typeface="돋움" panose="020B0600000101010101" pitchFamily="50" charset="-127"/>
                  <a:cs typeface="Segoe UI" panose="020B0502040204020203" pitchFamily="34" charset="0"/>
                </a:rPr>
                <a:t>Continue on the next page</a:t>
              </a:r>
              <a:endParaRPr lang="ko-KR" altLang="en-US" sz="800" b="1" dirty="0">
                <a:solidFill>
                  <a:schemeClr val="bg1"/>
                </a:solidFill>
                <a:latin typeface="Segoe UI" panose="020B0502040204020203" pitchFamily="34" charset="0"/>
                <a:ea typeface="돋움" panose="020B0600000101010101" pitchFamily="50" charset="-127"/>
                <a:cs typeface="Segoe UI" panose="020B0502040204020203" pitchFamily="34" charset="0"/>
              </a:endParaRPr>
            </a:p>
          </p:txBody>
        </p:sp>
        <p:sp>
          <p:nvSpPr>
            <p:cNvPr id="19" name="갈매기형 수장 18"/>
            <p:cNvSpPr/>
            <p:nvPr userDrawn="1"/>
          </p:nvSpPr>
          <p:spPr>
            <a:xfrm>
              <a:off x="6960605" y="6398282"/>
              <a:ext cx="144000" cy="180000"/>
            </a:xfrm>
            <a:prstGeom prst="chevron">
              <a:avLst>
                <a:gd name="adj" fmla="val 6019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solidFill>
                  <a:schemeClr val="tx1"/>
                </a:solidFill>
              </a:endParaRPr>
            </a:p>
          </p:txBody>
        </p:sp>
        <p:sp>
          <p:nvSpPr>
            <p:cNvPr id="22" name="갈매기형 수장 21"/>
            <p:cNvSpPr/>
            <p:nvPr userDrawn="1"/>
          </p:nvSpPr>
          <p:spPr>
            <a:xfrm>
              <a:off x="7045104" y="6398282"/>
              <a:ext cx="144000" cy="180000"/>
            </a:xfrm>
            <a:prstGeom prst="chevron">
              <a:avLst>
                <a:gd name="adj" fmla="val 6019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800079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theme" Target="../theme/theme4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19" tIns="45709" rIns="91419" bIns="45709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600202"/>
            <a:ext cx="10972800" cy="4525963"/>
          </a:xfrm>
          <a:prstGeom prst="rect">
            <a:avLst/>
          </a:prstGeom>
        </p:spPr>
        <p:txBody>
          <a:bodyPr vert="horz" lIns="91419" tIns="45709" rIns="91419" bIns="45709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19" tIns="45709" rIns="91419" bIns="45709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19" tIns="45709" rIns="91419" bIns="45709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19" tIns="45709" rIns="91419" bIns="45709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FF48F6-0499-4B03-AA7D-07684E694064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69" r:id="rId2"/>
    <p:sldLayoutId id="2147483712" r:id="rId3"/>
    <p:sldLayoutId id="2147483713" r:id="rId4"/>
    <p:sldLayoutId id="2147483714" r:id="rId5"/>
  </p:sldLayoutIdLst>
  <p:hf hdr="0" ftr="0" dt="0"/>
  <p:txStyles>
    <p:titleStyle>
      <a:lvl1pPr algn="ctr" defTabSz="914192" rtl="0" eaLnBrk="1" latinLnBrk="1" hangingPunct="1">
        <a:spcBef>
          <a:spcPct val="0"/>
        </a:spcBef>
        <a:buNone/>
        <a:defRPr sz="4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22" indent="-342822" algn="l" defTabSz="914192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781" indent="-285684" algn="l" defTabSz="914192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2740" indent="-228548" algn="l" defTabSz="914192" rtl="0" eaLnBrk="1" latinLnBrk="1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599834" indent="-228548" algn="l" defTabSz="914192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6932" indent="-228548" algn="l" defTabSz="914192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028" indent="-228548" algn="l" defTabSz="914192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124" indent="-228548" algn="l" defTabSz="914192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220" indent="-228548" algn="l" defTabSz="914192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316" indent="-228548" algn="l" defTabSz="914192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192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97" algn="l" defTabSz="914192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92" algn="l" defTabSz="914192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89" algn="l" defTabSz="914192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384" algn="l" defTabSz="914192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480" algn="l" defTabSz="914192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576" algn="l" defTabSz="914192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672" algn="l" defTabSz="914192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768" algn="l" defTabSz="914192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chemeClr val="bg1">
                <a:lumMod val="95000"/>
              </a:schemeClr>
            </a:gs>
            <a:gs pos="0">
              <a:schemeClr val="bg1">
                <a:lumMod val="85000"/>
              </a:schemeClr>
            </a:gs>
            <a:gs pos="100000">
              <a:srgbClr val="F5F5F5"/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모서리가 둥근 직사각형 7"/>
          <p:cNvSpPr/>
          <p:nvPr/>
        </p:nvSpPr>
        <p:spPr>
          <a:xfrm>
            <a:off x="205113" y="214290"/>
            <a:ext cx="11781775" cy="6429420"/>
          </a:xfrm>
          <a:prstGeom prst="roundRect">
            <a:avLst>
              <a:gd name="adj" fmla="val 1513"/>
            </a:avLst>
          </a:prstGeom>
          <a:solidFill>
            <a:srgbClr val="F9F9F9"/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839" tIns="45419" rIns="90839" bIns="45419" rtlCol="0" anchor="ctr"/>
          <a:lstStyle/>
          <a:p>
            <a:pPr algn="ctr" defTabSz="829361"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816" dirty="0">
              <a:solidFill>
                <a:prstClr val="white"/>
              </a:solidFill>
            </a:endParaRPr>
          </a:p>
        </p:txBody>
      </p:sp>
      <p:sp>
        <p:nvSpPr>
          <p:cNvPr id="17" name="제목 개체 틀 16"/>
          <p:cNvSpPr>
            <a:spLocks noGrp="1"/>
          </p:cNvSpPr>
          <p:nvPr>
            <p:ph type="title"/>
          </p:nvPr>
        </p:nvSpPr>
        <p:spPr>
          <a:xfrm>
            <a:off x="688693" y="2285991"/>
            <a:ext cx="10814614" cy="785818"/>
          </a:xfrm>
          <a:prstGeom prst="rect">
            <a:avLst/>
          </a:prstGeom>
        </p:spPr>
        <p:txBody>
          <a:bodyPr vert="horz" lIns="19715" tIns="19715" rIns="19715" bIns="19715" rtlCol="0" anchor="ctr">
            <a:no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8" name="텍스트 개체 틀 17"/>
          <p:cNvSpPr>
            <a:spLocks noGrp="1"/>
          </p:cNvSpPr>
          <p:nvPr>
            <p:ph type="body" idx="1"/>
          </p:nvPr>
        </p:nvSpPr>
        <p:spPr>
          <a:xfrm>
            <a:off x="9744833" y="3143249"/>
            <a:ext cx="1758474" cy="285751"/>
          </a:xfrm>
          <a:prstGeom prst="rect">
            <a:avLst/>
          </a:prstGeom>
        </p:spPr>
        <p:txBody>
          <a:bodyPr vert="horz" lIns="19715" tIns="19715" rIns="19715" bIns="19715" rtlCol="0" anchor="ctr">
            <a:no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5735051" y="6625250"/>
            <a:ext cx="721900" cy="230810"/>
          </a:xfrm>
          <a:prstGeom prst="rect">
            <a:avLst/>
          </a:prstGeom>
          <a:noFill/>
        </p:spPr>
        <p:txBody>
          <a:bodyPr wrap="square" lIns="91419" tIns="45709" rIns="91419" bIns="45709" rtlCol="0">
            <a:spAutoFit/>
          </a:bodyPr>
          <a:lstStyle/>
          <a:p>
            <a:pPr marL="0" marR="0" indent="0" algn="ctr" defTabSz="91419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900" b="1" spc="-3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 </a:t>
            </a:r>
            <a:fld id="{663F9F94-0DD2-4D1A-94AC-D2F8E17589FC}" type="slidenum">
              <a:rPr lang="en-US" altLang="ko-KR" sz="900" b="1" spc="-3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pPr marL="0" marR="0" indent="0" algn="ctr" defTabSz="914192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lang="en-US" altLang="ko-KR" sz="900" b="1" spc="-3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309642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</p:sldLayoutIdLst>
  <p:hf hdr="0" ftr="0" dt="0"/>
  <p:txStyles>
    <p:titleStyle>
      <a:lvl1pPr algn="l" defTabSz="908399" rtl="0" eaLnBrk="1" latinLnBrk="1" hangingPunct="1">
        <a:spcBef>
          <a:spcPct val="0"/>
        </a:spcBef>
        <a:buNone/>
        <a:defRPr sz="2812" b="1" kern="1200">
          <a:solidFill>
            <a:schemeClr val="tx1">
              <a:lumMod val="75000"/>
              <a:lumOff val="2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나눔고딕" pitchFamily="50" charset="-127"/>
          <a:ea typeface="나눔고딕" pitchFamily="50" charset="-127"/>
          <a:cs typeface="+mj-cs"/>
        </a:defRPr>
      </a:lvl1pPr>
    </p:titleStyle>
    <p:bodyStyle>
      <a:lvl1pPr marL="340649" indent="-340649" algn="l" defTabSz="908399" rtl="0" eaLnBrk="1" latinLnBrk="1" hangingPunct="1">
        <a:spcBef>
          <a:spcPct val="20000"/>
        </a:spcBef>
        <a:buFontTx/>
        <a:buNone/>
        <a:defRPr sz="998" b="1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38074" indent="-283875" algn="l" defTabSz="908399" rtl="0" eaLnBrk="1" latinLnBrk="1" hangingPunct="1">
        <a:spcBef>
          <a:spcPct val="20000"/>
        </a:spcBef>
        <a:buFont typeface="Arial" pitchFamily="34" charset="0"/>
        <a:buChar char="–"/>
        <a:defRPr sz="2812" kern="1200">
          <a:solidFill>
            <a:schemeClr val="tx1"/>
          </a:solidFill>
          <a:latin typeface="+mn-lt"/>
          <a:ea typeface="+mn-ea"/>
          <a:cs typeface="+mn-cs"/>
        </a:defRPr>
      </a:lvl2pPr>
      <a:lvl3pPr marL="1135499" indent="-227100" algn="l" defTabSz="908399" rtl="0" eaLnBrk="1" latinLnBrk="1" hangingPunct="1">
        <a:spcBef>
          <a:spcPct val="20000"/>
        </a:spcBef>
        <a:buFont typeface="Arial" pitchFamily="34" charset="0"/>
        <a:buChar char="•"/>
        <a:defRPr sz="2358" kern="1200">
          <a:solidFill>
            <a:schemeClr val="tx1"/>
          </a:solidFill>
          <a:latin typeface="+mn-lt"/>
          <a:ea typeface="+mn-ea"/>
          <a:cs typeface="+mn-cs"/>
        </a:defRPr>
      </a:lvl3pPr>
      <a:lvl4pPr marL="1589698" indent="-227100" algn="l" defTabSz="908399" rtl="0" eaLnBrk="1" latinLnBrk="1" hangingPunct="1">
        <a:spcBef>
          <a:spcPct val="20000"/>
        </a:spcBef>
        <a:buFont typeface="Arial" pitchFamily="34" charset="0"/>
        <a:buChar char="–"/>
        <a:defRPr sz="1995" kern="1200">
          <a:solidFill>
            <a:schemeClr val="tx1"/>
          </a:solidFill>
          <a:latin typeface="+mn-lt"/>
          <a:ea typeface="+mn-ea"/>
          <a:cs typeface="+mn-cs"/>
        </a:defRPr>
      </a:lvl4pPr>
      <a:lvl5pPr marL="2043897" indent="-227100" algn="l" defTabSz="908399" rtl="0" eaLnBrk="1" latinLnBrk="1" hangingPunct="1">
        <a:spcBef>
          <a:spcPct val="20000"/>
        </a:spcBef>
        <a:buFont typeface="Arial" pitchFamily="34" charset="0"/>
        <a:buChar char="»"/>
        <a:defRPr sz="1995" kern="1200">
          <a:solidFill>
            <a:schemeClr val="tx1"/>
          </a:solidFill>
          <a:latin typeface="+mn-lt"/>
          <a:ea typeface="+mn-ea"/>
          <a:cs typeface="+mn-cs"/>
        </a:defRPr>
      </a:lvl5pPr>
      <a:lvl6pPr marL="2498097" indent="-227100" algn="l" defTabSz="908399" rtl="0" eaLnBrk="1" latinLnBrk="1" hangingPunct="1">
        <a:spcBef>
          <a:spcPct val="20000"/>
        </a:spcBef>
        <a:buFont typeface="Arial" pitchFamily="34" charset="0"/>
        <a:buChar char="•"/>
        <a:defRPr sz="1995" kern="1200">
          <a:solidFill>
            <a:schemeClr val="tx1"/>
          </a:solidFill>
          <a:latin typeface="+mn-lt"/>
          <a:ea typeface="+mn-ea"/>
          <a:cs typeface="+mn-cs"/>
        </a:defRPr>
      </a:lvl6pPr>
      <a:lvl7pPr marL="2952297" indent="-227100" algn="l" defTabSz="908399" rtl="0" eaLnBrk="1" latinLnBrk="1" hangingPunct="1">
        <a:spcBef>
          <a:spcPct val="20000"/>
        </a:spcBef>
        <a:buFont typeface="Arial" pitchFamily="34" charset="0"/>
        <a:buChar char="•"/>
        <a:defRPr sz="1995" kern="1200">
          <a:solidFill>
            <a:schemeClr val="tx1"/>
          </a:solidFill>
          <a:latin typeface="+mn-lt"/>
          <a:ea typeface="+mn-ea"/>
          <a:cs typeface="+mn-cs"/>
        </a:defRPr>
      </a:lvl7pPr>
      <a:lvl8pPr marL="3406496" indent="-227100" algn="l" defTabSz="908399" rtl="0" eaLnBrk="1" latinLnBrk="1" hangingPunct="1">
        <a:spcBef>
          <a:spcPct val="20000"/>
        </a:spcBef>
        <a:buFont typeface="Arial" pitchFamily="34" charset="0"/>
        <a:buChar char="•"/>
        <a:defRPr sz="1995" kern="1200">
          <a:solidFill>
            <a:schemeClr val="tx1"/>
          </a:solidFill>
          <a:latin typeface="+mn-lt"/>
          <a:ea typeface="+mn-ea"/>
          <a:cs typeface="+mn-cs"/>
        </a:defRPr>
      </a:lvl8pPr>
      <a:lvl9pPr marL="3860695" indent="-227100" algn="l" defTabSz="908399" rtl="0" eaLnBrk="1" latinLnBrk="1" hangingPunct="1">
        <a:spcBef>
          <a:spcPct val="20000"/>
        </a:spcBef>
        <a:buFont typeface="Arial" pitchFamily="34" charset="0"/>
        <a:buChar char="•"/>
        <a:defRPr sz="199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08399" rtl="0" eaLnBrk="1" latinLnBrk="1" hangingPunct="1">
        <a:defRPr sz="1814" kern="1200">
          <a:solidFill>
            <a:schemeClr val="tx1"/>
          </a:solidFill>
          <a:latin typeface="+mn-lt"/>
          <a:ea typeface="+mn-ea"/>
          <a:cs typeface="+mn-cs"/>
        </a:defRPr>
      </a:lvl1pPr>
      <a:lvl2pPr marL="454199" algn="l" defTabSz="908399" rtl="0" eaLnBrk="1" latinLnBrk="1" hangingPunct="1">
        <a:defRPr sz="1814" kern="1200">
          <a:solidFill>
            <a:schemeClr val="tx1"/>
          </a:solidFill>
          <a:latin typeface="+mn-lt"/>
          <a:ea typeface="+mn-ea"/>
          <a:cs typeface="+mn-cs"/>
        </a:defRPr>
      </a:lvl2pPr>
      <a:lvl3pPr marL="908399" algn="l" defTabSz="908399" rtl="0" eaLnBrk="1" latinLnBrk="1" hangingPunct="1">
        <a:defRPr sz="1814" kern="1200">
          <a:solidFill>
            <a:schemeClr val="tx1"/>
          </a:solidFill>
          <a:latin typeface="+mn-lt"/>
          <a:ea typeface="+mn-ea"/>
          <a:cs typeface="+mn-cs"/>
        </a:defRPr>
      </a:lvl3pPr>
      <a:lvl4pPr marL="1362598" algn="l" defTabSz="908399" rtl="0" eaLnBrk="1" latinLnBrk="1" hangingPunct="1">
        <a:defRPr sz="1814" kern="1200">
          <a:solidFill>
            <a:schemeClr val="tx1"/>
          </a:solidFill>
          <a:latin typeface="+mn-lt"/>
          <a:ea typeface="+mn-ea"/>
          <a:cs typeface="+mn-cs"/>
        </a:defRPr>
      </a:lvl4pPr>
      <a:lvl5pPr marL="1816798" algn="l" defTabSz="908399" rtl="0" eaLnBrk="1" latinLnBrk="1" hangingPunct="1">
        <a:defRPr sz="1814" kern="1200">
          <a:solidFill>
            <a:schemeClr val="tx1"/>
          </a:solidFill>
          <a:latin typeface="+mn-lt"/>
          <a:ea typeface="+mn-ea"/>
          <a:cs typeface="+mn-cs"/>
        </a:defRPr>
      </a:lvl5pPr>
      <a:lvl6pPr marL="2270997" algn="l" defTabSz="908399" rtl="0" eaLnBrk="1" latinLnBrk="1" hangingPunct="1">
        <a:defRPr sz="1814" kern="1200">
          <a:solidFill>
            <a:schemeClr val="tx1"/>
          </a:solidFill>
          <a:latin typeface="+mn-lt"/>
          <a:ea typeface="+mn-ea"/>
          <a:cs typeface="+mn-cs"/>
        </a:defRPr>
      </a:lvl6pPr>
      <a:lvl7pPr marL="2725197" algn="l" defTabSz="908399" rtl="0" eaLnBrk="1" latinLnBrk="1" hangingPunct="1">
        <a:defRPr sz="1814" kern="1200">
          <a:solidFill>
            <a:schemeClr val="tx1"/>
          </a:solidFill>
          <a:latin typeface="+mn-lt"/>
          <a:ea typeface="+mn-ea"/>
          <a:cs typeface="+mn-cs"/>
        </a:defRPr>
      </a:lvl7pPr>
      <a:lvl8pPr marL="3179396" algn="l" defTabSz="908399" rtl="0" eaLnBrk="1" latinLnBrk="1" hangingPunct="1">
        <a:defRPr sz="1814" kern="1200">
          <a:solidFill>
            <a:schemeClr val="tx1"/>
          </a:solidFill>
          <a:latin typeface="+mn-lt"/>
          <a:ea typeface="+mn-ea"/>
          <a:cs typeface="+mn-cs"/>
        </a:defRPr>
      </a:lvl8pPr>
      <a:lvl9pPr marL="3633595" algn="l" defTabSz="908399" rtl="0" eaLnBrk="1" latinLnBrk="1" hangingPunct="1">
        <a:defRPr sz="181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chemeClr val="bg1">
                <a:lumMod val="95000"/>
              </a:schemeClr>
            </a:gs>
            <a:gs pos="0">
              <a:schemeClr val="bg1">
                <a:lumMod val="85000"/>
              </a:schemeClr>
            </a:gs>
            <a:gs pos="100000">
              <a:srgbClr val="F5F5F5"/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 bwMode="auto">
          <a:xfrm>
            <a:off x="183610" y="571480"/>
            <a:ext cx="11824245" cy="6025872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839" tIns="45419" rIns="90839" bIns="45419" numCol="1" rtlCol="0" anchor="ctr" anchorCtr="0" compatLnSpc="1">
            <a:prstTxWarp prst="textNoShape">
              <a:avLst/>
            </a:prstTxWarp>
          </a:bodyPr>
          <a:lstStyle/>
          <a:p>
            <a:pPr algn="ctr" defTabSz="908399"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816" dirty="0">
              <a:solidFill>
                <a:prstClr val="black"/>
              </a:solidFill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183610" y="580119"/>
            <a:ext cx="11824245" cy="0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 userDrawn="1"/>
        </p:nvSpPr>
        <p:spPr>
          <a:xfrm>
            <a:off x="5735051" y="6625250"/>
            <a:ext cx="721900" cy="230810"/>
          </a:xfrm>
          <a:prstGeom prst="rect">
            <a:avLst/>
          </a:prstGeom>
          <a:noFill/>
        </p:spPr>
        <p:txBody>
          <a:bodyPr wrap="square" lIns="91419" tIns="45709" rIns="91419" bIns="45709" rtlCol="0">
            <a:spAutoFit/>
          </a:bodyPr>
          <a:lstStyle/>
          <a:p>
            <a:pPr marL="0" marR="0" indent="0" algn="ctr" defTabSz="91419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900" b="1" spc="-3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 </a:t>
            </a:r>
            <a:fld id="{663F9F94-0DD2-4D1A-94AC-D2F8E17589FC}" type="slidenum">
              <a:rPr lang="en-US" altLang="ko-KR" sz="900" b="1" spc="-3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pPr marL="0" marR="0" indent="0" algn="ctr" defTabSz="914192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lang="en-US" altLang="ko-KR" sz="900" b="1" spc="-3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092931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</p:sldLayoutIdLst>
  <p:hf hdr="0" ftr="0" dt="0"/>
  <p:txStyles>
    <p:titleStyle>
      <a:lvl1pPr algn="ctr" defTabSz="908399" rtl="0" eaLnBrk="1" latinLnBrk="1" hangingPunct="1">
        <a:spcBef>
          <a:spcPct val="0"/>
        </a:spcBef>
        <a:buNone/>
        <a:defRPr sz="435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0649" indent="-340649" algn="l" defTabSz="908399" rtl="0" eaLnBrk="1" latinLnBrk="1" hangingPunct="1">
        <a:spcBef>
          <a:spcPct val="20000"/>
        </a:spcBef>
        <a:buFont typeface="Arial" pitchFamily="34" charset="0"/>
        <a:buChar char="•"/>
        <a:defRPr sz="3175" kern="1200">
          <a:solidFill>
            <a:schemeClr val="tx1"/>
          </a:solidFill>
          <a:latin typeface="+mn-lt"/>
          <a:ea typeface="+mn-ea"/>
          <a:cs typeface="+mn-cs"/>
        </a:defRPr>
      </a:lvl1pPr>
      <a:lvl2pPr marL="738074" indent="-283875" algn="l" defTabSz="908399" rtl="0" eaLnBrk="1" latinLnBrk="1" hangingPunct="1">
        <a:spcBef>
          <a:spcPct val="20000"/>
        </a:spcBef>
        <a:buFont typeface="Arial" pitchFamily="34" charset="0"/>
        <a:buChar char="–"/>
        <a:defRPr sz="2812" kern="1200">
          <a:solidFill>
            <a:schemeClr val="tx1"/>
          </a:solidFill>
          <a:latin typeface="+mn-lt"/>
          <a:ea typeface="+mn-ea"/>
          <a:cs typeface="+mn-cs"/>
        </a:defRPr>
      </a:lvl2pPr>
      <a:lvl3pPr marL="1135499" indent="-227100" algn="l" defTabSz="908399" rtl="0" eaLnBrk="1" latinLnBrk="1" hangingPunct="1">
        <a:spcBef>
          <a:spcPct val="20000"/>
        </a:spcBef>
        <a:buFont typeface="Arial" pitchFamily="34" charset="0"/>
        <a:buChar char="•"/>
        <a:defRPr sz="2358" kern="1200">
          <a:solidFill>
            <a:schemeClr val="tx1"/>
          </a:solidFill>
          <a:latin typeface="+mn-lt"/>
          <a:ea typeface="+mn-ea"/>
          <a:cs typeface="+mn-cs"/>
        </a:defRPr>
      </a:lvl3pPr>
      <a:lvl4pPr marL="1589698" indent="-227100" algn="l" defTabSz="908399" rtl="0" eaLnBrk="1" latinLnBrk="1" hangingPunct="1">
        <a:spcBef>
          <a:spcPct val="20000"/>
        </a:spcBef>
        <a:buFont typeface="Arial" pitchFamily="34" charset="0"/>
        <a:buChar char="–"/>
        <a:defRPr sz="1995" kern="1200">
          <a:solidFill>
            <a:schemeClr val="tx1"/>
          </a:solidFill>
          <a:latin typeface="+mn-lt"/>
          <a:ea typeface="+mn-ea"/>
          <a:cs typeface="+mn-cs"/>
        </a:defRPr>
      </a:lvl4pPr>
      <a:lvl5pPr marL="2043897" indent="-227100" algn="l" defTabSz="908399" rtl="0" eaLnBrk="1" latinLnBrk="1" hangingPunct="1">
        <a:spcBef>
          <a:spcPct val="20000"/>
        </a:spcBef>
        <a:buFont typeface="Arial" pitchFamily="34" charset="0"/>
        <a:buChar char="»"/>
        <a:defRPr sz="1995" kern="1200">
          <a:solidFill>
            <a:schemeClr val="tx1"/>
          </a:solidFill>
          <a:latin typeface="+mn-lt"/>
          <a:ea typeface="+mn-ea"/>
          <a:cs typeface="+mn-cs"/>
        </a:defRPr>
      </a:lvl5pPr>
      <a:lvl6pPr marL="2498097" indent="-227100" algn="l" defTabSz="908399" rtl="0" eaLnBrk="1" latinLnBrk="1" hangingPunct="1">
        <a:spcBef>
          <a:spcPct val="20000"/>
        </a:spcBef>
        <a:buFont typeface="Arial" pitchFamily="34" charset="0"/>
        <a:buChar char="•"/>
        <a:defRPr sz="1995" kern="1200">
          <a:solidFill>
            <a:schemeClr val="tx1"/>
          </a:solidFill>
          <a:latin typeface="+mn-lt"/>
          <a:ea typeface="+mn-ea"/>
          <a:cs typeface="+mn-cs"/>
        </a:defRPr>
      </a:lvl6pPr>
      <a:lvl7pPr marL="2952297" indent="-227100" algn="l" defTabSz="908399" rtl="0" eaLnBrk="1" latinLnBrk="1" hangingPunct="1">
        <a:spcBef>
          <a:spcPct val="20000"/>
        </a:spcBef>
        <a:buFont typeface="Arial" pitchFamily="34" charset="0"/>
        <a:buChar char="•"/>
        <a:defRPr sz="1995" kern="1200">
          <a:solidFill>
            <a:schemeClr val="tx1"/>
          </a:solidFill>
          <a:latin typeface="+mn-lt"/>
          <a:ea typeface="+mn-ea"/>
          <a:cs typeface="+mn-cs"/>
        </a:defRPr>
      </a:lvl7pPr>
      <a:lvl8pPr marL="3406496" indent="-227100" algn="l" defTabSz="908399" rtl="0" eaLnBrk="1" latinLnBrk="1" hangingPunct="1">
        <a:spcBef>
          <a:spcPct val="20000"/>
        </a:spcBef>
        <a:buFont typeface="Arial" pitchFamily="34" charset="0"/>
        <a:buChar char="•"/>
        <a:defRPr sz="1995" kern="1200">
          <a:solidFill>
            <a:schemeClr val="tx1"/>
          </a:solidFill>
          <a:latin typeface="+mn-lt"/>
          <a:ea typeface="+mn-ea"/>
          <a:cs typeface="+mn-cs"/>
        </a:defRPr>
      </a:lvl8pPr>
      <a:lvl9pPr marL="3860695" indent="-227100" algn="l" defTabSz="908399" rtl="0" eaLnBrk="1" latinLnBrk="1" hangingPunct="1">
        <a:spcBef>
          <a:spcPct val="20000"/>
        </a:spcBef>
        <a:buFont typeface="Arial" pitchFamily="34" charset="0"/>
        <a:buChar char="•"/>
        <a:defRPr sz="199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08399" rtl="0" eaLnBrk="1" latinLnBrk="1" hangingPunct="1">
        <a:defRPr sz="1814" kern="1200">
          <a:solidFill>
            <a:schemeClr val="tx1"/>
          </a:solidFill>
          <a:latin typeface="+mn-lt"/>
          <a:ea typeface="+mn-ea"/>
          <a:cs typeface="+mn-cs"/>
        </a:defRPr>
      </a:lvl1pPr>
      <a:lvl2pPr marL="454199" algn="l" defTabSz="908399" rtl="0" eaLnBrk="1" latinLnBrk="1" hangingPunct="1">
        <a:defRPr sz="1814" kern="1200">
          <a:solidFill>
            <a:schemeClr val="tx1"/>
          </a:solidFill>
          <a:latin typeface="+mn-lt"/>
          <a:ea typeface="+mn-ea"/>
          <a:cs typeface="+mn-cs"/>
        </a:defRPr>
      </a:lvl2pPr>
      <a:lvl3pPr marL="908399" algn="l" defTabSz="908399" rtl="0" eaLnBrk="1" latinLnBrk="1" hangingPunct="1">
        <a:defRPr sz="1814" kern="1200">
          <a:solidFill>
            <a:schemeClr val="tx1"/>
          </a:solidFill>
          <a:latin typeface="+mn-lt"/>
          <a:ea typeface="+mn-ea"/>
          <a:cs typeface="+mn-cs"/>
        </a:defRPr>
      </a:lvl3pPr>
      <a:lvl4pPr marL="1362598" algn="l" defTabSz="908399" rtl="0" eaLnBrk="1" latinLnBrk="1" hangingPunct="1">
        <a:defRPr sz="1814" kern="1200">
          <a:solidFill>
            <a:schemeClr val="tx1"/>
          </a:solidFill>
          <a:latin typeface="+mn-lt"/>
          <a:ea typeface="+mn-ea"/>
          <a:cs typeface="+mn-cs"/>
        </a:defRPr>
      </a:lvl4pPr>
      <a:lvl5pPr marL="1816798" algn="l" defTabSz="908399" rtl="0" eaLnBrk="1" latinLnBrk="1" hangingPunct="1">
        <a:defRPr sz="1814" kern="1200">
          <a:solidFill>
            <a:schemeClr val="tx1"/>
          </a:solidFill>
          <a:latin typeface="+mn-lt"/>
          <a:ea typeface="+mn-ea"/>
          <a:cs typeface="+mn-cs"/>
        </a:defRPr>
      </a:lvl5pPr>
      <a:lvl6pPr marL="2270997" algn="l" defTabSz="908399" rtl="0" eaLnBrk="1" latinLnBrk="1" hangingPunct="1">
        <a:defRPr sz="1814" kern="1200">
          <a:solidFill>
            <a:schemeClr val="tx1"/>
          </a:solidFill>
          <a:latin typeface="+mn-lt"/>
          <a:ea typeface="+mn-ea"/>
          <a:cs typeface="+mn-cs"/>
        </a:defRPr>
      </a:lvl6pPr>
      <a:lvl7pPr marL="2725197" algn="l" defTabSz="908399" rtl="0" eaLnBrk="1" latinLnBrk="1" hangingPunct="1">
        <a:defRPr sz="1814" kern="1200">
          <a:solidFill>
            <a:schemeClr val="tx1"/>
          </a:solidFill>
          <a:latin typeface="+mn-lt"/>
          <a:ea typeface="+mn-ea"/>
          <a:cs typeface="+mn-cs"/>
        </a:defRPr>
      </a:lvl7pPr>
      <a:lvl8pPr marL="3179396" algn="l" defTabSz="908399" rtl="0" eaLnBrk="1" latinLnBrk="1" hangingPunct="1">
        <a:defRPr sz="1814" kern="1200">
          <a:solidFill>
            <a:schemeClr val="tx1"/>
          </a:solidFill>
          <a:latin typeface="+mn-lt"/>
          <a:ea typeface="+mn-ea"/>
          <a:cs typeface="+mn-cs"/>
        </a:defRPr>
      </a:lvl8pPr>
      <a:lvl9pPr marL="3633595" algn="l" defTabSz="908399" rtl="0" eaLnBrk="1" latinLnBrk="1" hangingPunct="1">
        <a:defRPr sz="181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chemeClr val="bg1">
                <a:lumMod val="95000"/>
              </a:schemeClr>
            </a:gs>
            <a:gs pos="0">
              <a:schemeClr val="bg1">
                <a:lumMod val="85000"/>
              </a:schemeClr>
            </a:gs>
            <a:gs pos="100000">
              <a:srgbClr val="F5F5F5"/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 bwMode="auto">
          <a:xfrm>
            <a:off x="205112" y="785794"/>
            <a:ext cx="9036000" cy="5811558"/>
          </a:xfrm>
          <a:prstGeom prst="rect">
            <a:avLst/>
          </a:prstGeom>
          <a:solidFill>
            <a:schemeClr val="bg1">
              <a:alpha val="70000"/>
            </a:schemeClr>
          </a:solidFill>
          <a:ln w="317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839" tIns="45419" rIns="90839" bIns="45419" numCol="1" rtlCol="0" anchor="ctr" anchorCtr="0" compatLnSpc="1">
            <a:prstTxWarp prst="textNoShape">
              <a:avLst/>
            </a:prstTxWarp>
          </a:bodyPr>
          <a:lstStyle/>
          <a:p>
            <a:pPr algn="ctr" defTabSz="908399"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816" dirty="0">
              <a:solidFill>
                <a:prstClr val="black"/>
              </a:solidFill>
            </a:endParaRPr>
          </a:p>
        </p:txBody>
      </p:sp>
      <p:sp>
        <p:nvSpPr>
          <p:cNvPr id="8" name="직사각형 7"/>
          <p:cNvSpPr/>
          <p:nvPr/>
        </p:nvSpPr>
        <p:spPr bwMode="auto">
          <a:xfrm>
            <a:off x="959810" y="571480"/>
            <a:ext cx="8281302" cy="214314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839" tIns="45419" rIns="90839" bIns="45419" numCol="1" rtlCol="0" anchor="ctr" anchorCtr="0" compatLnSpc="1">
            <a:prstTxWarp prst="textNoShape">
              <a:avLst/>
            </a:prstTxWarp>
          </a:bodyPr>
          <a:lstStyle/>
          <a:p>
            <a:pPr algn="ctr" defTabSz="908399"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816" dirty="0">
              <a:solidFill>
                <a:prstClr val="black"/>
              </a:solidFill>
            </a:endParaRPr>
          </a:p>
        </p:txBody>
      </p:sp>
      <p:grpSp>
        <p:nvGrpSpPr>
          <p:cNvPr id="3" name="그룹 2"/>
          <p:cNvGrpSpPr/>
          <p:nvPr userDrawn="1"/>
        </p:nvGrpSpPr>
        <p:grpSpPr>
          <a:xfrm>
            <a:off x="9300356" y="571480"/>
            <a:ext cx="2686532" cy="6025872"/>
            <a:chOff x="9300356" y="571480"/>
            <a:chExt cx="2686532" cy="6025872"/>
          </a:xfrm>
        </p:grpSpPr>
        <p:sp>
          <p:nvSpPr>
            <p:cNvPr id="9" name="직사각형 8"/>
            <p:cNvSpPr/>
            <p:nvPr/>
          </p:nvSpPr>
          <p:spPr bwMode="auto">
            <a:xfrm>
              <a:off x="9300356" y="785794"/>
              <a:ext cx="2686532" cy="5811558"/>
            </a:xfrm>
            <a:prstGeom prst="rect">
              <a:avLst/>
            </a:prstGeom>
            <a:solidFill>
              <a:srgbClr val="F9F9F9"/>
            </a:solidFill>
            <a:ln w="3175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839" tIns="45419" rIns="90839" bIns="45419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08399"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816" dirty="0">
                <a:solidFill>
                  <a:prstClr val="black"/>
                </a:solidFill>
              </a:endParaRPr>
            </a:p>
          </p:txBody>
        </p:sp>
        <p:sp>
          <p:nvSpPr>
            <p:cNvPr id="10" name="직사각형 9"/>
            <p:cNvSpPr/>
            <p:nvPr/>
          </p:nvSpPr>
          <p:spPr bwMode="auto">
            <a:xfrm>
              <a:off x="9300356" y="571480"/>
              <a:ext cx="2686532" cy="21431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839" tIns="45419" rIns="90839" bIns="45419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08399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816" b="1" dirty="0">
                  <a:solidFill>
                    <a:prstClr val="black"/>
                  </a:solidFill>
                </a:rPr>
                <a:t>Description</a:t>
              </a:r>
              <a:endParaRPr kumimoji="1" lang="ko-KR" altLang="en-US" sz="816" b="1" dirty="0">
                <a:solidFill>
                  <a:prstClr val="black"/>
                </a:solidFill>
              </a:endParaRPr>
            </a:p>
          </p:txBody>
        </p:sp>
      </p:grpSp>
      <p:sp>
        <p:nvSpPr>
          <p:cNvPr id="11" name="직사각형 10"/>
          <p:cNvSpPr/>
          <p:nvPr userDrawn="1"/>
        </p:nvSpPr>
        <p:spPr bwMode="auto">
          <a:xfrm>
            <a:off x="205116" y="571480"/>
            <a:ext cx="851595" cy="214314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839" tIns="45419" rIns="90839" bIns="45419" numCol="1" rtlCol="0" anchor="ctr" anchorCtr="0" compatLnSpc="1">
            <a:prstTxWarp prst="textNoShape">
              <a:avLst/>
            </a:prstTxWarp>
          </a:bodyPr>
          <a:lstStyle/>
          <a:p>
            <a:pPr algn="ctr" defTabSz="908399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816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Menu Path</a:t>
            </a:r>
            <a:endParaRPr kumimoji="1" lang="ko-KR" altLang="en-US" sz="816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7" name="TextBox 16"/>
          <p:cNvSpPr txBox="1"/>
          <p:nvPr userDrawn="1"/>
        </p:nvSpPr>
        <p:spPr>
          <a:xfrm>
            <a:off x="5735051" y="6625250"/>
            <a:ext cx="721900" cy="230810"/>
          </a:xfrm>
          <a:prstGeom prst="rect">
            <a:avLst/>
          </a:prstGeom>
          <a:noFill/>
        </p:spPr>
        <p:txBody>
          <a:bodyPr wrap="square" lIns="91419" tIns="45709" rIns="91419" bIns="45709" rtlCol="0">
            <a:spAutoFit/>
          </a:bodyPr>
          <a:lstStyle/>
          <a:p>
            <a:pPr marL="0" marR="0" indent="0" algn="ctr" defTabSz="91419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900" b="1" spc="-3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 </a:t>
            </a:r>
            <a:fld id="{663F9F94-0DD2-4D1A-94AC-D2F8E17589FC}" type="slidenum">
              <a:rPr lang="en-US" altLang="ko-KR" sz="900" b="1" spc="-3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pPr marL="0" marR="0" indent="0" algn="ctr" defTabSz="914192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lang="en-US" altLang="ko-KR" sz="900" b="1" spc="-3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 </a:t>
            </a:r>
          </a:p>
        </p:txBody>
      </p:sp>
      <p:sp>
        <p:nvSpPr>
          <p:cNvPr id="13" name="직사각형 12"/>
          <p:cNvSpPr/>
          <p:nvPr userDrawn="1"/>
        </p:nvSpPr>
        <p:spPr bwMode="auto">
          <a:xfrm>
            <a:off x="6474950" y="571480"/>
            <a:ext cx="894068" cy="214314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839" tIns="45419" rIns="90839" bIns="45419" numCol="1" rtlCol="0" anchor="ctr" anchorCtr="0" compatLnSpc="1">
            <a:prstTxWarp prst="textNoShape">
              <a:avLst/>
            </a:prstTxWarp>
          </a:bodyPr>
          <a:lstStyle/>
          <a:p>
            <a:pPr algn="ctr" defTabSz="908399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816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Screen ID</a:t>
            </a:r>
            <a:endParaRPr kumimoji="1" lang="ko-KR" altLang="en-US" sz="816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7263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4" r:id="rId2"/>
    <p:sldLayoutId id="2147483705" r:id="rId3"/>
    <p:sldLayoutId id="2147483706" r:id="rId4"/>
    <p:sldLayoutId id="2147483708" r:id="rId5"/>
    <p:sldLayoutId id="2147483710" r:id="rId6"/>
    <p:sldLayoutId id="2147483711" r:id="rId7"/>
  </p:sldLayoutIdLst>
  <p:hf hdr="0" ftr="0" dt="0"/>
  <p:txStyles>
    <p:titleStyle>
      <a:lvl1pPr algn="ctr" defTabSz="908399" rtl="0" eaLnBrk="1" latinLnBrk="1" hangingPunct="1">
        <a:spcBef>
          <a:spcPct val="0"/>
        </a:spcBef>
        <a:buNone/>
        <a:defRPr sz="435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0649" indent="-340649" algn="l" defTabSz="908399" rtl="0" eaLnBrk="1" latinLnBrk="1" hangingPunct="1">
        <a:spcBef>
          <a:spcPct val="20000"/>
        </a:spcBef>
        <a:buFont typeface="Arial" pitchFamily="34" charset="0"/>
        <a:buChar char="•"/>
        <a:defRPr sz="3175" kern="1200">
          <a:solidFill>
            <a:schemeClr val="tx1"/>
          </a:solidFill>
          <a:latin typeface="+mn-lt"/>
          <a:ea typeface="+mn-ea"/>
          <a:cs typeface="+mn-cs"/>
        </a:defRPr>
      </a:lvl1pPr>
      <a:lvl2pPr marL="738074" indent="-283875" algn="l" defTabSz="908399" rtl="0" eaLnBrk="1" latinLnBrk="1" hangingPunct="1">
        <a:spcBef>
          <a:spcPct val="20000"/>
        </a:spcBef>
        <a:buFont typeface="Arial" pitchFamily="34" charset="0"/>
        <a:buChar char="–"/>
        <a:defRPr sz="2812" kern="1200">
          <a:solidFill>
            <a:schemeClr val="tx1"/>
          </a:solidFill>
          <a:latin typeface="+mn-lt"/>
          <a:ea typeface="+mn-ea"/>
          <a:cs typeface="+mn-cs"/>
        </a:defRPr>
      </a:lvl2pPr>
      <a:lvl3pPr marL="1135499" indent="-227100" algn="l" defTabSz="908399" rtl="0" eaLnBrk="1" latinLnBrk="1" hangingPunct="1">
        <a:spcBef>
          <a:spcPct val="20000"/>
        </a:spcBef>
        <a:buFont typeface="Arial" pitchFamily="34" charset="0"/>
        <a:buChar char="•"/>
        <a:defRPr sz="2358" kern="1200">
          <a:solidFill>
            <a:schemeClr val="tx1"/>
          </a:solidFill>
          <a:latin typeface="+mn-lt"/>
          <a:ea typeface="+mn-ea"/>
          <a:cs typeface="+mn-cs"/>
        </a:defRPr>
      </a:lvl3pPr>
      <a:lvl4pPr marL="1589698" indent="-227100" algn="l" defTabSz="908399" rtl="0" eaLnBrk="1" latinLnBrk="1" hangingPunct="1">
        <a:spcBef>
          <a:spcPct val="20000"/>
        </a:spcBef>
        <a:buFont typeface="Arial" pitchFamily="34" charset="0"/>
        <a:buChar char="–"/>
        <a:defRPr sz="1995" kern="1200">
          <a:solidFill>
            <a:schemeClr val="tx1"/>
          </a:solidFill>
          <a:latin typeface="+mn-lt"/>
          <a:ea typeface="+mn-ea"/>
          <a:cs typeface="+mn-cs"/>
        </a:defRPr>
      </a:lvl4pPr>
      <a:lvl5pPr marL="2043897" indent="-227100" algn="l" defTabSz="908399" rtl="0" eaLnBrk="1" latinLnBrk="1" hangingPunct="1">
        <a:spcBef>
          <a:spcPct val="20000"/>
        </a:spcBef>
        <a:buFont typeface="Arial" pitchFamily="34" charset="0"/>
        <a:buChar char="»"/>
        <a:defRPr sz="1995" kern="1200">
          <a:solidFill>
            <a:schemeClr val="tx1"/>
          </a:solidFill>
          <a:latin typeface="+mn-lt"/>
          <a:ea typeface="+mn-ea"/>
          <a:cs typeface="+mn-cs"/>
        </a:defRPr>
      </a:lvl5pPr>
      <a:lvl6pPr marL="2498097" indent="-227100" algn="l" defTabSz="908399" rtl="0" eaLnBrk="1" latinLnBrk="1" hangingPunct="1">
        <a:spcBef>
          <a:spcPct val="20000"/>
        </a:spcBef>
        <a:buFont typeface="Arial" pitchFamily="34" charset="0"/>
        <a:buChar char="•"/>
        <a:defRPr sz="1995" kern="1200">
          <a:solidFill>
            <a:schemeClr val="tx1"/>
          </a:solidFill>
          <a:latin typeface="+mn-lt"/>
          <a:ea typeface="+mn-ea"/>
          <a:cs typeface="+mn-cs"/>
        </a:defRPr>
      </a:lvl6pPr>
      <a:lvl7pPr marL="2952297" indent="-227100" algn="l" defTabSz="908399" rtl="0" eaLnBrk="1" latinLnBrk="1" hangingPunct="1">
        <a:spcBef>
          <a:spcPct val="20000"/>
        </a:spcBef>
        <a:buFont typeface="Arial" pitchFamily="34" charset="0"/>
        <a:buChar char="•"/>
        <a:defRPr sz="1995" kern="1200">
          <a:solidFill>
            <a:schemeClr val="tx1"/>
          </a:solidFill>
          <a:latin typeface="+mn-lt"/>
          <a:ea typeface="+mn-ea"/>
          <a:cs typeface="+mn-cs"/>
        </a:defRPr>
      </a:lvl7pPr>
      <a:lvl8pPr marL="3406496" indent="-227100" algn="l" defTabSz="908399" rtl="0" eaLnBrk="1" latinLnBrk="1" hangingPunct="1">
        <a:spcBef>
          <a:spcPct val="20000"/>
        </a:spcBef>
        <a:buFont typeface="Arial" pitchFamily="34" charset="0"/>
        <a:buChar char="•"/>
        <a:defRPr sz="1995" kern="1200">
          <a:solidFill>
            <a:schemeClr val="tx1"/>
          </a:solidFill>
          <a:latin typeface="+mn-lt"/>
          <a:ea typeface="+mn-ea"/>
          <a:cs typeface="+mn-cs"/>
        </a:defRPr>
      </a:lvl8pPr>
      <a:lvl9pPr marL="3860695" indent="-227100" algn="l" defTabSz="908399" rtl="0" eaLnBrk="1" latinLnBrk="1" hangingPunct="1">
        <a:spcBef>
          <a:spcPct val="20000"/>
        </a:spcBef>
        <a:buFont typeface="Arial" pitchFamily="34" charset="0"/>
        <a:buChar char="•"/>
        <a:defRPr sz="199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08399" rtl="0" eaLnBrk="1" latinLnBrk="1" hangingPunct="1">
        <a:defRPr sz="1814" kern="1200">
          <a:solidFill>
            <a:schemeClr val="tx1"/>
          </a:solidFill>
          <a:latin typeface="+mn-lt"/>
          <a:ea typeface="+mn-ea"/>
          <a:cs typeface="+mn-cs"/>
        </a:defRPr>
      </a:lvl1pPr>
      <a:lvl2pPr marL="454199" algn="l" defTabSz="908399" rtl="0" eaLnBrk="1" latinLnBrk="1" hangingPunct="1">
        <a:defRPr sz="1814" kern="1200">
          <a:solidFill>
            <a:schemeClr val="tx1"/>
          </a:solidFill>
          <a:latin typeface="+mn-lt"/>
          <a:ea typeface="+mn-ea"/>
          <a:cs typeface="+mn-cs"/>
        </a:defRPr>
      </a:lvl2pPr>
      <a:lvl3pPr marL="908399" algn="l" defTabSz="908399" rtl="0" eaLnBrk="1" latinLnBrk="1" hangingPunct="1">
        <a:defRPr sz="1814" kern="1200">
          <a:solidFill>
            <a:schemeClr val="tx1"/>
          </a:solidFill>
          <a:latin typeface="+mn-lt"/>
          <a:ea typeface="+mn-ea"/>
          <a:cs typeface="+mn-cs"/>
        </a:defRPr>
      </a:lvl3pPr>
      <a:lvl4pPr marL="1362598" algn="l" defTabSz="908399" rtl="0" eaLnBrk="1" latinLnBrk="1" hangingPunct="1">
        <a:defRPr sz="1814" kern="1200">
          <a:solidFill>
            <a:schemeClr val="tx1"/>
          </a:solidFill>
          <a:latin typeface="+mn-lt"/>
          <a:ea typeface="+mn-ea"/>
          <a:cs typeface="+mn-cs"/>
        </a:defRPr>
      </a:lvl4pPr>
      <a:lvl5pPr marL="1816798" algn="l" defTabSz="908399" rtl="0" eaLnBrk="1" latinLnBrk="1" hangingPunct="1">
        <a:defRPr sz="1814" kern="1200">
          <a:solidFill>
            <a:schemeClr val="tx1"/>
          </a:solidFill>
          <a:latin typeface="+mn-lt"/>
          <a:ea typeface="+mn-ea"/>
          <a:cs typeface="+mn-cs"/>
        </a:defRPr>
      </a:lvl5pPr>
      <a:lvl6pPr marL="2270997" algn="l" defTabSz="908399" rtl="0" eaLnBrk="1" latinLnBrk="1" hangingPunct="1">
        <a:defRPr sz="1814" kern="1200">
          <a:solidFill>
            <a:schemeClr val="tx1"/>
          </a:solidFill>
          <a:latin typeface="+mn-lt"/>
          <a:ea typeface="+mn-ea"/>
          <a:cs typeface="+mn-cs"/>
        </a:defRPr>
      </a:lvl6pPr>
      <a:lvl7pPr marL="2725197" algn="l" defTabSz="908399" rtl="0" eaLnBrk="1" latinLnBrk="1" hangingPunct="1">
        <a:defRPr sz="1814" kern="1200">
          <a:solidFill>
            <a:schemeClr val="tx1"/>
          </a:solidFill>
          <a:latin typeface="+mn-lt"/>
          <a:ea typeface="+mn-ea"/>
          <a:cs typeface="+mn-cs"/>
        </a:defRPr>
      </a:lvl7pPr>
      <a:lvl8pPr marL="3179396" algn="l" defTabSz="908399" rtl="0" eaLnBrk="1" latinLnBrk="1" hangingPunct="1">
        <a:defRPr sz="1814" kern="1200">
          <a:solidFill>
            <a:schemeClr val="tx1"/>
          </a:solidFill>
          <a:latin typeface="+mn-lt"/>
          <a:ea typeface="+mn-ea"/>
          <a:cs typeface="+mn-cs"/>
        </a:defRPr>
      </a:lvl8pPr>
      <a:lvl9pPr marL="3633595" algn="l" defTabSz="908399" rtl="0" eaLnBrk="1" latinLnBrk="1" hangingPunct="1">
        <a:defRPr sz="181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3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channel.io/ko/team" TargetMode="Externa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jpe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0.sv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tags" Target="../tags/tag3.xml"/><Relationship Id="rId7" Type="http://schemas.openxmlformats.org/officeDocument/2006/relationships/image" Target="../media/image34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33.png"/><Relationship Id="rId5" Type="http://schemas.openxmlformats.org/officeDocument/2006/relationships/slideLayout" Target="../slideLayouts/slideLayout9.xml"/><Relationship Id="rId10" Type="http://schemas.openxmlformats.org/officeDocument/2006/relationships/image" Target="../media/image37.png"/><Relationship Id="rId4" Type="http://schemas.openxmlformats.org/officeDocument/2006/relationships/tags" Target="../tags/tag4.xml"/><Relationship Id="rId9" Type="http://schemas.openxmlformats.org/officeDocument/2006/relationships/image" Target="../media/image3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4" Type="http://schemas.openxmlformats.org/officeDocument/2006/relationships/image" Target="../media/image3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4" Type="http://schemas.openxmlformats.org/officeDocument/2006/relationships/image" Target="../media/image3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tags" Target="../tags/tag10.xml"/><Relationship Id="rId1" Type="http://schemas.openxmlformats.org/officeDocument/2006/relationships/tags" Target="../tags/tag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7" Type="http://schemas.openxmlformats.org/officeDocument/2006/relationships/image" Target="../media/image37.png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image" Target="../media/image39.png"/><Relationship Id="rId5" Type="http://schemas.openxmlformats.org/officeDocument/2006/relationships/chart" Target="../charts/chart1.xml"/><Relationship Id="rId4" Type="http://schemas.openxmlformats.org/officeDocument/2006/relationships/image" Target="../media/image40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tags" Target="../tags/tag15.xml"/><Relationship Id="rId7" Type="http://schemas.openxmlformats.org/officeDocument/2006/relationships/image" Target="../media/image35.png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image" Target="../media/image34.png"/><Relationship Id="rId5" Type="http://schemas.openxmlformats.org/officeDocument/2006/relationships/slideLayout" Target="../slideLayouts/slideLayout9.xml"/><Relationship Id="rId10" Type="http://schemas.openxmlformats.org/officeDocument/2006/relationships/image" Target="../media/image42.png"/><Relationship Id="rId4" Type="http://schemas.openxmlformats.org/officeDocument/2006/relationships/tags" Target="../tags/tag16.xml"/><Relationship Id="rId9" Type="http://schemas.openxmlformats.org/officeDocument/2006/relationships/image" Target="../media/image4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4" Type="http://schemas.openxmlformats.org/officeDocument/2006/relationships/image" Target="../media/image4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4" Type="http://schemas.openxmlformats.org/officeDocument/2006/relationships/image" Target="../media/image4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tags" Target="../tags/tag22.xml"/><Relationship Id="rId1" Type="http://schemas.openxmlformats.org/officeDocument/2006/relationships/tags" Target="../tags/tag2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7" Type="http://schemas.openxmlformats.org/officeDocument/2006/relationships/chart" Target="../charts/chart2.xml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image" Target="../media/image44.png"/><Relationship Id="rId5" Type="http://schemas.openxmlformats.org/officeDocument/2006/relationships/image" Target="../media/image42.png"/><Relationship Id="rId4" Type="http://schemas.openxmlformats.org/officeDocument/2006/relationships/image" Target="../media/image40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tags" Target="../tags/tag27.xml"/><Relationship Id="rId7" Type="http://schemas.openxmlformats.org/officeDocument/2006/relationships/image" Target="../media/image45.png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6" Type="http://schemas.openxmlformats.org/officeDocument/2006/relationships/image" Target="../media/image34.png"/><Relationship Id="rId5" Type="http://schemas.openxmlformats.org/officeDocument/2006/relationships/slideLayout" Target="../slideLayouts/slideLayout9.xml"/><Relationship Id="rId4" Type="http://schemas.openxmlformats.org/officeDocument/2006/relationships/tags" Target="../tags/tag28.xml"/><Relationship Id="rId9" Type="http://schemas.openxmlformats.org/officeDocument/2006/relationships/image" Target="../media/image4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7" Type="http://schemas.openxmlformats.org/officeDocument/2006/relationships/image" Target="../media/image50.png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slideLayout" Target="../slideLayouts/slideLayout9.xml"/><Relationship Id="rId7" Type="http://schemas.openxmlformats.org/officeDocument/2006/relationships/image" Target="../media/image49.png"/><Relationship Id="rId2" Type="http://schemas.openxmlformats.org/officeDocument/2006/relationships/tags" Target="../tags/tag32.xml"/><Relationship Id="rId1" Type="http://schemas.openxmlformats.org/officeDocument/2006/relationships/tags" Target="../tags/tag31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5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tags" Target="../tags/tag34.xml"/><Relationship Id="rId1" Type="http://schemas.openxmlformats.org/officeDocument/2006/relationships/tags" Target="../tags/tag33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slideLayout" Target="../slideLayouts/slideLayout9.xml"/><Relationship Id="rId7" Type="http://schemas.openxmlformats.org/officeDocument/2006/relationships/image" Target="../media/image49.png"/><Relationship Id="rId2" Type="http://schemas.openxmlformats.org/officeDocument/2006/relationships/tags" Target="../tags/tag36.xml"/><Relationship Id="rId1" Type="http://schemas.openxmlformats.org/officeDocument/2006/relationships/tags" Target="../tags/tag35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chart" Target="../charts/char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9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9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7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9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9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9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그림 4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946"/>
            <a:ext cx="12190476" cy="6858856"/>
          </a:xfrm>
          <a:prstGeom prst="rect">
            <a:avLst/>
          </a:prstGeom>
        </p:spPr>
      </p:pic>
      <p:grpSp>
        <p:nvGrpSpPr>
          <p:cNvPr id="28" name="그룹 27"/>
          <p:cNvGrpSpPr/>
          <p:nvPr/>
        </p:nvGrpSpPr>
        <p:grpSpPr>
          <a:xfrm>
            <a:off x="848032" y="512763"/>
            <a:ext cx="1575560" cy="200633"/>
            <a:chOff x="848032" y="5982187"/>
            <a:chExt cx="1271587" cy="161925"/>
          </a:xfrm>
        </p:grpSpPr>
        <p:sp>
          <p:nvSpPr>
            <p:cNvPr id="29" name="Freeform 5"/>
            <p:cNvSpPr>
              <a:spLocks noEditPoints="1"/>
            </p:cNvSpPr>
            <p:nvPr/>
          </p:nvSpPr>
          <p:spPr bwMode="auto">
            <a:xfrm>
              <a:off x="848032" y="5982187"/>
              <a:ext cx="87313" cy="123825"/>
            </a:xfrm>
            <a:custGeom>
              <a:avLst/>
              <a:gdLst>
                <a:gd name="T0" fmla="*/ 0 w 46"/>
                <a:gd name="T1" fmla="*/ 0 h 64"/>
                <a:gd name="T2" fmla="*/ 22 w 46"/>
                <a:gd name="T3" fmla="*/ 0 h 64"/>
                <a:gd name="T4" fmla="*/ 45 w 46"/>
                <a:gd name="T5" fmla="*/ 21 h 64"/>
                <a:gd name="T6" fmla="*/ 33 w 46"/>
                <a:gd name="T7" fmla="*/ 40 h 64"/>
                <a:gd name="T8" fmla="*/ 46 w 46"/>
                <a:gd name="T9" fmla="*/ 64 h 64"/>
                <a:gd name="T10" fmla="*/ 35 w 46"/>
                <a:gd name="T11" fmla="*/ 64 h 64"/>
                <a:gd name="T12" fmla="*/ 24 w 46"/>
                <a:gd name="T13" fmla="*/ 43 h 64"/>
                <a:gd name="T14" fmla="*/ 10 w 46"/>
                <a:gd name="T15" fmla="*/ 43 h 64"/>
                <a:gd name="T16" fmla="*/ 10 w 46"/>
                <a:gd name="T17" fmla="*/ 64 h 64"/>
                <a:gd name="T18" fmla="*/ 0 w 46"/>
                <a:gd name="T19" fmla="*/ 64 h 64"/>
                <a:gd name="T20" fmla="*/ 0 w 46"/>
                <a:gd name="T21" fmla="*/ 0 h 64"/>
                <a:gd name="T22" fmla="*/ 10 w 46"/>
                <a:gd name="T23" fmla="*/ 9 h 64"/>
                <a:gd name="T24" fmla="*/ 10 w 46"/>
                <a:gd name="T25" fmla="*/ 34 h 64"/>
                <a:gd name="T26" fmla="*/ 21 w 46"/>
                <a:gd name="T27" fmla="*/ 34 h 64"/>
                <a:gd name="T28" fmla="*/ 35 w 46"/>
                <a:gd name="T29" fmla="*/ 21 h 64"/>
                <a:gd name="T30" fmla="*/ 21 w 46"/>
                <a:gd name="T31" fmla="*/ 9 h 64"/>
                <a:gd name="T32" fmla="*/ 10 w 46"/>
                <a:gd name="T33" fmla="*/ 9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4">
                  <a:moveTo>
                    <a:pt x="0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36" y="0"/>
                    <a:pt x="45" y="9"/>
                    <a:pt x="45" y="21"/>
                  </a:cubicBezTo>
                  <a:cubicBezTo>
                    <a:pt x="45" y="29"/>
                    <a:pt x="40" y="37"/>
                    <a:pt x="33" y="40"/>
                  </a:cubicBezTo>
                  <a:cubicBezTo>
                    <a:pt x="46" y="64"/>
                    <a:pt x="46" y="64"/>
                    <a:pt x="46" y="64"/>
                  </a:cubicBezTo>
                  <a:cubicBezTo>
                    <a:pt x="35" y="64"/>
                    <a:pt x="35" y="64"/>
                    <a:pt x="35" y="64"/>
                  </a:cubicBezTo>
                  <a:cubicBezTo>
                    <a:pt x="24" y="43"/>
                    <a:pt x="24" y="43"/>
                    <a:pt x="24" y="43"/>
                  </a:cubicBezTo>
                  <a:cubicBezTo>
                    <a:pt x="10" y="43"/>
                    <a:pt x="10" y="43"/>
                    <a:pt x="10" y="43"/>
                  </a:cubicBezTo>
                  <a:cubicBezTo>
                    <a:pt x="10" y="64"/>
                    <a:pt x="10" y="64"/>
                    <a:pt x="10" y="64"/>
                  </a:cubicBezTo>
                  <a:cubicBezTo>
                    <a:pt x="0" y="64"/>
                    <a:pt x="0" y="64"/>
                    <a:pt x="0" y="64"/>
                  </a:cubicBezTo>
                  <a:lnTo>
                    <a:pt x="0" y="0"/>
                  </a:lnTo>
                  <a:close/>
                  <a:moveTo>
                    <a:pt x="10" y="9"/>
                  </a:moveTo>
                  <a:cubicBezTo>
                    <a:pt x="10" y="34"/>
                    <a:pt x="10" y="34"/>
                    <a:pt x="10" y="34"/>
                  </a:cubicBezTo>
                  <a:cubicBezTo>
                    <a:pt x="21" y="34"/>
                    <a:pt x="21" y="34"/>
                    <a:pt x="21" y="34"/>
                  </a:cubicBezTo>
                  <a:cubicBezTo>
                    <a:pt x="31" y="34"/>
                    <a:pt x="35" y="28"/>
                    <a:pt x="35" y="21"/>
                  </a:cubicBezTo>
                  <a:cubicBezTo>
                    <a:pt x="35" y="14"/>
                    <a:pt x="31" y="9"/>
                    <a:pt x="21" y="9"/>
                  </a:cubicBezTo>
                  <a:lnTo>
                    <a:pt x="10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0" name="Freeform 6"/>
            <p:cNvSpPr>
              <a:spLocks noEditPoints="1"/>
            </p:cNvSpPr>
            <p:nvPr/>
          </p:nvSpPr>
          <p:spPr bwMode="auto">
            <a:xfrm>
              <a:off x="935344" y="6018700"/>
              <a:ext cx="85725" cy="88900"/>
            </a:xfrm>
            <a:custGeom>
              <a:avLst/>
              <a:gdLst>
                <a:gd name="T0" fmla="*/ 0 w 45"/>
                <a:gd name="T1" fmla="*/ 23 h 46"/>
                <a:gd name="T2" fmla="*/ 23 w 45"/>
                <a:gd name="T3" fmla="*/ 0 h 46"/>
                <a:gd name="T4" fmla="*/ 45 w 45"/>
                <a:gd name="T5" fmla="*/ 23 h 46"/>
                <a:gd name="T6" fmla="*/ 45 w 45"/>
                <a:gd name="T7" fmla="*/ 26 h 46"/>
                <a:gd name="T8" fmla="*/ 9 w 45"/>
                <a:gd name="T9" fmla="*/ 26 h 46"/>
                <a:gd name="T10" fmla="*/ 23 w 45"/>
                <a:gd name="T11" fmla="*/ 37 h 46"/>
                <a:gd name="T12" fmla="*/ 36 w 45"/>
                <a:gd name="T13" fmla="*/ 30 h 46"/>
                <a:gd name="T14" fmla="*/ 44 w 45"/>
                <a:gd name="T15" fmla="*/ 34 h 46"/>
                <a:gd name="T16" fmla="*/ 23 w 45"/>
                <a:gd name="T17" fmla="*/ 46 h 46"/>
                <a:gd name="T18" fmla="*/ 0 w 45"/>
                <a:gd name="T19" fmla="*/ 23 h 46"/>
                <a:gd name="T20" fmla="*/ 10 w 45"/>
                <a:gd name="T21" fmla="*/ 18 h 46"/>
                <a:gd name="T22" fmla="*/ 36 w 45"/>
                <a:gd name="T23" fmla="*/ 18 h 46"/>
                <a:gd name="T24" fmla="*/ 23 w 45"/>
                <a:gd name="T25" fmla="*/ 9 h 46"/>
                <a:gd name="T26" fmla="*/ 10 w 45"/>
                <a:gd name="T27" fmla="*/ 18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5" h="46">
                  <a:moveTo>
                    <a:pt x="0" y="23"/>
                  </a:moveTo>
                  <a:cubicBezTo>
                    <a:pt x="0" y="10"/>
                    <a:pt x="10" y="0"/>
                    <a:pt x="23" y="0"/>
                  </a:cubicBezTo>
                  <a:cubicBezTo>
                    <a:pt x="36" y="0"/>
                    <a:pt x="45" y="10"/>
                    <a:pt x="45" y="23"/>
                  </a:cubicBezTo>
                  <a:cubicBezTo>
                    <a:pt x="45" y="26"/>
                    <a:pt x="45" y="26"/>
                    <a:pt x="45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10" y="33"/>
                    <a:pt x="16" y="37"/>
                    <a:pt x="23" y="37"/>
                  </a:cubicBezTo>
                  <a:cubicBezTo>
                    <a:pt x="29" y="37"/>
                    <a:pt x="34" y="34"/>
                    <a:pt x="36" y="30"/>
                  </a:cubicBezTo>
                  <a:cubicBezTo>
                    <a:pt x="44" y="34"/>
                    <a:pt x="44" y="34"/>
                    <a:pt x="44" y="34"/>
                  </a:cubicBezTo>
                  <a:cubicBezTo>
                    <a:pt x="40" y="41"/>
                    <a:pt x="33" y="46"/>
                    <a:pt x="23" y="46"/>
                  </a:cubicBezTo>
                  <a:cubicBezTo>
                    <a:pt x="9" y="46"/>
                    <a:pt x="0" y="36"/>
                    <a:pt x="0" y="23"/>
                  </a:cubicBezTo>
                  <a:close/>
                  <a:moveTo>
                    <a:pt x="10" y="18"/>
                  </a:moveTo>
                  <a:cubicBezTo>
                    <a:pt x="36" y="18"/>
                    <a:pt x="36" y="18"/>
                    <a:pt x="36" y="18"/>
                  </a:cubicBezTo>
                  <a:cubicBezTo>
                    <a:pt x="34" y="12"/>
                    <a:pt x="30" y="9"/>
                    <a:pt x="23" y="9"/>
                  </a:cubicBezTo>
                  <a:cubicBezTo>
                    <a:pt x="16" y="9"/>
                    <a:pt x="11" y="13"/>
                    <a:pt x="10" y="1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1" name="Freeform 7"/>
            <p:cNvSpPr>
              <a:spLocks noEditPoints="1"/>
            </p:cNvSpPr>
            <p:nvPr/>
          </p:nvSpPr>
          <p:spPr bwMode="auto">
            <a:xfrm>
              <a:off x="1029007" y="6018700"/>
              <a:ext cx="87313" cy="88900"/>
            </a:xfrm>
            <a:custGeom>
              <a:avLst/>
              <a:gdLst>
                <a:gd name="T0" fmla="*/ 0 w 46"/>
                <a:gd name="T1" fmla="*/ 23 h 46"/>
                <a:gd name="T2" fmla="*/ 22 w 46"/>
                <a:gd name="T3" fmla="*/ 0 h 46"/>
                <a:gd name="T4" fmla="*/ 36 w 46"/>
                <a:gd name="T5" fmla="*/ 7 h 46"/>
                <a:gd name="T6" fmla="*/ 36 w 46"/>
                <a:gd name="T7" fmla="*/ 1 h 46"/>
                <a:gd name="T8" fmla="*/ 46 w 46"/>
                <a:gd name="T9" fmla="*/ 1 h 46"/>
                <a:gd name="T10" fmla="*/ 46 w 46"/>
                <a:gd name="T11" fmla="*/ 45 h 46"/>
                <a:gd name="T12" fmla="*/ 36 w 46"/>
                <a:gd name="T13" fmla="*/ 45 h 46"/>
                <a:gd name="T14" fmla="*/ 36 w 46"/>
                <a:gd name="T15" fmla="*/ 39 h 46"/>
                <a:gd name="T16" fmla="*/ 22 w 46"/>
                <a:gd name="T17" fmla="*/ 46 h 46"/>
                <a:gd name="T18" fmla="*/ 0 w 46"/>
                <a:gd name="T19" fmla="*/ 23 h 46"/>
                <a:gd name="T20" fmla="*/ 37 w 46"/>
                <a:gd name="T21" fmla="*/ 23 h 46"/>
                <a:gd name="T22" fmla="*/ 23 w 46"/>
                <a:gd name="T23" fmla="*/ 9 h 46"/>
                <a:gd name="T24" fmla="*/ 9 w 46"/>
                <a:gd name="T25" fmla="*/ 23 h 46"/>
                <a:gd name="T26" fmla="*/ 23 w 46"/>
                <a:gd name="T27" fmla="*/ 37 h 46"/>
                <a:gd name="T28" fmla="*/ 37 w 46"/>
                <a:gd name="T29" fmla="*/ 23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6" h="46">
                  <a:moveTo>
                    <a:pt x="0" y="23"/>
                  </a:moveTo>
                  <a:cubicBezTo>
                    <a:pt x="0" y="9"/>
                    <a:pt x="10" y="0"/>
                    <a:pt x="22" y="0"/>
                  </a:cubicBezTo>
                  <a:cubicBezTo>
                    <a:pt x="28" y="0"/>
                    <a:pt x="33" y="3"/>
                    <a:pt x="36" y="7"/>
                  </a:cubicBezTo>
                  <a:cubicBezTo>
                    <a:pt x="36" y="1"/>
                    <a:pt x="36" y="1"/>
                    <a:pt x="36" y="1"/>
                  </a:cubicBezTo>
                  <a:cubicBezTo>
                    <a:pt x="46" y="1"/>
                    <a:pt x="46" y="1"/>
                    <a:pt x="46" y="1"/>
                  </a:cubicBezTo>
                  <a:cubicBezTo>
                    <a:pt x="46" y="45"/>
                    <a:pt x="46" y="45"/>
                    <a:pt x="46" y="45"/>
                  </a:cubicBezTo>
                  <a:cubicBezTo>
                    <a:pt x="36" y="45"/>
                    <a:pt x="36" y="45"/>
                    <a:pt x="36" y="45"/>
                  </a:cubicBezTo>
                  <a:cubicBezTo>
                    <a:pt x="36" y="39"/>
                    <a:pt x="36" y="39"/>
                    <a:pt x="36" y="39"/>
                  </a:cubicBezTo>
                  <a:cubicBezTo>
                    <a:pt x="33" y="43"/>
                    <a:pt x="28" y="46"/>
                    <a:pt x="22" y="46"/>
                  </a:cubicBezTo>
                  <a:cubicBezTo>
                    <a:pt x="11" y="46"/>
                    <a:pt x="0" y="37"/>
                    <a:pt x="0" y="23"/>
                  </a:cubicBezTo>
                  <a:close/>
                  <a:moveTo>
                    <a:pt x="37" y="23"/>
                  </a:moveTo>
                  <a:cubicBezTo>
                    <a:pt x="37" y="15"/>
                    <a:pt x="31" y="9"/>
                    <a:pt x="23" y="9"/>
                  </a:cubicBezTo>
                  <a:cubicBezTo>
                    <a:pt x="15" y="9"/>
                    <a:pt x="9" y="15"/>
                    <a:pt x="9" y="23"/>
                  </a:cubicBezTo>
                  <a:cubicBezTo>
                    <a:pt x="9" y="31"/>
                    <a:pt x="15" y="37"/>
                    <a:pt x="23" y="37"/>
                  </a:cubicBezTo>
                  <a:cubicBezTo>
                    <a:pt x="31" y="37"/>
                    <a:pt x="37" y="31"/>
                    <a:pt x="37" y="2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2" name="Rectangle 8"/>
            <p:cNvSpPr>
              <a:spLocks noChangeArrowheads="1"/>
            </p:cNvSpPr>
            <p:nvPr/>
          </p:nvSpPr>
          <p:spPr bwMode="auto">
            <a:xfrm>
              <a:off x="1127432" y="5982187"/>
              <a:ext cx="19050" cy="1238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3" name="Freeform 9"/>
            <p:cNvSpPr>
              <a:spLocks noEditPoints="1"/>
            </p:cNvSpPr>
            <p:nvPr/>
          </p:nvSpPr>
          <p:spPr bwMode="auto">
            <a:xfrm>
              <a:off x="1156007" y="5983775"/>
              <a:ext cx="25400" cy="122238"/>
            </a:xfrm>
            <a:custGeom>
              <a:avLst/>
              <a:gdLst>
                <a:gd name="T0" fmla="*/ 7 w 13"/>
                <a:gd name="T1" fmla="*/ 0 h 63"/>
                <a:gd name="T2" fmla="*/ 13 w 13"/>
                <a:gd name="T3" fmla="*/ 6 h 63"/>
                <a:gd name="T4" fmla="*/ 7 w 13"/>
                <a:gd name="T5" fmla="*/ 13 h 63"/>
                <a:gd name="T6" fmla="*/ 0 w 13"/>
                <a:gd name="T7" fmla="*/ 6 h 63"/>
                <a:gd name="T8" fmla="*/ 7 w 13"/>
                <a:gd name="T9" fmla="*/ 0 h 63"/>
                <a:gd name="T10" fmla="*/ 2 w 13"/>
                <a:gd name="T11" fmla="*/ 19 h 63"/>
                <a:gd name="T12" fmla="*/ 11 w 13"/>
                <a:gd name="T13" fmla="*/ 19 h 63"/>
                <a:gd name="T14" fmla="*/ 11 w 13"/>
                <a:gd name="T15" fmla="*/ 63 h 63"/>
                <a:gd name="T16" fmla="*/ 2 w 13"/>
                <a:gd name="T17" fmla="*/ 63 h 63"/>
                <a:gd name="T18" fmla="*/ 2 w 13"/>
                <a:gd name="T19" fmla="*/ 19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" h="63">
                  <a:moveTo>
                    <a:pt x="7" y="0"/>
                  </a:moveTo>
                  <a:cubicBezTo>
                    <a:pt x="10" y="0"/>
                    <a:pt x="13" y="3"/>
                    <a:pt x="13" y="6"/>
                  </a:cubicBezTo>
                  <a:cubicBezTo>
                    <a:pt x="13" y="10"/>
                    <a:pt x="10" y="13"/>
                    <a:pt x="7" y="13"/>
                  </a:cubicBezTo>
                  <a:cubicBezTo>
                    <a:pt x="3" y="13"/>
                    <a:pt x="0" y="10"/>
                    <a:pt x="0" y="6"/>
                  </a:cubicBezTo>
                  <a:cubicBezTo>
                    <a:pt x="0" y="3"/>
                    <a:pt x="3" y="0"/>
                    <a:pt x="7" y="0"/>
                  </a:cubicBezTo>
                  <a:close/>
                  <a:moveTo>
                    <a:pt x="2" y="19"/>
                  </a:moveTo>
                  <a:cubicBezTo>
                    <a:pt x="11" y="19"/>
                    <a:pt x="11" y="19"/>
                    <a:pt x="11" y="19"/>
                  </a:cubicBezTo>
                  <a:cubicBezTo>
                    <a:pt x="11" y="63"/>
                    <a:pt x="11" y="63"/>
                    <a:pt x="11" y="63"/>
                  </a:cubicBezTo>
                  <a:cubicBezTo>
                    <a:pt x="2" y="63"/>
                    <a:pt x="2" y="63"/>
                    <a:pt x="2" y="63"/>
                  </a:cubicBezTo>
                  <a:lnTo>
                    <a:pt x="2" y="1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4" name="Freeform 10"/>
            <p:cNvSpPr>
              <a:spLocks/>
            </p:cNvSpPr>
            <p:nvPr/>
          </p:nvSpPr>
          <p:spPr bwMode="auto">
            <a:xfrm>
              <a:off x="1187757" y="6020287"/>
              <a:ext cx="74613" cy="85725"/>
            </a:xfrm>
            <a:custGeom>
              <a:avLst/>
              <a:gdLst>
                <a:gd name="T0" fmla="*/ 0 w 47"/>
                <a:gd name="T1" fmla="*/ 43 h 54"/>
                <a:gd name="T2" fmla="*/ 32 w 47"/>
                <a:gd name="T3" fmla="*/ 11 h 54"/>
                <a:gd name="T4" fmla="*/ 2 w 47"/>
                <a:gd name="T5" fmla="*/ 11 h 54"/>
                <a:gd name="T6" fmla="*/ 2 w 47"/>
                <a:gd name="T7" fmla="*/ 0 h 54"/>
                <a:gd name="T8" fmla="*/ 46 w 47"/>
                <a:gd name="T9" fmla="*/ 0 h 54"/>
                <a:gd name="T10" fmla="*/ 46 w 47"/>
                <a:gd name="T11" fmla="*/ 11 h 54"/>
                <a:gd name="T12" fmla="*/ 15 w 47"/>
                <a:gd name="T13" fmla="*/ 43 h 54"/>
                <a:gd name="T14" fmla="*/ 47 w 47"/>
                <a:gd name="T15" fmla="*/ 43 h 54"/>
                <a:gd name="T16" fmla="*/ 47 w 47"/>
                <a:gd name="T17" fmla="*/ 54 h 54"/>
                <a:gd name="T18" fmla="*/ 0 w 47"/>
                <a:gd name="T19" fmla="*/ 54 h 54"/>
                <a:gd name="T20" fmla="*/ 0 w 47"/>
                <a:gd name="T21" fmla="*/ 4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7" h="54">
                  <a:moveTo>
                    <a:pt x="0" y="43"/>
                  </a:moveTo>
                  <a:lnTo>
                    <a:pt x="32" y="11"/>
                  </a:lnTo>
                  <a:lnTo>
                    <a:pt x="2" y="11"/>
                  </a:lnTo>
                  <a:lnTo>
                    <a:pt x="2" y="0"/>
                  </a:lnTo>
                  <a:lnTo>
                    <a:pt x="46" y="0"/>
                  </a:lnTo>
                  <a:lnTo>
                    <a:pt x="46" y="11"/>
                  </a:lnTo>
                  <a:lnTo>
                    <a:pt x="15" y="43"/>
                  </a:lnTo>
                  <a:lnTo>
                    <a:pt x="47" y="43"/>
                  </a:lnTo>
                  <a:lnTo>
                    <a:pt x="47" y="54"/>
                  </a:lnTo>
                  <a:lnTo>
                    <a:pt x="0" y="54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5" name="Freeform 11"/>
            <p:cNvSpPr>
              <a:spLocks noEditPoints="1"/>
            </p:cNvSpPr>
            <p:nvPr/>
          </p:nvSpPr>
          <p:spPr bwMode="auto">
            <a:xfrm>
              <a:off x="1267132" y="6018700"/>
              <a:ext cx="85725" cy="88900"/>
            </a:xfrm>
            <a:custGeom>
              <a:avLst/>
              <a:gdLst>
                <a:gd name="T0" fmla="*/ 0 w 45"/>
                <a:gd name="T1" fmla="*/ 23 h 46"/>
                <a:gd name="T2" fmla="*/ 23 w 45"/>
                <a:gd name="T3" fmla="*/ 0 h 46"/>
                <a:gd name="T4" fmla="*/ 45 w 45"/>
                <a:gd name="T5" fmla="*/ 23 h 46"/>
                <a:gd name="T6" fmla="*/ 45 w 45"/>
                <a:gd name="T7" fmla="*/ 26 h 46"/>
                <a:gd name="T8" fmla="*/ 9 w 45"/>
                <a:gd name="T9" fmla="*/ 26 h 46"/>
                <a:gd name="T10" fmla="*/ 23 w 45"/>
                <a:gd name="T11" fmla="*/ 37 h 46"/>
                <a:gd name="T12" fmla="*/ 36 w 45"/>
                <a:gd name="T13" fmla="*/ 30 h 46"/>
                <a:gd name="T14" fmla="*/ 43 w 45"/>
                <a:gd name="T15" fmla="*/ 34 h 46"/>
                <a:gd name="T16" fmla="*/ 23 w 45"/>
                <a:gd name="T17" fmla="*/ 46 h 46"/>
                <a:gd name="T18" fmla="*/ 0 w 45"/>
                <a:gd name="T19" fmla="*/ 23 h 46"/>
                <a:gd name="T20" fmla="*/ 9 w 45"/>
                <a:gd name="T21" fmla="*/ 18 h 46"/>
                <a:gd name="T22" fmla="*/ 36 w 45"/>
                <a:gd name="T23" fmla="*/ 18 h 46"/>
                <a:gd name="T24" fmla="*/ 23 w 45"/>
                <a:gd name="T25" fmla="*/ 9 h 46"/>
                <a:gd name="T26" fmla="*/ 9 w 45"/>
                <a:gd name="T27" fmla="*/ 18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5" h="46">
                  <a:moveTo>
                    <a:pt x="0" y="23"/>
                  </a:moveTo>
                  <a:cubicBezTo>
                    <a:pt x="0" y="10"/>
                    <a:pt x="10" y="0"/>
                    <a:pt x="23" y="0"/>
                  </a:cubicBezTo>
                  <a:cubicBezTo>
                    <a:pt x="36" y="0"/>
                    <a:pt x="45" y="10"/>
                    <a:pt x="45" y="23"/>
                  </a:cubicBezTo>
                  <a:cubicBezTo>
                    <a:pt x="45" y="26"/>
                    <a:pt x="45" y="26"/>
                    <a:pt x="45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10" y="33"/>
                    <a:pt x="15" y="37"/>
                    <a:pt x="23" y="37"/>
                  </a:cubicBezTo>
                  <a:cubicBezTo>
                    <a:pt x="29" y="37"/>
                    <a:pt x="33" y="34"/>
                    <a:pt x="36" y="30"/>
                  </a:cubicBezTo>
                  <a:cubicBezTo>
                    <a:pt x="43" y="34"/>
                    <a:pt x="43" y="34"/>
                    <a:pt x="43" y="34"/>
                  </a:cubicBezTo>
                  <a:cubicBezTo>
                    <a:pt x="40" y="41"/>
                    <a:pt x="33" y="46"/>
                    <a:pt x="23" y="46"/>
                  </a:cubicBezTo>
                  <a:cubicBezTo>
                    <a:pt x="9" y="46"/>
                    <a:pt x="0" y="36"/>
                    <a:pt x="0" y="23"/>
                  </a:cubicBezTo>
                  <a:close/>
                  <a:moveTo>
                    <a:pt x="9" y="18"/>
                  </a:moveTo>
                  <a:cubicBezTo>
                    <a:pt x="36" y="18"/>
                    <a:pt x="36" y="18"/>
                    <a:pt x="36" y="18"/>
                  </a:cubicBezTo>
                  <a:cubicBezTo>
                    <a:pt x="34" y="12"/>
                    <a:pt x="29" y="9"/>
                    <a:pt x="23" y="9"/>
                  </a:cubicBezTo>
                  <a:cubicBezTo>
                    <a:pt x="16" y="9"/>
                    <a:pt x="11" y="13"/>
                    <a:pt x="9" y="1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6" name="Freeform 12"/>
            <p:cNvSpPr>
              <a:spLocks/>
            </p:cNvSpPr>
            <p:nvPr/>
          </p:nvSpPr>
          <p:spPr bwMode="auto">
            <a:xfrm>
              <a:off x="1378257" y="6020287"/>
              <a:ext cx="85725" cy="123825"/>
            </a:xfrm>
            <a:custGeom>
              <a:avLst/>
              <a:gdLst>
                <a:gd name="T0" fmla="*/ 22 w 54"/>
                <a:gd name="T1" fmla="*/ 51 h 78"/>
                <a:gd name="T2" fmla="*/ 0 w 54"/>
                <a:gd name="T3" fmla="*/ 0 h 78"/>
                <a:gd name="T4" fmla="*/ 12 w 54"/>
                <a:gd name="T5" fmla="*/ 0 h 78"/>
                <a:gd name="T6" fmla="*/ 28 w 54"/>
                <a:gd name="T7" fmla="*/ 36 h 78"/>
                <a:gd name="T8" fmla="*/ 42 w 54"/>
                <a:gd name="T9" fmla="*/ 0 h 78"/>
                <a:gd name="T10" fmla="*/ 54 w 54"/>
                <a:gd name="T11" fmla="*/ 0 h 78"/>
                <a:gd name="T12" fmla="*/ 23 w 54"/>
                <a:gd name="T13" fmla="*/ 78 h 78"/>
                <a:gd name="T14" fmla="*/ 11 w 54"/>
                <a:gd name="T15" fmla="*/ 78 h 78"/>
                <a:gd name="T16" fmla="*/ 22 w 54"/>
                <a:gd name="T17" fmla="*/ 51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78">
                  <a:moveTo>
                    <a:pt x="22" y="51"/>
                  </a:moveTo>
                  <a:lnTo>
                    <a:pt x="0" y="0"/>
                  </a:lnTo>
                  <a:lnTo>
                    <a:pt x="12" y="0"/>
                  </a:lnTo>
                  <a:lnTo>
                    <a:pt x="28" y="36"/>
                  </a:lnTo>
                  <a:lnTo>
                    <a:pt x="42" y="0"/>
                  </a:lnTo>
                  <a:lnTo>
                    <a:pt x="54" y="0"/>
                  </a:lnTo>
                  <a:lnTo>
                    <a:pt x="23" y="78"/>
                  </a:lnTo>
                  <a:lnTo>
                    <a:pt x="11" y="78"/>
                  </a:lnTo>
                  <a:lnTo>
                    <a:pt x="22" y="5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7" name="Freeform 13"/>
            <p:cNvSpPr>
              <a:spLocks noEditPoints="1"/>
            </p:cNvSpPr>
            <p:nvPr/>
          </p:nvSpPr>
          <p:spPr bwMode="auto">
            <a:xfrm>
              <a:off x="1462394" y="6018700"/>
              <a:ext cx="85725" cy="88900"/>
            </a:xfrm>
            <a:custGeom>
              <a:avLst/>
              <a:gdLst>
                <a:gd name="T0" fmla="*/ 0 w 45"/>
                <a:gd name="T1" fmla="*/ 23 h 46"/>
                <a:gd name="T2" fmla="*/ 23 w 45"/>
                <a:gd name="T3" fmla="*/ 0 h 46"/>
                <a:gd name="T4" fmla="*/ 45 w 45"/>
                <a:gd name="T5" fmla="*/ 23 h 46"/>
                <a:gd name="T6" fmla="*/ 23 w 45"/>
                <a:gd name="T7" fmla="*/ 46 h 46"/>
                <a:gd name="T8" fmla="*/ 0 w 45"/>
                <a:gd name="T9" fmla="*/ 23 h 46"/>
                <a:gd name="T10" fmla="*/ 36 w 45"/>
                <a:gd name="T11" fmla="*/ 23 h 46"/>
                <a:gd name="T12" fmla="*/ 23 w 45"/>
                <a:gd name="T13" fmla="*/ 9 h 46"/>
                <a:gd name="T14" fmla="*/ 9 w 45"/>
                <a:gd name="T15" fmla="*/ 23 h 46"/>
                <a:gd name="T16" fmla="*/ 23 w 45"/>
                <a:gd name="T17" fmla="*/ 37 h 46"/>
                <a:gd name="T18" fmla="*/ 36 w 45"/>
                <a:gd name="T19" fmla="*/ 23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5" h="46">
                  <a:moveTo>
                    <a:pt x="0" y="23"/>
                  </a:moveTo>
                  <a:cubicBezTo>
                    <a:pt x="0" y="10"/>
                    <a:pt x="10" y="0"/>
                    <a:pt x="23" y="0"/>
                  </a:cubicBezTo>
                  <a:cubicBezTo>
                    <a:pt x="35" y="0"/>
                    <a:pt x="45" y="10"/>
                    <a:pt x="45" y="23"/>
                  </a:cubicBezTo>
                  <a:cubicBezTo>
                    <a:pt x="45" y="36"/>
                    <a:pt x="35" y="46"/>
                    <a:pt x="23" y="46"/>
                  </a:cubicBezTo>
                  <a:cubicBezTo>
                    <a:pt x="10" y="46"/>
                    <a:pt x="0" y="36"/>
                    <a:pt x="0" y="23"/>
                  </a:cubicBezTo>
                  <a:close/>
                  <a:moveTo>
                    <a:pt x="36" y="23"/>
                  </a:moveTo>
                  <a:cubicBezTo>
                    <a:pt x="36" y="15"/>
                    <a:pt x="30" y="9"/>
                    <a:pt x="23" y="9"/>
                  </a:cubicBezTo>
                  <a:cubicBezTo>
                    <a:pt x="15" y="9"/>
                    <a:pt x="9" y="15"/>
                    <a:pt x="9" y="23"/>
                  </a:cubicBezTo>
                  <a:cubicBezTo>
                    <a:pt x="9" y="31"/>
                    <a:pt x="15" y="37"/>
                    <a:pt x="23" y="37"/>
                  </a:cubicBezTo>
                  <a:cubicBezTo>
                    <a:pt x="30" y="37"/>
                    <a:pt x="36" y="31"/>
                    <a:pt x="36" y="2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8" name="Freeform 14"/>
            <p:cNvSpPr>
              <a:spLocks/>
            </p:cNvSpPr>
            <p:nvPr/>
          </p:nvSpPr>
          <p:spPr bwMode="auto">
            <a:xfrm>
              <a:off x="1559232" y="6020287"/>
              <a:ext cx="76200" cy="87313"/>
            </a:xfrm>
            <a:custGeom>
              <a:avLst/>
              <a:gdLst>
                <a:gd name="T0" fmla="*/ 0 w 40"/>
                <a:gd name="T1" fmla="*/ 26 h 45"/>
                <a:gd name="T2" fmla="*/ 0 w 40"/>
                <a:gd name="T3" fmla="*/ 0 h 45"/>
                <a:gd name="T4" fmla="*/ 9 w 40"/>
                <a:gd name="T5" fmla="*/ 0 h 45"/>
                <a:gd name="T6" fmla="*/ 9 w 40"/>
                <a:gd name="T7" fmla="*/ 25 h 45"/>
                <a:gd name="T8" fmla="*/ 20 w 40"/>
                <a:gd name="T9" fmla="*/ 37 h 45"/>
                <a:gd name="T10" fmla="*/ 31 w 40"/>
                <a:gd name="T11" fmla="*/ 24 h 45"/>
                <a:gd name="T12" fmla="*/ 31 w 40"/>
                <a:gd name="T13" fmla="*/ 0 h 45"/>
                <a:gd name="T14" fmla="*/ 40 w 40"/>
                <a:gd name="T15" fmla="*/ 0 h 45"/>
                <a:gd name="T16" fmla="*/ 40 w 40"/>
                <a:gd name="T17" fmla="*/ 44 h 45"/>
                <a:gd name="T18" fmla="*/ 31 w 40"/>
                <a:gd name="T19" fmla="*/ 44 h 45"/>
                <a:gd name="T20" fmla="*/ 31 w 40"/>
                <a:gd name="T21" fmla="*/ 38 h 45"/>
                <a:gd name="T22" fmla="*/ 17 w 40"/>
                <a:gd name="T23" fmla="*/ 45 h 45"/>
                <a:gd name="T24" fmla="*/ 0 w 40"/>
                <a:gd name="T25" fmla="*/ 26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0" h="45">
                  <a:moveTo>
                    <a:pt x="0" y="26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9" y="32"/>
                    <a:pt x="12" y="37"/>
                    <a:pt x="20" y="37"/>
                  </a:cubicBezTo>
                  <a:cubicBezTo>
                    <a:pt x="26" y="37"/>
                    <a:pt x="31" y="32"/>
                    <a:pt x="31" y="24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44"/>
                    <a:pt x="40" y="44"/>
                    <a:pt x="40" y="44"/>
                  </a:cubicBezTo>
                  <a:cubicBezTo>
                    <a:pt x="31" y="44"/>
                    <a:pt x="31" y="44"/>
                    <a:pt x="31" y="44"/>
                  </a:cubicBezTo>
                  <a:cubicBezTo>
                    <a:pt x="31" y="38"/>
                    <a:pt x="31" y="38"/>
                    <a:pt x="31" y="38"/>
                  </a:cubicBezTo>
                  <a:cubicBezTo>
                    <a:pt x="28" y="42"/>
                    <a:pt x="23" y="45"/>
                    <a:pt x="17" y="45"/>
                  </a:cubicBezTo>
                  <a:cubicBezTo>
                    <a:pt x="6" y="45"/>
                    <a:pt x="0" y="38"/>
                    <a:pt x="0" y="2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9" name="Freeform 15"/>
            <p:cNvSpPr>
              <a:spLocks/>
            </p:cNvSpPr>
            <p:nvPr/>
          </p:nvSpPr>
          <p:spPr bwMode="auto">
            <a:xfrm>
              <a:off x="1649719" y="6020287"/>
              <a:ext cx="49213" cy="85725"/>
            </a:xfrm>
            <a:custGeom>
              <a:avLst/>
              <a:gdLst>
                <a:gd name="T0" fmla="*/ 0 w 26"/>
                <a:gd name="T1" fmla="*/ 0 h 44"/>
                <a:gd name="T2" fmla="*/ 9 w 26"/>
                <a:gd name="T3" fmla="*/ 0 h 44"/>
                <a:gd name="T4" fmla="*/ 9 w 26"/>
                <a:gd name="T5" fmla="*/ 7 h 44"/>
                <a:gd name="T6" fmla="*/ 22 w 26"/>
                <a:gd name="T7" fmla="*/ 0 h 44"/>
                <a:gd name="T8" fmla="*/ 26 w 26"/>
                <a:gd name="T9" fmla="*/ 0 h 44"/>
                <a:gd name="T10" fmla="*/ 26 w 26"/>
                <a:gd name="T11" fmla="*/ 9 h 44"/>
                <a:gd name="T12" fmla="*/ 21 w 26"/>
                <a:gd name="T13" fmla="*/ 9 h 44"/>
                <a:gd name="T14" fmla="*/ 9 w 26"/>
                <a:gd name="T15" fmla="*/ 22 h 44"/>
                <a:gd name="T16" fmla="*/ 9 w 26"/>
                <a:gd name="T17" fmla="*/ 44 h 44"/>
                <a:gd name="T18" fmla="*/ 0 w 26"/>
                <a:gd name="T19" fmla="*/ 44 h 44"/>
                <a:gd name="T20" fmla="*/ 0 w 26"/>
                <a:gd name="T21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6" h="44">
                  <a:moveTo>
                    <a:pt x="0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12" y="3"/>
                    <a:pt x="16" y="0"/>
                    <a:pt x="22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6" y="9"/>
                    <a:pt x="26" y="9"/>
                    <a:pt x="26" y="9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13" y="9"/>
                    <a:pt x="9" y="13"/>
                    <a:pt x="9" y="22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0" y="44"/>
                    <a:pt x="0" y="44"/>
                    <a:pt x="0" y="4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0" name="Freeform 16"/>
            <p:cNvSpPr>
              <a:spLocks/>
            </p:cNvSpPr>
            <p:nvPr/>
          </p:nvSpPr>
          <p:spPr bwMode="auto">
            <a:xfrm>
              <a:off x="1725919" y="6020287"/>
              <a:ext cx="80963" cy="85725"/>
            </a:xfrm>
            <a:custGeom>
              <a:avLst/>
              <a:gdLst>
                <a:gd name="T0" fmla="*/ 0 w 51"/>
                <a:gd name="T1" fmla="*/ 0 h 54"/>
                <a:gd name="T2" fmla="*/ 12 w 51"/>
                <a:gd name="T3" fmla="*/ 0 h 54"/>
                <a:gd name="T4" fmla="*/ 26 w 51"/>
                <a:gd name="T5" fmla="*/ 39 h 54"/>
                <a:gd name="T6" fmla="*/ 39 w 51"/>
                <a:gd name="T7" fmla="*/ 0 h 54"/>
                <a:gd name="T8" fmla="*/ 51 w 51"/>
                <a:gd name="T9" fmla="*/ 0 h 54"/>
                <a:gd name="T10" fmla="*/ 31 w 51"/>
                <a:gd name="T11" fmla="*/ 54 h 54"/>
                <a:gd name="T12" fmla="*/ 20 w 51"/>
                <a:gd name="T13" fmla="*/ 54 h 54"/>
                <a:gd name="T14" fmla="*/ 0 w 51"/>
                <a:gd name="T15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1" h="54">
                  <a:moveTo>
                    <a:pt x="0" y="0"/>
                  </a:moveTo>
                  <a:lnTo>
                    <a:pt x="12" y="0"/>
                  </a:lnTo>
                  <a:lnTo>
                    <a:pt x="26" y="39"/>
                  </a:lnTo>
                  <a:lnTo>
                    <a:pt x="39" y="0"/>
                  </a:lnTo>
                  <a:lnTo>
                    <a:pt x="51" y="0"/>
                  </a:lnTo>
                  <a:lnTo>
                    <a:pt x="31" y="54"/>
                  </a:lnTo>
                  <a:lnTo>
                    <a:pt x="20" y="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2" name="Freeform 17"/>
            <p:cNvSpPr>
              <a:spLocks noEditPoints="1"/>
            </p:cNvSpPr>
            <p:nvPr/>
          </p:nvSpPr>
          <p:spPr bwMode="auto">
            <a:xfrm>
              <a:off x="1811644" y="5983775"/>
              <a:ext cx="23813" cy="122238"/>
            </a:xfrm>
            <a:custGeom>
              <a:avLst/>
              <a:gdLst>
                <a:gd name="T0" fmla="*/ 7 w 13"/>
                <a:gd name="T1" fmla="*/ 0 h 63"/>
                <a:gd name="T2" fmla="*/ 13 w 13"/>
                <a:gd name="T3" fmla="*/ 6 h 63"/>
                <a:gd name="T4" fmla="*/ 7 w 13"/>
                <a:gd name="T5" fmla="*/ 13 h 63"/>
                <a:gd name="T6" fmla="*/ 0 w 13"/>
                <a:gd name="T7" fmla="*/ 6 h 63"/>
                <a:gd name="T8" fmla="*/ 7 w 13"/>
                <a:gd name="T9" fmla="*/ 0 h 63"/>
                <a:gd name="T10" fmla="*/ 2 w 13"/>
                <a:gd name="T11" fmla="*/ 19 h 63"/>
                <a:gd name="T12" fmla="*/ 11 w 13"/>
                <a:gd name="T13" fmla="*/ 19 h 63"/>
                <a:gd name="T14" fmla="*/ 11 w 13"/>
                <a:gd name="T15" fmla="*/ 63 h 63"/>
                <a:gd name="T16" fmla="*/ 2 w 13"/>
                <a:gd name="T17" fmla="*/ 63 h 63"/>
                <a:gd name="T18" fmla="*/ 2 w 13"/>
                <a:gd name="T19" fmla="*/ 19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" h="63">
                  <a:moveTo>
                    <a:pt x="7" y="0"/>
                  </a:moveTo>
                  <a:cubicBezTo>
                    <a:pt x="10" y="0"/>
                    <a:pt x="13" y="3"/>
                    <a:pt x="13" y="6"/>
                  </a:cubicBezTo>
                  <a:cubicBezTo>
                    <a:pt x="13" y="10"/>
                    <a:pt x="10" y="13"/>
                    <a:pt x="7" y="13"/>
                  </a:cubicBezTo>
                  <a:cubicBezTo>
                    <a:pt x="3" y="13"/>
                    <a:pt x="0" y="10"/>
                    <a:pt x="0" y="6"/>
                  </a:cubicBezTo>
                  <a:cubicBezTo>
                    <a:pt x="0" y="3"/>
                    <a:pt x="3" y="0"/>
                    <a:pt x="7" y="0"/>
                  </a:cubicBezTo>
                  <a:close/>
                  <a:moveTo>
                    <a:pt x="2" y="19"/>
                  </a:moveTo>
                  <a:cubicBezTo>
                    <a:pt x="11" y="19"/>
                    <a:pt x="11" y="19"/>
                    <a:pt x="11" y="19"/>
                  </a:cubicBezTo>
                  <a:cubicBezTo>
                    <a:pt x="11" y="63"/>
                    <a:pt x="11" y="63"/>
                    <a:pt x="11" y="63"/>
                  </a:cubicBezTo>
                  <a:cubicBezTo>
                    <a:pt x="2" y="63"/>
                    <a:pt x="2" y="63"/>
                    <a:pt x="2" y="63"/>
                  </a:cubicBezTo>
                  <a:lnTo>
                    <a:pt x="2" y="1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3" name="Freeform 18"/>
            <p:cNvSpPr>
              <a:spLocks/>
            </p:cNvSpPr>
            <p:nvPr/>
          </p:nvSpPr>
          <p:spPr bwMode="auto">
            <a:xfrm>
              <a:off x="1840219" y="6018700"/>
              <a:ext cx="69850" cy="88900"/>
            </a:xfrm>
            <a:custGeom>
              <a:avLst/>
              <a:gdLst>
                <a:gd name="T0" fmla="*/ 0 w 37"/>
                <a:gd name="T1" fmla="*/ 36 h 46"/>
                <a:gd name="T2" fmla="*/ 8 w 37"/>
                <a:gd name="T3" fmla="*/ 31 h 46"/>
                <a:gd name="T4" fmla="*/ 20 w 37"/>
                <a:gd name="T5" fmla="*/ 38 h 46"/>
                <a:gd name="T6" fmla="*/ 28 w 37"/>
                <a:gd name="T7" fmla="*/ 32 h 46"/>
                <a:gd name="T8" fmla="*/ 17 w 37"/>
                <a:gd name="T9" fmla="*/ 26 h 46"/>
                <a:gd name="T10" fmla="*/ 2 w 37"/>
                <a:gd name="T11" fmla="*/ 13 h 46"/>
                <a:gd name="T12" fmla="*/ 19 w 37"/>
                <a:gd name="T13" fmla="*/ 0 h 46"/>
                <a:gd name="T14" fmla="*/ 37 w 37"/>
                <a:gd name="T15" fmla="*/ 9 h 46"/>
                <a:gd name="T16" fmla="*/ 29 w 37"/>
                <a:gd name="T17" fmla="*/ 13 h 46"/>
                <a:gd name="T18" fmla="*/ 19 w 37"/>
                <a:gd name="T19" fmla="*/ 8 h 46"/>
                <a:gd name="T20" fmla="*/ 11 w 37"/>
                <a:gd name="T21" fmla="*/ 13 h 46"/>
                <a:gd name="T22" fmla="*/ 22 w 37"/>
                <a:gd name="T23" fmla="*/ 19 h 46"/>
                <a:gd name="T24" fmla="*/ 37 w 37"/>
                <a:gd name="T25" fmla="*/ 32 h 46"/>
                <a:gd name="T26" fmla="*/ 19 w 37"/>
                <a:gd name="T27" fmla="*/ 46 h 46"/>
                <a:gd name="T28" fmla="*/ 0 w 37"/>
                <a:gd name="T29" fmla="*/ 3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7" h="46">
                  <a:moveTo>
                    <a:pt x="0" y="36"/>
                  </a:moveTo>
                  <a:cubicBezTo>
                    <a:pt x="8" y="31"/>
                    <a:pt x="8" y="31"/>
                    <a:pt x="8" y="31"/>
                  </a:cubicBezTo>
                  <a:cubicBezTo>
                    <a:pt x="11" y="35"/>
                    <a:pt x="14" y="38"/>
                    <a:pt x="20" y="38"/>
                  </a:cubicBezTo>
                  <a:cubicBezTo>
                    <a:pt x="25" y="38"/>
                    <a:pt x="28" y="35"/>
                    <a:pt x="28" y="32"/>
                  </a:cubicBezTo>
                  <a:cubicBezTo>
                    <a:pt x="28" y="28"/>
                    <a:pt x="23" y="28"/>
                    <a:pt x="17" y="26"/>
                  </a:cubicBezTo>
                  <a:cubicBezTo>
                    <a:pt x="10" y="25"/>
                    <a:pt x="2" y="22"/>
                    <a:pt x="2" y="13"/>
                  </a:cubicBezTo>
                  <a:cubicBezTo>
                    <a:pt x="2" y="7"/>
                    <a:pt x="8" y="0"/>
                    <a:pt x="19" y="0"/>
                  </a:cubicBezTo>
                  <a:cubicBezTo>
                    <a:pt x="27" y="0"/>
                    <a:pt x="33" y="3"/>
                    <a:pt x="37" y="9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7" y="10"/>
                    <a:pt x="23" y="8"/>
                    <a:pt x="19" y="8"/>
                  </a:cubicBezTo>
                  <a:cubicBezTo>
                    <a:pt x="14" y="8"/>
                    <a:pt x="11" y="10"/>
                    <a:pt x="11" y="13"/>
                  </a:cubicBezTo>
                  <a:cubicBezTo>
                    <a:pt x="11" y="16"/>
                    <a:pt x="15" y="17"/>
                    <a:pt x="22" y="19"/>
                  </a:cubicBezTo>
                  <a:cubicBezTo>
                    <a:pt x="29" y="20"/>
                    <a:pt x="37" y="23"/>
                    <a:pt x="37" y="32"/>
                  </a:cubicBezTo>
                  <a:cubicBezTo>
                    <a:pt x="37" y="38"/>
                    <a:pt x="31" y="46"/>
                    <a:pt x="19" y="46"/>
                  </a:cubicBezTo>
                  <a:cubicBezTo>
                    <a:pt x="10" y="46"/>
                    <a:pt x="4" y="42"/>
                    <a:pt x="0" y="3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4" name="Freeform 19"/>
            <p:cNvSpPr>
              <a:spLocks noEditPoints="1"/>
            </p:cNvSpPr>
            <p:nvPr/>
          </p:nvSpPr>
          <p:spPr bwMode="auto">
            <a:xfrm>
              <a:off x="1918007" y="5983775"/>
              <a:ext cx="22225" cy="122238"/>
            </a:xfrm>
            <a:custGeom>
              <a:avLst/>
              <a:gdLst>
                <a:gd name="T0" fmla="*/ 6 w 12"/>
                <a:gd name="T1" fmla="*/ 0 h 63"/>
                <a:gd name="T2" fmla="*/ 12 w 12"/>
                <a:gd name="T3" fmla="*/ 6 h 63"/>
                <a:gd name="T4" fmla="*/ 6 w 12"/>
                <a:gd name="T5" fmla="*/ 13 h 63"/>
                <a:gd name="T6" fmla="*/ 0 w 12"/>
                <a:gd name="T7" fmla="*/ 6 h 63"/>
                <a:gd name="T8" fmla="*/ 6 w 12"/>
                <a:gd name="T9" fmla="*/ 0 h 63"/>
                <a:gd name="T10" fmla="*/ 1 w 12"/>
                <a:gd name="T11" fmla="*/ 19 h 63"/>
                <a:gd name="T12" fmla="*/ 11 w 12"/>
                <a:gd name="T13" fmla="*/ 19 h 63"/>
                <a:gd name="T14" fmla="*/ 11 w 12"/>
                <a:gd name="T15" fmla="*/ 63 h 63"/>
                <a:gd name="T16" fmla="*/ 1 w 12"/>
                <a:gd name="T17" fmla="*/ 63 h 63"/>
                <a:gd name="T18" fmla="*/ 1 w 12"/>
                <a:gd name="T19" fmla="*/ 19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" h="63">
                  <a:moveTo>
                    <a:pt x="6" y="0"/>
                  </a:moveTo>
                  <a:cubicBezTo>
                    <a:pt x="9" y="0"/>
                    <a:pt x="12" y="3"/>
                    <a:pt x="12" y="6"/>
                  </a:cubicBezTo>
                  <a:cubicBezTo>
                    <a:pt x="12" y="10"/>
                    <a:pt x="9" y="13"/>
                    <a:pt x="6" y="13"/>
                  </a:cubicBezTo>
                  <a:cubicBezTo>
                    <a:pt x="2" y="13"/>
                    <a:pt x="0" y="10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lose/>
                  <a:moveTo>
                    <a:pt x="1" y="19"/>
                  </a:moveTo>
                  <a:cubicBezTo>
                    <a:pt x="11" y="19"/>
                    <a:pt x="11" y="19"/>
                    <a:pt x="11" y="19"/>
                  </a:cubicBezTo>
                  <a:cubicBezTo>
                    <a:pt x="11" y="63"/>
                    <a:pt x="11" y="63"/>
                    <a:pt x="11" y="63"/>
                  </a:cubicBezTo>
                  <a:cubicBezTo>
                    <a:pt x="1" y="63"/>
                    <a:pt x="1" y="63"/>
                    <a:pt x="1" y="63"/>
                  </a:cubicBezTo>
                  <a:lnTo>
                    <a:pt x="1" y="1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5" name="Freeform 20"/>
            <p:cNvSpPr>
              <a:spLocks noEditPoints="1"/>
            </p:cNvSpPr>
            <p:nvPr/>
          </p:nvSpPr>
          <p:spPr bwMode="auto">
            <a:xfrm>
              <a:off x="1948169" y="6018700"/>
              <a:ext cx="85725" cy="88900"/>
            </a:xfrm>
            <a:custGeom>
              <a:avLst/>
              <a:gdLst>
                <a:gd name="T0" fmla="*/ 0 w 45"/>
                <a:gd name="T1" fmla="*/ 23 h 46"/>
                <a:gd name="T2" fmla="*/ 22 w 45"/>
                <a:gd name="T3" fmla="*/ 0 h 46"/>
                <a:gd name="T4" fmla="*/ 45 w 45"/>
                <a:gd name="T5" fmla="*/ 23 h 46"/>
                <a:gd name="T6" fmla="*/ 22 w 45"/>
                <a:gd name="T7" fmla="*/ 46 h 46"/>
                <a:gd name="T8" fmla="*/ 0 w 45"/>
                <a:gd name="T9" fmla="*/ 23 h 46"/>
                <a:gd name="T10" fmla="*/ 36 w 45"/>
                <a:gd name="T11" fmla="*/ 23 h 46"/>
                <a:gd name="T12" fmla="*/ 22 w 45"/>
                <a:gd name="T13" fmla="*/ 9 h 46"/>
                <a:gd name="T14" fmla="*/ 9 w 45"/>
                <a:gd name="T15" fmla="*/ 23 h 46"/>
                <a:gd name="T16" fmla="*/ 22 w 45"/>
                <a:gd name="T17" fmla="*/ 37 h 46"/>
                <a:gd name="T18" fmla="*/ 36 w 45"/>
                <a:gd name="T19" fmla="*/ 23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5" h="46">
                  <a:moveTo>
                    <a:pt x="0" y="23"/>
                  </a:moveTo>
                  <a:cubicBezTo>
                    <a:pt x="0" y="10"/>
                    <a:pt x="10" y="0"/>
                    <a:pt x="22" y="0"/>
                  </a:cubicBezTo>
                  <a:cubicBezTo>
                    <a:pt x="35" y="0"/>
                    <a:pt x="45" y="10"/>
                    <a:pt x="45" y="23"/>
                  </a:cubicBezTo>
                  <a:cubicBezTo>
                    <a:pt x="45" y="36"/>
                    <a:pt x="35" y="46"/>
                    <a:pt x="22" y="46"/>
                  </a:cubicBezTo>
                  <a:cubicBezTo>
                    <a:pt x="10" y="46"/>
                    <a:pt x="0" y="36"/>
                    <a:pt x="0" y="23"/>
                  </a:cubicBezTo>
                  <a:close/>
                  <a:moveTo>
                    <a:pt x="36" y="23"/>
                  </a:moveTo>
                  <a:cubicBezTo>
                    <a:pt x="36" y="15"/>
                    <a:pt x="30" y="9"/>
                    <a:pt x="22" y="9"/>
                  </a:cubicBezTo>
                  <a:cubicBezTo>
                    <a:pt x="15" y="9"/>
                    <a:pt x="9" y="15"/>
                    <a:pt x="9" y="23"/>
                  </a:cubicBezTo>
                  <a:cubicBezTo>
                    <a:pt x="9" y="31"/>
                    <a:pt x="15" y="37"/>
                    <a:pt x="22" y="37"/>
                  </a:cubicBezTo>
                  <a:cubicBezTo>
                    <a:pt x="30" y="37"/>
                    <a:pt x="36" y="31"/>
                    <a:pt x="36" y="2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6" name="Freeform 21"/>
            <p:cNvSpPr>
              <a:spLocks/>
            </p:cNvSpPr>
            <p:nvPr/>
          </p:nvSpPr>
          <p:spPr bwMode="auto">
            <a:xfrm>
              <a:off x="2043419" y="6018700"/>
              <a:ext cx="76200" cy="87313"/>
            </a:xfrm>
            <a:custGeom>
              <a:avLst/>
              <a:gdLst>
                <a:gd name="T0" fmla="*/ 0 w 40"/>
                <a:gd name="T1" fmla="*/ 1 h 45"/>
                <a:gd name="T2" fmla="*/ 9 w 40"/>
                <a:gd name="T3" fmla="*/ 1 h 45"/>
                <a:gd name="T4" fmla="*/ 9 w 40"/>
                <a:gd name="T5" fmla="*/ 7 h 45"/>
                <a:gd name="T6" fmla="*/ 23 w 40"/>
                <a:gd name="T7" fmla="*/ 0 h 45"/>
                <a:gd name="T8" fmla="*/ 40 w 40"/>
                <a:gd name="T9" fmla="*/ 19 h 45"/>
                <a:gd name="T10" fmla="*/ 40 w 40"/>
                <a:gd name="T11" fmla="*/ 45 h 45"/>
                <a:gd name="T12" fmla="*/ 31 w 40"/>
                <a:gd name="T13" fmla="*/ 45 h 45"/>
                <a:gd name="T14" fmla="*/ 31 w 40"/>
                <a:gd name="T15" fmla="*/ 20 h 45"/>
                <a:gd name="T16" fmla="*/ 21 w 40"/>
                <a:gd name="T17" fmla="*/ 9 h 45"/>
                <a:gd name="T18" fmla="*/ 9 w 40"/>
                <a:gd name="T19" fmla="*/ 21 h 45"/>
                <a:gd name="T20" fmla="*/ 9 w 40"/>
                <a:gd name="T21" fmla="*/ 45 h 45"/>
                <a:gd name="T22" fmla="*/ 0 w 40"/>
                <a:gd name="T23" fmla="*/ 45 h 45"/>
                <a:gd name="T24" fmla="*/ 0 w 40"/>
                <a:gd name="T25" fmla="*/ 1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0" h="45">
                  <a:moveTo>
                    <a:pt x="0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12" y="3"/>
                    <a:pt x="17" y="0"/>
                    <a:pt x="23" y="0"/>
                  </a:cubicBezTo>
                  <a:cubicBezTo>
                    <a:pt x="34" y="0"/>
                    <a:pt x="40" y="8"/>
                    <a:pt x="40" y="19"/>
                  </a:cubicBezTo>
                  <a:cubicBezTo>
                    <a:pt x="40" y="45"/>
                    <a:pt x="40" y="45"/>
                    <a:pt x="40" y="45"/>
                  </a:cubicBezTo>
                  <a:cubicBezTo>
                    <a:pt x="31" y="45"/>
                    <a:pt x="31" y="45"/>
                    <a:pt x="31" y="45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1" y="13"/>
                    <a:pt x="28" y="9"/>
                    <a:pt x="21" y="9"/>
                  </a:cubicBezTo>
                  <a:cubicBezTo>
                    <a:pt x="14" y="9"/>
                    <a:pt x="9" y="13"/>
                    <a:pt x="9" y="21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0" y="45"/>
                    <a:pt x="0" y="45"/>
                    <a:pt x="0" y="45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6" name="내용 개체 틀 27"/>
          <p:cNvSpPr txBox="1">
            <a:spLocks/>
          </p:cNvSpPr>
          <p:nvPr/>
        </p:nvSpPr>
        <p:spPr>
          <a:xfrm>
            <a:off x="555694" y="1472915"/>
            <a:ext cx="5919890" cy="1625060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7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4800" dirty="0">
                <a:latin typeface="Arial" panose="020B0604020202020204" pitchFamily="34" charset="0"/>
                <a:cs typeface="Arial" panose="020B0604020202020204" pitchFamily="34" charset="0"/>
              </a:rPr>
              <a:t>ADU</a:t>
            </a:r>
            <a:endParaRPr lang="en-US" altLang="ko-KR" sz="4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ko-KR" alt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홈페이지 </a:t>
            </a:r>
            <a:r>
              <a:rPr lang="en-US" altLang="ko-KR" sz="4800" b="1" dirty="0">
                <a:latin typeface="Arial" panose="020B0604020202020204" pitchFamily="34" charset="0"/>
                <a:cs typeface="Arial" panose="020B0604020202020204" pitchFamily="34" charset="0"/>
              </a:rPr>
              <a:t>Storyboard</a:t>
            </a:r>
            <a:endParaRPr lang="ko-KR" altLang="en-US" sz="4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Text Box 9"/>
          <p:cNvSpPr txBox="1">
            <a:spLocks noChangeArrowheads="1"/>
          </p:cNvSpPr>
          <p:nvPr/>
        </p:nvSpPr>
        <p:spPr bwMode="auto">
          <a:xfrm>
            <a:off x="555694" y="6342540"/>
            <a:ext cx="2500685" cy="1231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>
            <a:defPPr>
              <a:defRPr lang="ko-KR"/>
            </a:defPPr>
            <a:lvl1pPr lvl="0" algn="r" defTabSz="1219170" eaLnBrk="0" hangingPunct="0">
              <a:defRPr sz="800">
                <a:solidFill>
                  <a:schemeClr val="bg1">
                    <a:lumMod val="75000"/>
                    <a:alpha val="7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defRPr>
            </a:lvl1pPr>
          </a:lstStyle>
          <a:p>
            <a:pPr marL="0" marR="0" lvl="0" indent="0" algn="l" defTabSz="1219170" rtl="0" eaLnBrk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  <a:alpha val="70000"/>
                  </a:prst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Copyright 2022. Samsung SDS Inc. All rights reserved.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B41F8D5-94D9-4C02-981E-17F61357310A}"/>
              </a:ext>
            </a:extLst>
          </p:cNvPr>
          <p:cNvSpPr txBox="1"/>
          <p:nvPr/>
        </p:nvSpPr>
        <p:spPr>
          <a:xfrm>
            <a:off x="555694" y="5902311"/>
            <a:ext cx="1247136" cy="261610"/>
          </a:xfrm>
          <a:prstGeom prst="rect">
            <a:avLst/>
          </a:prstGeom>
          <a:noFill/>
          <a:ln>
            <a:solidFill>
              <a:sysClr val="window" lastClr="FFFFFF">
                <a:alpha val="0"/>
              </a:sysClr>
            </a:solidFill>
          </a:ln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3400" b="0" spc="0">
                <a:ln>
                  <a:solidFill>
                    <a:prstClr val="white">
                      <a:alpha val="0"/>
                    </a:prst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  <a:cs typeface="Arial" panose="020B0604020202020204" pitchFamily="34" charset="0"/>
              </a:defRPr>
            </a:lvl1pPr>
          </a:lstStyle>
          <a:p>
            <a:pPr lvl="0" defTabSz="914377" latinLnBrk="0">
              <a:defRPr/>
            </a:pPr>
            <a:r>
              <a:rPr lang="ko-KR" altLang="en-US" sz="1700" b="1" kern="0" dirty="0" err="1">
                <a:solidFill>
                  <a:srgbClr val="4F535C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에이듀</a:t>
            </a:r>
            <a:r>
              <a:rPr lang="ko-KR" altLang="en-US" sz="1700" b="1" kern="0" dirty="0">
                <a:solidFill>
                  <a:srgbClr val="4F535C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700" b="1" kern="0" dirty="0" err="1">
                <a:solidFill>
                  <a:srgbClr val="4F535C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소사장</a:t>
            </a:r>
            <a:endParaRPr lang="ko-KR" altLang="en-US" sz="1700" b="1" kern="0" dirty="0">
              <a:solidFill>
                <a:srgbClr val="4F535C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718006C-8AB3-D98F-7526-CF35F1A7EFF5}"/>
              </a:ext>
            </a:extLst>
          </p:cNvPr>
          <p:cNvSpPr txBox="1"/>
          <p:nvPr/>
        </p:nvSpPr>
        <p:spPr>
          <a:xfrm>
            <a:off x="582457" y="3386927"/>
            <a:ext cx="1497205" cy="215444"/>
          </a:xfrm>
          <a:prstGeom prst="rect">
            <a:avLst/>
          </a:prstGeom>
          <a:noFill/>
          <a:ln>
            <a:solidFill>
              <a:sysClr val="window" lastClr="FFFFFF">
                <a:alpha val="0"/>
              </a:sysClr>
            </a:solidFill>
          </a:ln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3400" b="0" spc="0">
                <a:ln>
                  <a:solidFill>
                    <a:prstClr val="white">
                      <a:alpha val="0"/>
                    </a:prst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  <a:cs typeface="Arial" panose="020B0604020202020204" pitchFamily="34" charset="0"/>
              </a:defRPr>
            </a:lvl1pPr>
          </a:lstStyle>
          <a:p>
            <a:pPr lvl="0" defTabSz="914377" latinLnBrk="0">
              <a:defRPr/>
            </a:pPr>
            <a:r>
              <a:rPr lang="en-US" altLang="ko-KR" sz="1400" b="1" kern="0" dirty="0">
                <a:solidFill>
                  <a:schemeClr val="bg1"/>
                </a:solidFill>
                <a:latin typeface="+mn-ea"/>
                <a:ea typeface="+mn-ea"/>
              </a:rPr>
              <a:t>DATE: 2022.07.14</a:t>
            </a:r>
            <a:endParaRPr lang="ko-KR" altLang="en-US" sz="1400" b="1" kern="0" dirty="0">
              <a:solidFill>
                <a:schemeClr val="bg1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2967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86BCDA-9334-1692-AD67-A094BDD408D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  <a:ea typeface="+mn-ea"/>
              </a:rPr>
              <a:t>Main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7D1837F-5107-6A74-9C1B-F0242750E52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Main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EA031BA-F838-A151-1954-3A51AAEF6AF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M_MAIN_01</a:t>
            </a:r>
            <a:endParaRPr lang="ko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FA7055D-1C41-506C-DF78-4ED5E82EA03D}"/>
              </a:ext>
            </a:extLst>
          </p:cNvPr>
          <p:cNvSpPr txBox="1"/>
          <p:nvPr/>
        </p:nvSpPr>
        <p:spPr>
          <a:xfrm>
            <a:off x="3071664" y="1420285"/>
            <a:ext cx="33843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Raiseme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의 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AI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기술을 체험하고</a:t>
            </a:r>
          </a:p>
          <a:p>
            <a:pPr algn="ctr"/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더 큰 가능성을 탐험해보세요</a:t>
            </a: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85F99F7B-EE7C-0745-3315-1043B3DF71B0}"/>
              </a:ext>
            </a:extLst>
          </p:cNvPr>
          <p:cNvSpPr/>
          <p:nvPr/>
        </p:nvSpPr>
        <p:spPr>
          <a:xfrm>
            <a:off x="2541483" y="2262097"/>
            <a:ext cx="1272815" cy="315323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Ins="90000" rtlCol="0" anchor="ctr"/>
          <a:lstStyle/>
          <a:p>
            <a:pPr algn="ctr"/>
            <a:r>
              <a:rPr lang="ko-KR" altLang="en-US" sz="1000" b="1" noProof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시연영상 보기</a:t>
            </a: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A809B73D-29D0-D58F-9333-FD02E25B3684}"/>
              </a:ext>
            </a:extLst>
          </p:cNvPr>
          <p:cNvSpPr/>
          <p:nvPr/>
        </p:nvSpPr>
        <p:spPr>
          <a:xfrm>
            <a:off x="5723285" y="2262097"/>
            <a:ext cx="1272815" cy="315323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Ins="90000" rtlCol="0" anchor="ctr"/>
          <a:lstStyle/>
          <a:p>
            <a:pPr algn="ctr"/>
            <a:r>
              <a:rPr lang="en-US" altLang="ko-KR" sz="1000" b="1" noProof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Showcase </a:t>
            </a:r>
            <a:r>
              <a:rPr lang="ko-KR" altLang="en-US" sz="1000" b="1" noProof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체험</a:t>
            </a: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0BF1C233-0C79-95FE-2917-C12027914098}"/>
              </a:ext>
            </a:extLst>
          </p:cNvPr>
          <p:cNvSpPr/>
          <p:nvPr/>
        </p:nvSpPr>
        <p:spPr>
          <a:xfrm>
            <a:off x="3094829" y="1341049"/>
            <a:ext cx="166154" cy="166154"/>
          </a:xfrm>
          <a:prstGeom prst="ellipse">
            <a:avLst/>
          </a:prstGeom>
          <a:solidFill>
            <a:srgbClr val="C0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38" dirty="0">
                <a:solidFill>
                  <a:schemeClr val="bg1"/>
                </a:solidFill>
                <a:latin typeface="+mn-ea"/>
              </a:rPr>
              <a:t>7</a:t>
            </a:r>
            <a:endParaRPr lang="ko-KR" altLang="en-US" sz="738" dirty="0" err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32DCDA59-A0E4-5011-F41B-F8AA44671B5E}"/>
              </a:ext>
            </a:extLst>
          </p:cNvPr>
          <p:cNvSpPr/>
          <p:nvPr/>
        </p:nvSpPr>
        <p:spPr>
          <a:xfrm>
            <a:off x="3015187" y="2107615"/>
            <a:ext cx="166154" cy="166154"/>
          </a:xfrm>
          <a:prstGeom prst="ellipse">
            <a:avLst/>
          </a:prstGeom>
          <a:solidFill>
            <a:srgbClr val="C0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38" dirty="0">
                <a:solidFill>
                  <a:schemeClr val="bg1"/>
                </a:solidFill>
                <a:latin typeface="+mn-ea"/>
              </a:rPr>
              <a:t>7a</a:t>
            </a:r>
            <a:endParaRPr lang="ko-KR" altLang="en-US" sz="738" dirty="0" err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B90A550F-24DF-9097-5E69-E240429C61D2}"/>
              </a:ext>
            </a:extLst>
          </p:cNvPr>
          <p:cNvSpPr/>
          <p:nvPr/>
        </p:nvSpPr>
        <p:spPr>
          <a:xfrm>
            <a:off x="6239966" y="2107615"/>
            <a:ext cx="166154" cy="166154"/>
          </a:xfrm>
          <a:prstGeom prst="ellipse">
            <a:avLst/>
          </a:prstGeom>
          <a:solidFill>
            <a:srgbClr val="C0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38" dirty="0">
                <a:solidFill>
                  <a:schemeClr val="bg1"/>
                </a:solidFill>
                <a:latin typeface="+mn-ea"/>
              </a:rPr>
              <a:t>7c</a:t>
            </a:r>
            <a:endParaRPr lang="ko-KR" altLang="en-US" sz="738" dirty="0" err="1">
              <a:solidFill>
                <a:schemeClr val="bg1"/>
              </a:solidFill>
              <a:latin typeface="+mn-ea"/>
            </a:endParaRPr>
          </a:p>
        </p:txBody>
      </p:sp>
      <p:graphicFrame>
        <p:nvGraphicFramePr>
          <p:cNvPr id="40" name="표 39">
            <a:extLst>
              <a:ext uri="{FF2B5EF4-FFF2-40B4-BE49-F238E27FC236}">
                <a16:creationId xmlns:a16="http://schemas.microsoft.com/office/drawing/2014/main" id="{058CAA9F-E711-CE14-69D1-3D8D376B3E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862162"/>
              </p:ext>
            </p:extLst>
          </p:nvPr>
        </p:nvGraphicFramePr>
        <p:xfrm>
          <a:off x="9317697" y="798693"/>
          <a:ext cx="2656801" cy="20757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6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61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5521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7</a:t>
                      </a:r>
                      <a:endParaRPr lang="ko-KR" altLang="en-US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B="6480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b="1" u="none" strike="noStrike" cap="none" dirty="0" err="1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"/>
                          <a:sym typeface="Arial"/>
                        </a:rPr>
                        <a:t>체험</a:t>
                      </a:r>
                      <a:r>
                        <a:rPr lang="en-US" sz="800" b="1" u="none" strike="noStrike" cap="none" dirty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800" b="1" u="none" strike="noStrike" cap="none" dirty="0" err="1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"/>
                          <a:sym typeface="Arial"/>
                        </a:rPr>
                        <a:t>영역</a:t>
                      </a:r>
                      <a:endParaRPr sz="800" b="1" u="none" strike="noStrike" cap="none" dirty="0">
                        <a:solidFill>
                          <a:schemeClr val="dk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Arial"/>
                        <a:sym typeface="Arial"/>
                      </a:endParaRPr>
                    </a:p>
                    <a:p>
                      <a:pPr marL="171450" marR="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-"/>
                      </a:pPr>
                      <a:r>
                        <a:rPr lang="en-US" sz="800" b="1" u="none" strike="noStrike" cap="none" dirty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"/>
                          <a:sym typeface="Arial"/>
                        </a:rPr>
                        <a:t>7a</a:t>
                      </a:r>
                      <a:r>
                        <a:rPr lang="en-US" sz="800" b="0" u="none" strike="noStrike" cap="none" dirty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"/>
                          <a:sym typeface="Arial"/>
                        </a:rPr>
                        <a:t>.시연영상 </a:t>
                      </a:r>
                      <a:r>
                        <a:rPr lang="en-US" sz="800" b="0" u="none" strike="noStrike" cap="none" dirty="0" err="1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"/>
                          <a:sym typeface="Arial"/>
                        </a:rPr>
                        <a:t>보기</a:t>
                      </a:r>
                      <a:r>
                        <a:rPr lang="en-US" sz="800" b="0" u="none" strike="noStrike" cap="none" dirty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"/>
                          <a:sym typeface="Arial"/>
                        </a:rPr>
                        <a:t>: </a:t>
                      </a:r>
                      <a:r>
                        <a:rPr lang="en-US" sz="800" b="0" u="none" strike="noStrike" cap="none" dirty="0" err="1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"/>
                          <a:sym typeface="Arial"/>
                        </a:rPr>
                        <a:t>선택</a:t>
                      </a:r>
                      <a:r>
                        <a:rPr lang="en-US" sz="800" b="0" u="none" strike="noStrike" cap="none" dirty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"/>
                          <a:sym typeface="Arial"/>
                        </a:rPr>
                        <a:t> 시, </a:t>
                      </a:r>
                      <a:r>
                        <a:rPr lang="en-US" sz="800" b="0" u="none" strike="noStrike" cap="none" dirty="0" err="1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"/>
                          <a:sym typeface="Arial"/>
                        </a:rPr>
                        <a:t>유튜브로</a:t>
                      </a:r>
                      <a:r>
                        <a:rPr lang="en-US" sz="800" b="0" u="none" strike="noStrike" cap="none" dirty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800" b="0" u="none" strike="noStrike" cap="none" dirty="0" err="1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"/>
                          <a:sym typeface="Arial"/>
                        </a:rPr>
                        <a:t>이동</a:t>
                      </a:r>
                      <a:r>
                        <a:rPr lang="en-US" sz="800" b="0" u="none" strike="noStrike" cap="none" dirty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"/>
                          <a:sym typeface="Arial"/>
                        </a:rPr>
                        <a:t>         </a:t>
                      </a:r>
                      <a:r>
                        <a:rPr lang="en-US" sz="800" b="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"/>
                          <a:sym typeface="Arial"/>
                        </a:rPr>
                        <a:t>(*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"/>
                          <a:sym typeface="Arial"/>
                        </a:rPr>
                        <a:t>시연 영상 재촬영 검토</a:t>
                      </a:r>
                      <a:r>
                        <a:rPr lang="en-US" sz="800" b="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"/>
                          <a:sym typeface="Arial"/>
                        </a:rPr>
                        <a:t>)</a:t>
                      </a:r>
                      <a:endParaRPr sz="800" b="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Arial"/>
                        <a:sym typeface="Arial"/>
                      </a:endParaRPr>
                    </a:p>
                    <a:p>
                      <a:pPr marL="171450" marR="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-"/>
                      </a:pPr>
                      <a:r>
                        <a:rPr lang="en-US" sz="800" b="1" u="none" strike="noStrike" cap="none" dirty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"/>
                          <a:sym typeface="Arial"/>
                        </a:rPr>
                        <a:t>7b</a:t>
                      </a:r>
                      <a:r>
                        <a:rPr lang="en-US" sz="800" b="0" u="none" strike="noStrike" cap="none" dirty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"/>
                          <a:sym typeface="Arial"/>
                        </a:rPr>
                        <a:t>. </a:t>
                      </a:r>
                      <a:r>
                        <a:rPr lang="en-US" sz="800" b="0" u="none" strike="noStrike" cap="none" dirty="0" err="1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"/>
                          <a:sym typeface="Arial"/>
                        </a:rPr>
                        <a:t>공부절친</a:t>
                      </a:r>
                      <a:r>
                        <a:rPr lang="en-US" sz="800" b="0" u="none" strike="noStrike" cap="none" dirty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800" b="0" u="none" strike="noStrike" cap="none" dirty="0" err="1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"/>
                          <a:sym typeface="Arial"/>
                        </a:rPr>
                        <a:t>바로가기</a:t>
                      </a:r>
                      <a:r>
                        <a:rPr lang="en-US" sz="800" b="0" u="none" strike="noStrike" cap="none" dirty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"/>
                          <a:sym typeface="Arial"/>
                        </a:rPr>
                        <a:t>: </a:t>
                      </a:r>
                      <a:r>
                        <a:rPr lang="en-US" sz="800" b="0" u="none" strike="noStrike" cap="none" dirty="0" err="1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"/>
                          <a:sym typeface="Arial"/>
                        </a:rPr>
                        <a:t>선택</a:t>
                      </a:r>
                      <a:r>
                        <a:rPr lang="en-US" sz="800" b="0" u="none" strike="noStrike" cap="none" dirty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"/>
                          <a:sym typeface="Arial"/>
                        </a:rPr>
                        <a:t> 시, </a:t>
                      </a:r>
                      <a:r>
                        <a:rPr lang="en-US" sz="800" b="0" u="none" strike="noStrike" cap="none" dirty="0" err="1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"/>
                          <a:sym typeface="Arial"/>
                        </a:rPr>
                        <a:t>공부절친</a:t>
                      </a:r>
                      <a:r>
                        <a:rPr lang="en-US" sz="800" b="0" u="none" strike="noStrike" cap="none" dirty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800" b="0" u="none" strike="noStrike" cap="none" dirty="0" err="1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"/>
                          <a:sym typeface="Arial"/>
                        </a:rPr>
                        <a:t>데모사이트로</a:t>
                      </a:r>
                      <a:r>
                        <a:rPr lang="en-US" sz="800" b="0" u="none" strike="noStrike" cap="none" dirty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800" b="0" u="none" strike="noStrike" cap="none" dirty="0" err="1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"/>
                          <a:sym typeface="Arial"/>
                        </a:rPr>
                        <a:t>이동</a:t>
                      </a:r>
                      <a:r>
                        <a:rPr lang="en-US" sz="800" b="0" dirty="0">
                          <a:solidFill>
                            <a:srgbClr val="3483CB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800" b="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"/>
                          <a:sym typeface="Arial"/>
                        </a:rPr>
                        <a:t>(*</a:t>
                      </a:r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"/>
                          <a:sym typeface="Arial"/>
                        </a:rPr>
                        <a:t>클로즈베타</a:t>
                      </a:r>
                      <a:r>
                        <a:rPr lang="en-US" sz="800" b="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800" b="0" dirty="0" err="1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"/>
                          <a:sym typeface="Arial"/>
                        </a:rPr>
                        <a:t>현재</a:t>
                      </a:r>
                      <a:r>
                        <a:rPr lang="en-US" sz="800" b="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"/>
                          <a:sym typeface="Arial"/>
                        </a:rPr>
                        <a:t> X)</a:t>
                      </a:r>
                    </a:p>
                    <a:p>
                      <a:pPr marL="171450" marR="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-"/>
                      </a:pPr>
                      <a:r>
                        <a:rPr lang="en-US" altLang="ko-KR" sz="800" b="1" u="none" strike="noStrike" cap="none" dirty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"/>
                          <a:sym typeface="Arial"/>
                        </a:rPr>
                        <a:t>7c</a:t>
                      </a:r>
                      <a:r>
                        <a:rPr lang="en-US" altLang="ko-KR" sz="800" b="0" u="none" strike="noStrike" cap="none" dirty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"/>
                          <a:sym typeface="Arial"/>
                        </a:rPr>
                        <a:t>. Showcase </a:t>
                      </a:r>
                      <a:r>
                        <a:rPr lang="ko-KR" altLang="en-US" sz="800" b="0" u="none" strike="noStrike" cap="none" dirty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"/>
                          <a:sym typeface="Arial"/>
                        </a:rPr>
                        <a:t>체험</a:t>
                      </a:r>
                      <a:r>
                        <a:rPr lang="en-US" altLang="ko-KR" sz="800" b="0" u="none" strike="noStrike" cap="none" dirty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"/>
                          <a:sym typeface="Arial"/>
                        </a:rPr>
                        <a:t>: </a:t>
                      </a:r>
                      <a:r>
                        <a:rPr lang="ko-KR" altLang="en-US" sz="800" b="0" u="none" strike="noStrike" cap="none" dirty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"/>
                          <a:sym typeface="Arial"/>
                        </a:rPr>
                        <a:t>선택 시 </a:t>
                      </a:r>
                      <a:r>
                        <a:rPr lang="en-US" altLang="ko-KR" sz="800" b="0" u="none" strike="noStrike" cap="none" dirty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"/>
                          <a:sym typeface="Arial"/>
                        </a:rPr>
                        <a:t>Showcase </a:t>
                      </a:r>
                      <a:r>
                        <a:rPr lang="ko-KR" altLang="en-US" sz="800" b="0" u="none" strike="noStrike" cap="none" dirty="0" err="1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"/>
                          <a:sym typeface="Arial"/>
                        </a:rPr>
                        <a:t>메인팝업</a:t>
                      </a:r>
                      <a:r>
                        <a:rPr lang="ko-KR" altLang="en-US" sz="800" b="0" u="none" strike="noStrike" cap="none" dirty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"/>
                          <a:sym typeface="Arial"/>
                        </a:rPr>
                        <a:t> 출력 </a:t>
                      </a:r>
                      <a:r>
                        <a:rPr lang="en-US" altLang="ko-KR" sz="800" b="0" u="none" strike="noStrike" cap="none" dirty="0">
                          <a:solidFill>
                            <a:srgbClr val="0070C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"/>
                          <a:sym typeface="Arial"/>
                        </a:rPr>
                        <a:t>[Screen ID: S_MAIN_01_P]</a:t>
                      </a:r>
                    </a:p>
                  </a:txBody>
                  <a:tcPr marL="91450" marR="91450" marT="45725" marB="648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3376124"/>
                  </a:ext>
                </a:extLst>
              </a:tr>
              <a:tr h="255521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r>
                        <a:rPr lang="en-US" altLang="ko-KR" sz="800" b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8</a:t>
                      </a:r>
                      <a:endParaRPr lang="ko-KR" altLang="en-US" sz="800" b="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B="6480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lnSpc>
                          <a:spcPts val="1200"/>
                        </a:lnSpc>
                        <a:buFontTx/>
                        <a:buNone/>
                      </a:pPr>
                      <a:r>
                        <a:rPr lang="en-US" altLang="ko-KR" sz="800" b="1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Contact</a:t>
                      </a:r>
                    </a:p>
                    <a:p>
                      <a:pPr marL="171450" indent="-171450" latinLnBrk="1">
                        <a:lnSpc>
                          <a:spcPts val="1200"/>
                        </a:lnSpc>
                        <a:buFontTx/>
                        <a:buChar char="-"/>
                      </a:pP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주소</a:t>
                      </a: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이메일 정보</a:t>
                      </a:r>
                      <a:endParaRPr lang="en-US" altLang="ko-KR" sz="800" b="0" baseline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lnSpc>
                          <a:spcPts val="1200"/>
                        </a:lnSpc>
                        <a:buFontTx/>
                        <a:buChar char="-"/>
                      </a:pPr>
                      <a:r>
                        <a:rPr lang="en-US" altLang="ko-KR" sz="800" b="1" spc="-5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8a. </a:t>
                      </a:r>
                      <a:r>
                        <a:rPr lang="en-US" altLang="ko-KR" sz="800" b="0" spc="-5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</a:t>
                      </a:r>
                      <a:r>
                        <a:rPr lang="ko-KR" altLang="en-US" sz="800" b="0" spc="-5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회사소개서</a:t>
                      </a:r>
                      <a:r>
                        <a:rPr lang="en-US" altLang="ko-KR" sz="800" b="0" spc="-5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] </a:t>
                      </a:r>
                      <a:r>
                        <a:rPr lang="ko-KR" altLang="en-US" sz="800" b="0" spc="-5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버튼 클릭 시</a:t>
                      </a:r>
                      <a:r>
                        <a:rPr lang="en-US" altLang="ko-KR" sz="800" b="0" spc="-5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</a:t>
                      </a:r>
                      <a:r>
                        <a:rPr lang="ko-KR" altLang="en-US" sz="800" b="0" spc="-5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en-US" altLang="ko-KR" sz="800" b="0" spc="-5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pdf </a:t>
                      </a:r>
                      <a:r>
                        <a:rPr lang="ko-KR" altLang="en-US" sz="800" b="0" spc="-5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파일 다운로드</a:t>
                      </a:r>
                      <a:endParaRPr lang="en-US" altLang="ko-KR" sz="800" b="0" spc="-50" baseline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lnSpc>
                          <a:spcPts val="1200"/>
                        </a:lnSpc>
                        <a:buFontTx/>
                        <a:buChar char="-"/>
                      </a:pPr>
                      <a:r>
                        <a:rPr lang="en-US" altLang="ko-KR" sz="800" b="1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8b. </a:t>
                      </a: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[API </a:t>
                      </a: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이용가이드</a:t>
                      </a: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] </a:t>
                      </a: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버튼 클릭 시</a:t>
                      </a: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링크 이동</a:t>
                      </a: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</a:p>
                  </a:txBody>
                  <a:tcPr marB="648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885465"/>
                  </a:ext>
                </a:extLst>
              </a:tr>
            </a:tbl>
          </a:graphicData>
        </a:graphic>
      </p:graphicFrame>
      <p:grpSp>
        <p:nvGrpSpPr>
          <p:cNvPr id="55" name="그룹 54">
            <a:extLst>
              <a:ext uri="{FF2B5EF4-FFF2-40B4-BE49-F238E27FC236}">
                <a16:creationId xmlns:a16="http://schemas.microsoft.com/office/drawing/2014/main" id="{664CCE05-AD17-77CB-A99E-1A3E35123831}"/>
              </a:ext>
            </a:extLst>
          </p:cNvPr>
          <p:cNvGrpSpPr/>
          <p:nvPr/>
        </p:nvGrpSpPr>
        <p:grpSpPr>
          <a:xfrm>
            <a:off x="208011" y="5627237"/>
            <a:ext cx="9033791" cy="1214974"/>
            <a:chOff x="208011" y="5193196"/>
            <a:chExt cx="9033791" cy="1404156"/>
          </a:xfrm>
        </p:grpSpPr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F5BC3705-93FC-E36C-DF7F-EEA11CB6F693}"/>
                </a:ext>
              </a:extLst>
            </p:cNvPr>
            <p:cNvSpPr/>
            <p:nvPr/>
          </p:nvSpPr>
          <p:spPr>
            <a:xfrm>
              <a:off x="208011" y="5193196"/>
              <a:ext cx="9033791" cy="140415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3175"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F2C06BD3-DCA1-8C2A-5340-3761AB32D7C6}"/>
                </a:ext>
              </a:extLst>
            </p:cNvPr>
            <p:cNvSpPr txBox="1"/>
            <p:nvPr/>
          </p:nvSpPr>
          <p:spPr>
            <a:xfrm>
              <a:off x="515380" y="5337212"/>
              <a:ext cx="595035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이용약관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CF67A5F-9976-97A7-0765-BC70A99BD1F1}"/>
                </a:ext>
              </a:extLst>
            </p:cNvPr>
            <p:cNvSpPr txBox="1"/>
            <p:nvPr/>
          </p:nvSpPr>
          <p:spPr>
            <a:xfrm>
              <a:off x="1307468" y="5337212"/>
              <a:ext cx="1005403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개인정보처리방침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D38EB4D4-A68C-CDD6-E652-B778CD3DD9E0}"/>
                </a:ext>
              </a:extLst>
            </p:cNvPr>
            <p:cNvSpPr txBox="1"/>
            <p:nvPr/>
          </p:nvSpPr>
          <p:spPr>
            <a:xfrm>
              <a:off x="551385" y="5758080"/>
              <a:ext cx="6300700" cy="5068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이메일</a:t>
              </a:r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: hello@raiseme.kr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주소 </a:t>
              </a:r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: 05510 </a:t>
              </a:r>
              <a:r>
                <a:rPr lang="ko-KR" alt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서울시 송파구 </a:t>
              </a:r>
              <a:r>
                <a:rPr lang="ko-KR" altLang="en-US" sz="800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올림픽로</a:t>
              </a:r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35</a:t>
              </a:r>
              <a:r>
                <a:rPr lang="ko-KR" alt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길 </a:t>
              </a:r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125 </a:t>
              </a:r>
              <a:r>
                <a:rPr lang="ko-KR" alt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삼성</a:t>
              </a:r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SDS </a:t>
              </a:r>
              <a:r>
                <a:rPr lang="ko-KR" alt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서관캠퍼스 </a:t>
              </a:r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4</a:t>
              </a:r>
              <a:r>
                <a:rPr lang="ko-KR" alt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층</a:t>
              </a:r>
              <a:endPara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F8859890-60B5-CC62-595E-DB28606AD4F8}"/>
                </a:ext>
              </a:extLst>
            </p:cNvPr>
            <p:cNvSpPr txBox="1"/>
            <p:nvPr/>
          </p:nvSpPr>
          <p:spPr>
            <a:xfrm>
              <a:off x="6860418" y="6049509"/>
              <a:ext cx="2373050" cy="2489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sz="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Copyrightⓒ 2022 </a:t>
              </a:r>
              <a:r>
                <a:rPr lang="en-US" altLang="ko-KR" sz="8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Raiseme</a:t>
              </a:r>
              <a:r>
                <a:rPr lang="en-US" altLang="ko-KR" sz="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. All rights reserved.</a:t>
              </a:r>
              <a:endParaRPr lang="ko-KR" altLang="en-US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BAA71BF1-79C1-016D-56D3-9024DB306C19}"/>
              </a:ext>
            </a:extLst>
          </p:cNvPr>
          <p:cNvSpPr txBox="1"/>
          <p:nvPr/>
        </p:nvSpPr>
        <p:spPr>
          <a:xfrm>
            <a:off x="558813" y="3320988"/>
            <a:ext cx="21247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Raiseme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에게 </a:t>
            </a:r>
            <a:endParaRPr lang="en-US" altLang="ko-KR" sz="12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무엇이든 물어보세요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04750B94-0CE4-CAD9-B7BC-9C68538A1877}"/>
              </a:ext>
            </a:extLst>
          </p:cNvPr>
          <p:cNvSpPr txBox="1"/>
          <p:nvPr/>
        </p:nvSpPr>
        <p:spPr>
          <a:xfrm>
            <a:off x="558813" y="4133414"/>
            <a:ext cx="23043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05510 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서울시 송파구 </a:t>
            </a:r>
            <a:r>
              <a:rPr lang="ko-KR" altLang="en-US" sz="10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올림픽로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35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길 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125 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삼성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SDS 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서관캠퍼스 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4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층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539A96E4-8292-10A1-0E1E-AE03A2B7CC4B}"/>
              </a:ext>
            </a:extLst>
          </p:cNvPr>
          <p:cNvSpPr txBox="1"/>
          <p:nvPr/>
        </p:nvSpPr>
        <p:spPr>
          <a:xfrm>
            <a:off x="558813" y="3825638"/>
            <a:ext cx="23043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hello@raiseme.kr</a:t>
            </a:r>
            <a:endParaRPr lang="ko-KR" altLang="en-US" sz="1000" b="1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222B7F6-5729-91CC-EEAD-466764924478}"/>
              </a:ext>
            </a:extLst>
          </p:cNvPr>
          <p:cNvSpPr txBox="1"/>
          <p:nvPr/>
        </p:nvSpPr>
        <p:spPr>
          <a:xfrm>
            <a:off x="3767256" y="3825638"/>
            <a:ext cx="46330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Raiseme</a:t>
            </a:r>
            <a:r>
              <a:rPr lang="ko-KR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의 </a:t>
            </a:r>
            <a:r>
              <a:rPr lang="en-US" altLang="ko-KR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AI </a:t>
            </a:r>
            <a:r>
              <a:rPr lang="ko-KR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모델로 여러분의 서비스를 업그레이드 하고 싶다면</a:t>
            </a:r>
          </a:p>
          <a:p>
            <a:r>
              <a:rPr lang="ko-KR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회사명</a:t>
            </a:r>
            <a:r>
              <a:rPr lang="en-US" altLang="ko-KR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 </a:t>
            </a:r>
            <a:r>
              <a:rPr lang="ko-KR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성함</a:t>
            </a:r>
            <a:r>
              <a:rPr lang="en-US" altLang="ko-KR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 </a:t>
            </a:r>
            <a:r>
              <a:rPr lang="ko-KR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연락처</a:t>
            </a:r>
            <a:r>
              <a:rPr lang="en-US" altLang="ko-KR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 </a:t>
            </a:r>
            <a:r>
              <a:rPr lang="ko-KR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문의내용을 메일로 보내주세요</a:t>
            </a:r>
            <a:r>
              <a:rPr lang="en-US" altLang="ko-KR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.</a:t>
            </a:r>
          </a:p>
          <a:p>
            <a:endParaRPr lang="en-US" altLang="ko-KR" sz="10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r>
              <a:rPr lang="ko-KR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서비스 컨설턴트가 성공 사례와 함께 여러분의 서비스를 </a:t>
            </a:r>
            <a:r>
              <a:rPr lang="en-US" altLang="ko-KR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Raise</a:t>
            </a:r>
            <a:r>
              <a:rPr lang="ko-KR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해 드립니다</a:t>
            </a:r>
            <a:r>
              <a:rPr lang="en-US" altLang="ko-KR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.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A1E75105-83A7-AFEF-FF7C-325A974DB5AE}"/>
              </a:ext>
            </a:extLst>
          </p:cNvPr>
          <p:cNvSpPr txBox="1"/>
          <p:nvPr/>
        </p:nvSpPr>
        <p:spPr>
          <a:xfrm>
            <a:off x="3767256" y="4872160"/>
            <a:ext cx="379462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파트너십 문의 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| 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기술 문의 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| 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요금 문의 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| 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서비스 이용문의 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| 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기타</a:t>
            </a:r>
            <a:endParaRPr lang="en-US" altLang="ko-KR" sz="10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E4399575-1038-B3BA-6834-2107965CB16B}"/>
              </a:ext>
            </a:extLst>
          </p:cNvPr>
          <p:cNvGrpSpPr/>
          <p:nvPr/>
        </p:nvGrpSpPr>
        <p:grpSpPr>
          <a:xfrm>
            <a:off x="558813" y="4649547"/>
            <a:ext cx="1774874" cy="468834"/>
            <a:chOff x="600141" y="3111507"/>
            <a:chExt cx="1774874" cy="468834"/>
          </a:xfrm>
        </p:grpSpPr>
        <p:pic>
          <p:nvPicPr>
            <p:cNvPr id="67" name="그래픽 66" descr="다운로드 단색으로 채워진">
              <a:extLst>
                <a:ext uri="{FF2B5EF4-FFF2-40B4-BE49-F238E27FC236}">
                  <a16:creationId xmlns:a16="http://schemas.microsoft.com/office/drawing/2014/main" id="{D9C51264-1F13-2771-8303-D2C236894C2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flipH="1">
              <a:off x="600141" y="3163551"/>
              <a:ext cx="144000" cy="144000"/>
            </a:xfrm>
            <a:prstGeom prst="rect">
              <a:avLst/>
            </a:prstGeom>
          </p:spPr>
        </p:pic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B9E0ACE8-BF74-83AB-E916-54E9A40F51E1}"/>
                </a:ext>
              </a:extLst>
            </p:cNvPr>
            <p:cNvSpPr/>
            <p:nvPr/>
          </p:nvSpPr>
          <p:spPr>
            <a:xfrm>
              <a:off x="678404" y="3111507"/>
              <a:ext cx="1696611" cy="265064"/>
            </a:xfrm>
            <a:prstGeom prst="rect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Ins="90000" rtlCol="0" anchor="ctr"/>
            <a:lstStyle/>
            <a:p>
              <a:pPr algn="l"/>
              <a:r>
                <a:rPr lang="en-US" altLang="ko-KR" sz="800" u="sng" noProof="1">
                  <a:solidFill>
                    <a:schemeClr val="tx1">
                      <a:lumMod val="85000"/>
                      <a:lumOff val="1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Raiseme </a:t>
              </a:r>
              <a:r>
                <a:rPr lang="ko-KR" altLang="en-US" sz="800" u="sng" noProof="1">
                  <a:solidFill>
                    <a:schemeClr val="tx1">
                      <a:lumMod val="85000"/>
                      <a:lumOff val="1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소개자료를 받고 싶어요</a:t>
              </a: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B4D8B92D-90F2-5DCE-5CB8-255DE8F68BF3}"/>
                </a:ext>
              </a:extLst>
            </p:cNvPr>
            <p:cNvSpPr/>
            <p:nvPr/>
          </p:nvSpPr>
          <p:spPr>
            <a:xfrm>
              <a:off x="678404" y="3315277"/>
              <a:ext cx="1696611" cy="265064"/>
            </a:xfrm>
            <a:prstGeom prst="rect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Ins="90000" rtlCol="0" anchor="ctr"/>
            <a:lstStyle/>
            <a:p>
              <a:pPr algn="l"/>
              <a:r>
                <a:rPr lang="en-US" altLang="ko-KR" sz="800" u="sng" noProof="1">
                  <a:solidFill>
                    <a:schemeClr val="tx1">
                      <a:lumMod val="85000"/>
                      <a:lumOff val="1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API </a:t>
              </a:r>
              <a:r>
                <a:rPr lang="ko-KR" altLang="en-US" sz="800" u="sng" noProof="1">
                  <a:solidFill>
                    <a:schemeClr val="tx1">
                      <a:lumMod val="85000"/>
                      <a:lumOff val="1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사용 방법을 알고 싶어요</a:t>
              </a:r>
            </a:p>
          </p:txBody>
        </p:sp>
        <p:sp>
          <p:nvSpPr>
            <p:cNvPr id="80" name="Open External">
              <a:extLst>
                <a:ext uri="{FF2B5EF4-FFF2-40B4-BE49-F238E27FC236}">
                  <a16:creationId xmlns:a16="http://schemas.microsoft.com/office/drawing/2014/main" id="{6923E070-9F28-56A4-555B-EE1B8D998481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623258" y="3392056"/>
              <a:ext cx="97766" cy="108000"/>
            </a:xfrm>
            <a:custGeom>
              <a:avLst/>
              <a:gdLst>
                <a:gd name="T0" fmla="*/ 445 w 666"/>
                <a:gd name="T1" fmla="*/ 0 h 666"/>
                <a:gd name="T2" fmla="*/ 433 w 666"/>
                <a:gd name="T3" fmla="*/ 14 h 666"/>
                <a:gd name="T4" fmla="*/ 447 w 666"/>
                <a:gd name="T5" fmla="*/ 26 h 666"/>
                <a:gd name="T6" fmla="*/ 621 w 666"/>
                <a:gd name="T7" fmla="*/ 26 h 666"/>
                <a:gd name="T8" fmla="*/ 342 w 666"/>
                <a:gd name="T9" fmla="*/ 305 h 666"/>
                <a:gd name="T10" fmla="*/ 342 w 666"/>
                <a:gd name="T11" fmla="*/ 324 h 666"/>
                <a:gd name="T12" fmla="*/ 361 w 666"/>
                <a:gd name="T13" fmla="*/ 324 h 666"/>
                <a:gd name="T14" fmla="*/ 640 w 666"/>
                <a:gd name="T15" fmla="*/ 45 h 666"/>
                <a:gd name="T16" fmla="*/ 640 w 666"/>
                <a:gd name="T17" fmla="*/ 218 h 666"/>
                <a:gd name="T18" fmla="*/ 653 w 666"/>
                <a:gd name="T19" fmla="*/ 232 h 666"/>
                <a:gd name="T20" fmla="*/ 666 w 666"/>
                <a:gd name="T21" fmla="*/ 218 h 666"/>
                <a:gd name="T22" fmla="*/ 666 w 666"/>
                <a:gd name="T23" fmla="*/ 0 h 666"/>
                <a:gd name="T24" fmla="*/ 445 w 666"/>
                <a:gd name="T25" fmla="*/ 0 h 666"/>
                <a:gd name="T26" fmla="*/ 27 w 666"/>
                <a:gd name="T27" fmla="*/ 119 h 666"/>
                <a:gd name="T28" fmla="*/ 0 w 666"/>
                <a:gd name="T29" fmla="*/ 146 h 666"/>
                <a:gd name="T30" fmla="*/ 0 w 666"/>
                <a:gd name="T31" fmla="*/ 639 h 666"/>
                <a:gd name="T32" fmla="*/ 27 w 666"/>
                <a:gd name="T33" fmla="*/ 666 h 666"/>
                <a:gd name="T34" fmla="*/ 520 w 666"/>
                <a:gd name="T35" fmla="*/ 666 h 666"/>
                <a:gd name="T36" fmla="*/ 547 w 666"/>
                <a:gd name="T37" fmla="*/ 639 h 666"/>
                <a:gd name="T38" fmla="*/ 547 w 666"/>
                <a:gd name="T39" fmla="*/ 226 h 666"/>
                <a:gd name="T40" fmla="*/ 533 w 666"/>
                <a:gd name="T41" fmla="*/ 212 h 666"/>
                <a:gd name="T42" fmla="*/ 520 w 666"/>
                <a:gd name="T43" fmla="*/ 226 h 666"/>
                <a:gd name="T44" fmla="*/ 520 w 666"/>
                <a:gd name="T45" fmla="*/ 639 h 666"/>
                <a:gd name="T46" fmla="*/ 27 w 666"/>
                <a:gd name="T47" fmla="*/ 639 h 666"/>
                <a:gd name="T48" fmla="*/ 27 w 666"/>
                <a:gd name="T49" fmla="*/ 146 h 666"/>
                <a:gd name="T50" fmla="*/ 440 w 666"/>
                <a:gd name="T51" fmla="*/ 146 h 666"/>
                <a:gd name="T52" fmla="*/ 453 w 666"/>
                <a:gd name="T53" fmla="*/ 133 h 666"/>
                <a:gd name="T54" fmla="*/ 440 w 666"/>
                <a:gd name="T55" fmla="*/ 119 h 666"/>
                <a:gd name="T56" fmla="*/ 27 w 666"/>
                <a:gd name="T57" fmla="*/ 119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66" h="666">
                  <a:moveTo>
                    <a:pt x="445" y="0"/>
                  </a:moveTo>
                  <a:cubicBezTo>
                    <a:pt x="438" y="0"/>
                    <a:pt x="432" y="7"/>
                    <a:pt x="433" y="14"/>
                  </a:cubicBezTo>
                  <a:cubicBezTo>
                    <a:pt x="434" y="21"/>
                    <a:pt x="440" y="27"/>
                    <a:pt x="447" y="26"/>
                  </a:cubicBezTo>
                  <a:lnTo>
                    <a:pt x="621" y="26"/>
                  </a:lnTo>
                  <a:lnTo>
                    <a:pt x="342" y="305"/>
                  </a:lnTo>
                  <a:cubicBezTo>
                    <a:pt x="337" y="310"/>
                    <a:pt x="337" y="319"/>
                    <a:pt x="342" y="324"/>
                  </a:cubicBezTo>
                  <a:cubicBezTo>
                    <a:pt x="347" y="329"/>
                    <a:pt x="356" y="329"/>
                    <a:pt x="361" y="324"/>
                  </a:cubicBezTo>
                  <a:lnTo>
                    <a:pt x="640" y="45"/>
                  </a:lnTo>
                  <a:lnTo>
                    <a:pt x="640" y="218"/>
                  </a:lnTo>
                  <a:cubicBezTo>
                    <a:pt x="639" y="225"/>
                    <a:pt x="646" y="232"/>
                    <a:pt x="653" y="232"/>
                  </a:cubicBezTo>
                  <a:cubicBezTo>
                    <a:pt x="660" y="232"/>
                    <a:pt x="666" y="225"/>
                    <a:pt x="666" y="218"/>
                  </a:cubicBezTo>
                  <a:lnTo>
                    <a:pt x="666" y="0"/>
                  </a:lnTo>
                  <a:lnTo>
                    <a:pt x="445" y="0"/>
                  </a:lnTo>
                  <a:close/>
                  <a:moveTo>
                    <a:pt x="27" y="119"/>
                  </a:moveTo>
                  <a:cubicBezTo>
                    <a:pt x="12" y="119"/>
                    <a:pt x="0" y="131"/>
                    <a:pt x="0" y="146"/>
                  </a:cubicBezTo>
                  <a:lnTo>
                    <a:pt x="0" y="639"/>
                  </a:lnTo>
                  <a:cubicBezTo>
                    <a:pt x="0" y="654"/>
                    <a:pt x="12" y="666"/>
                    <a:pt x="27" y="666"/>
                  </a:cubicBezTo>
                  <a:lnTo>
                    <a:pt x="520" y="666"/>
                  </a:lnTo>
                  <a:cubicBezTo>
                    <a:pt x="535" y="666"/>
                    <a:pt x="547" y="654"/>
                    <a:pt x="547" y="639"/>
                  </a:cubicBezTo>
                  <a:lnTo>
                    <a:pt x="547" y="226"/>
                  </a:lnTo>
                  <a:cubicBezTo>
                    <a:pt x="547" y="219"/>
                    <a:pt x="540" y="212"/>
                    <a:pt x="533" y="212"/>
                  </a:cubicBezTo>
                  <a:cubicBezTo>
                    <a:pt x="526" y="212"/>
                    <a:pt x="520" y="219"/>
                    <a:pt x="520" y="226"/>
                  </a:cubicBezTo>
                  <a:lnTo>
                    <a:pt x="520" y="639"/>
                  </a:lnTo>
                  <a:lnTo>
                    <a:pt x="27" y="639"/>
                  </a:lnTo>
                  <a:lnTo>
                    <a:pt x="27" y="146"/>
                  </a:lnTo>
                  <a:lnTo>
                    <a:pt x="440" y="146"/>
                  </a:lnTo>
                  <a:cubicBezTo>
                    <a:pt x="447" y="146"/>
                    <a:pt x="453" y="140"/>
                    <a:pt x="453" y="133"/>
                  </a:cubicBezTo>
                  <a:cubicBezTo>
                    <a:pt x="453" y="125"/>
                    <a:pt x="447" y="119"/>
                    <a:pt x="440" y="119"/>
                  </a:cubicBezTo>
                  <a:lnTo>
                    <a:pt x="27" y="119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81" name="타원 80">
            <a:extLst>
              <a:ext uri="{FF2B5EF4-FFF2-40B4-BE49-F238E27FC236}">
                <a16:creationId xmlns:a16="http://schemas.microsoft.com/office/drawing/2014/main" id="{66EE0A7E-F475-8128-6F3B-E8BFA3D70894}"/>
              </a:ext>
            </a:extLst>
          </p:cNvPr>
          <p:cNvSpPr/>
          <p:nvPr/>
        </p:nvSpPr>
        <p:spPr>
          <a:xfrm>
            <a:off x="385230" y="3423605"/>
            <a:ext cx="166154" cy="166154"/>
          </a:xfrm>
          <a:prstGeom prst="ellipse">
            <a:avLst/>
          </a:prstGeom>
          <a:solidFill>
            <a:srgbClr val="C0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38" dirty="0">
                <a:solidFill>
                  <a:schemeClr val="bg1"/>
                </a:solidFill>
                <a:latin typeface="+mn-ea"/>
              </a:rPr>
              <a:t>8</a:t>
            </a:r>
            <a:endParaRPr lang="ko-KR" altLang="en-US" sz="738" dirty="0" err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7F677BDF-2EB3-4CB1-694E-15E5749817A0}"/>
              </a:ext>
            </a:extLst>
          </p:cNvPr>
          <p:cNvSpPr/>
          <p:nvPr/>
        </p:nvSpPr>
        <p:spPr>
          <a:xfrm>
            <a:off x="380398" y="4683203"/>
            <a:ext cx="166154" cy="166154"/>
          </a:xfrm>
          <a:prstGeom prst="ellipse">
            <a:avLst/>
          </a:prstGeom>
          <a:solidFill>
            <a:srgbClr val="C0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38" dirty="0">
                <a:solidFill>
                  <a:schemeClr val="bg1"/>
                </a:solidFill>
                <a:latin typeface="+mn-ea"/>
              </a:rPr>
              <a:t>8a</a:t>
            </a:r>
            <a:endParaRPr lang="ko-KR" altLang="en-US" sz="738" dirty="0" err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00B1EAF9-ACF4-3F6A-EFCE-22BA50250103}"/>
              </a:ext>
            </a:extLst>
          </p:cNvPr>
          <p:cNvSpPr/>
          <p:nvPr/>
        </p:nvSpPr>
        <p:spPr>
          <a:xfrm>
            <a:off x="375175" y="4914611"/>
            <a:ext cx="166154" cy="166154"/>
          </a:xfrm>
          <a:prstGeom prst="ellipse">
            <a:avLst/>
          </a:prstGeom>
          <a:solidFill>
            <a:srgbClr val="C0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38" dirty="0">
                <a:solidFill>
                  <a:schemeClr val="bg1"/>
                </a:solidFill>
                <a:latin typeface="+mn-ea"/>
              </a:rPr>
              <a:t>8b</a:t>
            </a:r>
            <a:endParaRPr lang="ko-KR" altLang="en-US" sz="738" dirty="0" err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F66FC172-3E71-5961-A51A-DC1DF2DFB8CF}"/>
              </a:ext>
            </a:extLst>
          </p:cNvPr>
          <p:cNvSpPr/>
          <p:nvPr/>
        </p:nvSpPr>
        <p:spPr>
          <a:xfrm>
            <a:off x="217502" y="791183"/>
            <a:ext cx="9010636" cy="51606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 dirty="0">
              <a:latin typeface="+mn-ea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2F922880-7C2B-089C-97AF-F7AAEF8D8462}"/>
              </a:ext>
            </a:extLst>
          </p:cNvPr>
          <p:cNvSpPr/>
          <p:nvPr/>
        </p:nvSpPr>
        <p:spPr>
          <a:xfrm>
            <a:off x="217502" y="791183"/>
            <a:ext cx="9010636" cy="51606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 dirty="0">
              <a:latin typeface="+mn-ea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D87F9751-0543-2535-A232-390EA1648805}"/>
              </a:ext>
            </a:extLst>
          </p:cNvPr>
          <p:cNvSpPr/>
          <p:nvPr/>
        </p:nvSpPr>
        <p:spPr bwMode="auto">
          <a:xfrm>
            <a:off x="338543" y="949952"/>
            <a:ext cx="1004929" cy="198522"/>
          </a:xfrm>
          <a:prstGeom prst="rect">
            <a:avLst/>
          </a:prstGeom>
          <a:noFill/>
          <a:ln w="28575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lIns="36000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050" b="1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Raiseme </a:t>
            </a:r>
            <a:r>
              <a:rPr lang="en-US" altLang="ko-KR" sz="1050" b="1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Logo</a:t>
            </a:r>
            <a:endParaRPr kumimoji="0" lang="ko-KR" altLang="en-US" sz="1050" b="1" dirty="0">
              <a:solidFill>
                <a:schemeClr val="bg1">
                  <a:lumMod val="65000"/>
                </a:schemeClr>
              </a:solidFill>
              <a:latin typeface="+mn-ea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319214AC-58D0-29BA-5F66-BF1646BC8949}"/>
              </a:ext>
            </a:extLst>
          </p:cNvPr>
          <p:cNvSpPr txBox="1"/>
          <p:nvPr/>
        </p:nvSpPr>
        <p:spPr>
          <a:xfrm>
            <a:off x="6758404" y="926102"/>
            <a:ext cx="502309" cy="246221"/>
          </a:xfrm>
          <a:prstGeom prst="rect">
            <a:avLst/>
          </a:prstGeom>
          <a:noFill/>
        </p:spPr>
        <p:txBody>
          <a:bodyPr wrap="none" lIns="36000" rIns="36000" rtlCol="0" anchor="ctr">
            <a:spAutoFit/>
          </a:bodyPr>
          <a:lstStyle/>
          <a:p>
            <a:pPr algn="ctr"/>
            <a:r>
              <a:rPr kumimoji="1" lang="en-US" altLang="en-US" sz="1000" b="1" dirty="0">
                <a:latin typeface="+mn-ea"/>
              </a:rPr>
              <a:t>Service</a:t>
            </a:r>
            <a:endParaRPr kumimoji="1" lang="x-none" altLang="en-US" sz="1000" b="1" dirty="0">
              <a:latin typeface="+mn-ea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7BE97333-6AFA-1F72-76BE-87F1587A76EE}"/>
              </a:ext>
            </a:extLst>
          </p:cNvPr>
          <p:cNvSpPr txBox="1"/>
          <p:nvPr/>
        </p:nvSpPr>
        <p:spPr>
          <a:xfrm>
            <a:off x="8651687" y="926102"/>
            <a:ext cx="407731" cy="246221"/>
          </a:xfrm>
          <a:prstGeom prst="rect">
            <a:avLst/>
          </a:prstGeom>
          <a:noFill/>
        </p:spPr>
        <p:txBody>
          <a:bodyPr wrap="none" lIns="36000" rIns="36000" rtlCol="0" anchor="ctr">
            <a:spAutoFit/>
          </a:bodyPr>
          <a:lstStyle/>
          <a:p>
            <a:pPr algn="ctr"/>
            <a:r>
              <a:rPr kumimoji="1" lang="en-US" altLang="en-US" sz="1000" b="1" dirty="0">
                <a:latin typeface="+mn-ea"/>
              </a:rPr>
              <a:t>News</a:t>
            </a:r>
            <a:endParaRPr kumimoji="1" lang="x-none" altLang="en-US" sz="1000" b="1" dirty="0">
              <a:latin typeface="+mn-ea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67C1855A-A137-1D6A-4D30-AE5B446BD042}"/>
              </a:ext>
            </a:extLst>
          </p:cNvPr>
          <p:cNvSpPr txBox="1"/>
          <p:nvPr/>
        </p:nvSpPr>
        <p:spPr>
          <a:xfrm>
            <a:off x="7893956" y="926102"/>
            <a:ext cx="620930" cy="246221"/>
          </a:xfrm>
          <a:prstGeom prst="rect">
            <a:avLst/>
          </a:prstGeom>
          <a:noFill/>
        </p:spPr>
        <p:txBody>
          <a:bodyPr wrap="none" lIns="36000" rIns="36000" rtlCol="0" anchor="ctr">
            <a:spAutoFit/>
          </a:bodyPr>
          <a:lstStyle/>
          <a:p>
            <a:pPr algn="ctr"/>
            <a:r>
              <a:rPr kumimoji="1" lang="en-US" altLang="en-US" sz="1000" b="1" dirty="0">
                <a:latin typeface="+mn-ea"/>
              </a:rPr>
              <a:t>Use Case</a:t>
            </a:r>
            <a:endParaRPr kumimoji="1" lang="x-none" altLang="en-US" sz="1000" b="1" dirty="0">
              <a:latin typeface="+mn-ea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140B41B3-96D5-79D5-AE67-7F51B850DB07}"/>
              </a:ext>
            </a:extLst>
          </p:cNvPr>
          <p:cNvSpPr txBox="1"/>
          <p:nvPr/>
        </p:nvSpPr>
        <p:spPr>
          <a:xfrm>
            <a:off x="6170591" y="926102"/>
            <a:ext cx="451012" cy="246221"/>
          </a:xfrm>
          <a:prstGeom prst="rect">
            <a:avLst/>
          </a:prstGeom>
          <a:noFill/>
        </p:spPr>
        <p:txBody>
          <a:bodyPr wrap="none" lIns="36000" rIns="36000" rtlCol="0"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000" b="1" dirty="0">
                <a:latin typeface="+mn-ea"/>
              </a:rPr>
              <a:t>About</a:t>
            </a:r>
            <a:endParaRPr kumimoji="0" lang="ko-KR" altLang="en-US" sz="1000" b="1" dirty="0">
              <a:latin typeface="+mn-ea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FFE0FF39-9F29-8886-9524-5582FE818154}"/>
              </a:ext>
            </a:extLst>
          </p:cNvPr>
          <p:cNvSpPr txBox="1"/>
          <p:nvPr/>
        </p:nvSpPr>
        <p:spPr>
          <a:xfrm>
            <a:off x="7397514" y="926102"/>
            <a:ext cx="359641" cy="246221"/>
          </a:xfrm>
          <a:prstGeom prst="rect">
            <a:avLst/>
          </a:prstGeom>
          <a:noFill/>
        </p:spPr>
        <p:txBody>
          <a:bodyPr wrap="none" lIns="36000" rIns="36000" rtlCol="0" anchor="ctr">
            <a:spAutoFit/>
          </a:bodyPr>
          <a:lstStyle/>
          <a:p>
            <a:pPr algn="ctr"/>
            <a:r>
              <a:rPr kumimoji="1" lang="en-US" altLang="en-US" sz="1000" b="1" dirty="0">
                <a:latin typeface="+mn-ea"/>
              </a:rPr>
              <a:t>Tech</a:t>
            </a:r>
            <a:endParaRPr kumimoji="1" lang="x-none" altLang="en-US" sz="1000" b="1" dirty="0">
              <a:latin typeface="+mn-ea"/>
            </a:endParaRPr>
          </a:p>
        </p:txBody>
      </p:sp>
      <p:sp>
        <p:nvSpPr>
          <p:cNvPr id="75" name="사각형: 둥근 모서리 74">
            <a:extLst>
              <a:ext uri="{FF2B5EF4-FFF2-40B4-BE49-F238E27FC236}">
                <a16:creationId xmlns:a16="http://schemas.microsoft.com/office/drawing/2014/main" id="{204DF391-857A-81BF-0B29-A18959A2EA43}"/>
              </a:ext>
            </a:extLst>
          </p:cNvPr>
          <p:cNvSpPr/>
          <p:nvPr/>
        </p:nvSpPr>
        <p:spPr>
          <a:xfrm>
            <a:off x="4132384" y="2262097"/>
            <a:ext cx="1272815" cy="315323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Ins="90000" rtlCol="0" anchor="ctr"/>
          <a:lstStyle/>
          <a:p>
            <a:pPr algn="ctr"/>
            <a:r>
              <a:rPr lang="ko-KR" altLang="en-US" sz="1000" b="1" noProof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공부절친 바로가기</a:t>
            </a:r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id="{EC8C1C43-23BF-1F84-18E8-93426A5A0B83}"/>
              </a:ext>
            </a:extLst>
          </p:cNvPr>
          <p:cNvSpPr/>
          <p:nvPr/>
        </p:nvSpPr>
        <p:spPr>
          <a:xfrm>
            <a:off x="4677066" y="2107615"/>
            <a:ext cx="166154" cy="166154"/>
          </a:xfrm>
          <a:prstGeom prst="ellipse">
            <a:avLst/>
          </a:prstGeom>
          <a:solidFill>
            <a:srgbClr val="C0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38" dirty="0">
                <a:solidFill>
                  <a:schemeClr val="bg1"/>
                </a:solidFill>
                <a:latin typeface="+mn-ea"/>
              </a:rPr>
              <a:t>7b</a:t>
            </a:r>
            <a:endParaRPr lang="ko-KR" altLang="en-US" sz="738" dirty="0" err="1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818554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BE796F06-D029-44AC-AB87-9C24BCB2A51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  <a:ea typeface="+mn-ea"/>
              </a:rPr>
              <a:t>About</a:t>
            </a:r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D50F8FFA-B40D-D3E1-6599-0DD56F44C2D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Main &gt; About</a:t>
            </a:r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FF6F128B-6848-D0B2-B049-C6DFB4BE6C0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A_ABOU_01</a:t>
            </a:r>
            <a:endParaRPr lang="ko-KR" altLang="en-US" dirty="0"/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D1778208-0863-4506-BA34-CE6744DC43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2573245"/>
              </p:ext>
            </p:extLst>
          </p:nvPr>
        </p:nvGraphicFramePr>
        <p:xfrm>
          <a:off x="9317697" y="798693"/>
          <a:ext cx="2656801" cy="6571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6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61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5521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B="6480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lnSpc>
                          <a:spcPts val="1200"/>
                        </a:lnSpc>
                        <a:buFontTx/>
                        <a:buNone/>
                      </a:pPr>
                      <a:r>
                        <a:rPr lang="en-US" altLang="ko-KR" sz="800" b="1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Menu Title</a:t>
                      </a:r>
                      <a:endParaRPr lang="en-US" altLang="ko-KR" sz="800" b="0" baseline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B="648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1715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B="6480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lnSpc>
                          <a:spcPts val="1200"/>
                        </a:lnSpc>
                        <a:buFontTx/>
                        <a:buNone/>
                      </a:pPr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회사 개요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indent="0" latinLnBrk="1">
                        <a:lnSpc>
                          <a:spcPts val="1200"/>
                        </a:lnSpc>
                        <a:buFontTx/>
                        <a:buNone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-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회사 비전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및 배경 소개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B="648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4184608"/>
                  </a:ext>
                </a:extLst>
              </a:tr>
            </a:tbl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id="{0790469A-E738-9EA8-A860-A3F98F200AB4}"/>
              </a:ext>
            </a:extLst>
          </p:cNvPr>
          <p:cNvSpPr/>
          <p:nvPr/>
        </p:nvSpPr>
        <p:spPr bwMode="auto">
          <a:xfrm>
            <a:off x="217502" y="1307243"/>
            <a:ext cx="9010633" cy="2656734"/>
          </a:xfrm>
          <a:prstGeom prst="rect">
            <a:avLst/>
          </a:prstGeom>
          <a:solidFill>
            <a:srgbClr val="D9D9D9"/>
          </a:solidFill>
          <a:ln w="28575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0" lang="ko-KR" altLang="en-US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17" name="Freeform 129">
            <a:extLst>
              <a:ext uri="{FF2B5EF4-FFF2-40B4-BE49-F238E27FC236}">
                <a16:creationId xmlns:a16="http://schemas.microsoft.com/office/drawing/2014/main" id="{4BCD9D0A-1D4A-28D5-7CA8-5BB265ECF52A}"/>
              </a:ext>
            </a:extLst>
          </p:cNvPr>
          <p:cNvSpPr>
            <a:spLocks noEditPoints="1"/>
          </p:cNvSpPr>
          <p:nvPr/>
        </p:nvSpPr>
        <p:spPr bwMode="auto">
          <a:xfrm>
            <a:off x="4329119" y="2313334"/>
            <a:ext cx="787402" cy="644552"/>
          </a:xfrm>
          <a:custGeom>
            <a:avLst/>
            <a:gdLst>
              <a:gd name="T0" fmla="*/ 800850339 w 68"/>
              <a:gd name="T1" fmla="*/ 578081024 h 55"/>
              <a:gd name="T2" fmla="*/ 741964184 w 68"/>
              <a:gd name="T3" fmla="*/ 648868068 h 55"/>
              <a:gd name="T4" fmla="*/ 58886155 w 68"/>
              <a:gd name="T5" fmla="*/ 648868068 h 55"/>
              <a:gd name="T6" fmla="*/ 0 w 68"/>
              <a:gd name="T7" fmla="*/ 578081024 h 55"/>
              <a:gd name="T8" fmla="*/ 0 w 68"/>
              <a:gd name="T9" fmla="*/ 70787044 h 55"/>
              <a:gd name="T10" fmla="*/ 58886155 w 68"/>
              <a:gd name="T11" fmla="*/ 0 h 55"/>
              <a:gd name="T12" fmla="*/ 741964184 w 68"/>
              <a:gd name="T13" fmla="*/ 0 h 55"/>
              <a:gd name="T14" fmla="*/ 800850339 w 68"/>
              <a:gd name="T15" fmla="*/ 70787044 h 55"/>
              <a:gd name="T16" fmla="*/ 800850339 w 68"/>
              <a:gd name="T17" fmla="*/ 578081024 h 55"/>
              <a:gd name="T18" fmla="*/ 58886155 w 68"/>
              <a:gd name="T19" fmla="*/ 58988631 h 55"/>
              <a:gd name="T20" fmla="*/ 47108238 w 68"/>
              <a:gd name="T21" fmla="*/ 70787044 h 55"/>
              <a:gd name="T22" fmla="*/ 47108238 w 68"/>
              <a:gd name="T23" fmla="*/ 578081024 h 55"/>
              <a:gd name="T24" fmla="*/ 58886155 w 68"/>
              <a:gd name="T25" fmla="*/ 601677850 h 55"/>
              <a:gd name="T26" fmla="*/ 741964184 w 68"/>
              <a:gd name="T27" fmla="*/ 601677850 h 55"/>
              <a:gd name="T28" fmla="*/ 753742101 w 68"/>
              <a:gd name="T29" fmla="*/ 578081024 h 55"/>
              <a:gd name="T30" fmla="*/ 753742101 w 68"/>
              <a:gd name="T31" fmla="*/ 70787044 h 55"/>
              <a:gd name="T32" fmla="*/ 741964184 w 68"/>
              <a:gd name="T33" fmla="*/ 58988631 h 55"/>
              <a:gd name="T34" fmla="*/ 58886155 w 68"/>
              <a:gd name="T35" fmla="*/ 58988631 h 55"/>
              <a:gd name="T36" fmla="*/ 188436383 w 68"/>
              <a:gd name="T37" fmla="*/ 271346327 h 55"/>
              <a:gd name="T38" fmla="*/ 105994393 w 68"/>
              <a:gd name="T39" fmla="*/ 188760870 h 55"/>
              <a:gd name="T40" fmla="*/ 188436383 w 68"/>
              <a:gd name="T41" fmla="*/ 106178848 h 55"/>
              <a:gd name="T42" fmla="*/ 270874942 w 68"/>
              <a:gd name="T43" fmla="*/ 188760870 h 55"/>
              <a:gd name="T44" fmla="*/ 188436383 w 68"/>
              <a:gd name="T45" fmla="*/ 271346327 h 55"/>
              <a:gd name="T46" fmla="*/ 694855946 w 68"/>
              <a:gd name="T47" fmla="*/ 542689220 h 55"/>
              <a:gd name="T48" fmla="*/ 105994393 w 68"/>
              <a:gd name="T49" fmla="*/ 542689220 h 55"/>
              <a:gd name="T50" fmla="*/ 105994393 w 68"/>
              <a:gd name="T51" fmla="*/ 460107198 h 55"/>
              <a:gd name="T52" fmla="*/ 235544621 w 68"/>
              <a:gd name="T53" fmla="*/ 330331523 h 55"/>
              <a:gd name="T54" fmla="*/ 306208694 w 68"/>
              <a:gd name="T55" fmla="*/ 389320154 h 55"/>
              <a:gd name="T56" fmla="*/ 518197480 w 68"/>
              <a:gd name="T57" fmla="*/ 176962457 h 55"/>
              <a:gd name="T58" fmla="*/ 694855946 w 68"/>
              <a:gd name="T59" fmla="*/ 353928349 h 55"/>
              <a:gd name="T60" fmla="*/ 694855946 w 68"/>
              <a:gd name="T61" fmla="*/ 542689220 h 55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68" h="55">
                <a:moveTo>
                  <a:pt x="68" y="49"/>
                </a:moveTo>
                <a:cubicBezTo>
                  <a:pt x="68" y="53"/>
                  <a:pt x="66" y="55"/>
                  <a:pt x="63" y="55"/>
                </a:cubicBezTo>
                <a:cubicBezTo>
                  <a:pt x="5" y="55"/>
                  <a:pt x="5" y="55"/>
                  <a:pt x="5" y="55"/>
                </a:cubicBezTo>
                <a:cubicBezTo>
                  <a:pt x="2" y="55"/>
                  <a:pt x="0" y="53"/>
                  <a:pt x="0" y="49"/>
                </a:cubicBezTo>
                <a:cubicBezTo>
                  <a:pt x="0" y="6"/>
                  <a:pt x="0" y="6"/>
                  <a:pt x="0" y="6"/>
                </a:cubicBezTo>
                <a:cubicBezTo>
                  <a:pt x="0" y="3"/>
                  <a:pt x="2" y="0"/>
                  <a:pt x="5" y="0"/>
                </a:cubicBezTo>
                <a:cubicBezTo>
                  <a:pt x="63" y="0"/>
                  <a:pt x="63" y="0"/>
                  <a:pt x="63" y="0"/>
                </a:cubicBezTo>
                <a:cubicBezTo>
                  <a:pt x="66" y="0"/>
                  <a:pt x="68" y="3"/>
                  <a:pt x="68" y="6"/>
                </a:cubicBezTo>
                <a:lnTo>
                  <a:pt x="68" y="49"/>
                </a:lnTo>
                <a:close/>
                <a:moveTo>
                  <a:pt x="5" y="5"/>
                </a:moveTo>
                <a:cubicBezTo>
                  <a:pt x="5" y="5"/>
                  <a:pt x="4" y="5"/>
                  <a:pt x="4" y="6"/>
                </a:cubicBezTo>
                <a:cubicBezTo>
                  <a:pt x="4" y="49"/>
                  <a:pt x="4" y="49"/>
                  <a:pt x="4" y="49"/>
                </a:cubicBezTo>
                <a:cubicBezTo>
                  <a:pt x="4" y="50"/>
                  <a:pt x="5" y="51"/>
                  <a:pt x="5" y="51"/>
                </a:cubicBezTo>
                <a:cubicBezTo>
                  <a:pt x="63" y="51"/>
                  <a:pt x="63" y="51"/>
                  <a:pt x="63" y="51"/>
                </a:cubicBezTo>
                <a:cubicBezTo>
                  <a:pt x="63" y="51"/>
                  <a:pt x="64" y="50"/>
                  <a:pt x="64" y="49"/>
                </a:cubicBezTo>
                <a:cubicBezTo>
                  <a:pt x="64" y="6"/>
                  <a:pt x="64" y="6"/>
                  <a:pt x="64" y="6"/>
                </a:cubicBezTo>
                <a:cubicBezTo>
                  <a:pt x="64" y="5"/>
                  <a:pt x="63" y="5"/>
                  <a:pt x="63" y="5"/>
                </a:cubicBezTo>
                <a:lnTo>
                  <a:pt x="5" y="5"/>
                </a:lnTo>
                <a:close/>
                <a:moveTo>
                  <a:pt x="16" y="23"/>
                </a:moveTo>
                <a:cubicBezTo>
                  <a:pt x="12" y="23"/>
                  <a:pt x="9" y="20"/>
                  <a:pt x="9" y="16"/>
                </a:cubicBezTo>
                <a:cubicBezTo>
                  <a:pt x="9" y="13"/>
                  <a:pt x="12" y="9"/>
                  <a:pt x="16" y="9"/>
                </a:cubicBezTo>
                <a:cubicBezTo>
                  <a:pt x="20" y="9"/>
                  <a:pt x="23" y="13"/>
                  <a:pt x="23" y="16"/>
                </a:cubicBezTo>
                <a:cubicBezTo>
                  <a:pt x="23" y="20"/>
                  <a:pt x="20" y="23"/>
                  <a:pt x="16" y="23"/>
                </a:cubicBezTo>
                <a:close/>
                <a:moveTo>
                  <a:pt x="59" y="46"/>
                </a:moveTo>
                <a:cubicBezTo>
                  <a:pt x="9" y="46"/>
                  <a:pt x="9" y="46"/>
                  <a:pt x="9" y="46"/>
                </a:cubicBezTo>
                <a:cubicBezTo>
                  <a:pt x="9" y="39"/>
                  <a:pt x="9" y="39"/>
                  <a:pt x="9" y="39"/>
                </a:cubicBezTo>
                <a:cubicBezTo>
                  <a:pt x="20" y="28"/>
                  <a:pt x="20" y="28"/>
                  <a:pt x="20" y="28"/>
                </a:cubicBezTo>
                <a:cubicBezTo>
                  <a:pt x="26" y="33"/>
                  <a:pt x="26" y="33"/>
                  <a:pt x="26" y="33"/>
                </a:cubicBezTo>
                <a:cubicBezTo>
                  <a:pt x="44" y="15"/>
                  <a:pt x="44" y="15"/>
                  <a:pt x="44" y="15"/>
                </a:cubicBezTo>
                <a:cubicBezTo>
                  <a:pt x="59" y="30"/>
                  <a:pt x="59" y="30"/>
                  <a:pt x="59" y="30"/>
                </a:cubicBezTo>
                <a:lnTo>
                  <a:pt x="59" y="46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/>
          <a:lstStyle/>
          <a:p>
            <a:endParaRPr lang="id-ID" dirty="0">
              <a:latin typeface="+mn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B20205E-90D9-C6FE-E55D-C002934451D6}"/>
              </a:ext>
            </a:extLst>
          </p:cNvPr>
          <p:cNvSpPr txBox="1"/>
          <p:nvPr/>
        </p:nvSpPr>
        <p:spPr>
          <a:xfrm>
            <a:off x="3251200" y="1764865"/>
            <a:ext cx="30209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사람들의 일상을</a:t>
            </a:r>
            <a:endParaRPr lang="en-US" altLang="ko-KR" sz="12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5C363C8-FD7C-D7A7-CA17-E9D58DF66FEF}"/>
              </a:ext>
            </a:extLst>
          </p:cNvPr>
          <p:cNvSpPr txBox="1"/>
          <p:nvPr/>
        </p:nvSpPr>
        <p:spPr>
          <a:xfrm>
            <a:off x="3724375" y="1971880"/>
            <a:ext cx="2006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Raiseme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5CE3CA5E-3B76-FB2E-1A93-3D29556AFEB0}"/>
              </a:ext>
            </a:extLst>
          </p:cNvPr>
          <p:cNvSpPr/>
          <p:nvPr/>
        </p:nvSpPr>
        <p:spPr>
          <a:xfrm>
            <a:off x="3332873" y="1671224"/>
            <a:ext cx="166154" cy="166154"/>
          </a:xfrm>
          <a:prstGeom prst="ellipse">
            <a:avLst/>
          </a:prstGeom>
          <a:solidFill>
            <a:srgbClr val="C0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38" dirty="0">
                <a:solidFill>
                  <a:schemeClr val="bg1"/>
                </a:solidFill>
                <a:latin typeface="+mn-ea"/>
              </a:rPr>
              <a:t>1</a:t>
            </a:r>
            <a:endParaRPr lang="ko-KR" altLang="en-US" sz="738" dirty="0" err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8DFA66-296F-DE8D-1A63-001FECDA197D}"/>
              </a:ext>
            </a:extLst>
          </p:cNvPr>
          <p:cNvSpPr txBox="1"/>
          <p:nvPr/>
        </p:nvSpPr>
        <p:spPr>
          <a:xfrm>
            <a:off x="2733320" y="4380457"/>
            <a:ext cx="39885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비대면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커뮤니케이션의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한계를 넘습니다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BB6E36B-A358-ABB4-EC11-CF7734C8D0A1}"/>
              </a:ext>
            </a:extLst>
          </p:cNvPr>
          <p:cNvSpPr txBox="1"/>
          <p:nvPr/>
        </p:nvSpPr>
        <p:spPr>
          <a:xfrm>
            <a:off x="2178158" y="4757737"/>
            <a:ext cx="5098834" cy="19092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포스트 코로나 시대에</a:t>
            </a:r>
          </a:p>
          <a:p>
            <a:pPr algn="ctr">
              <a:lnSpc>
                <a:spcPct val="150000"/>
              </a:lnSpc>
            </a:pP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우리는 비대면으로 많은 일을 경험하고 있습니다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온라인에서 다양한 방법으로 소통하고 있지만</a:t>
            </a:r>
          </a:p>
          <a:p>
            <a:pPr algn="ctr">
              <a:lnSpc>
                <a:spcPct val="150000"/>
              </a:lnSpc>
            </a:pP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학습 격차는 점점 더 벌어지고</a:t>
            </a:r>
          </a:p>
          <a:p>
            <a:pPr algn="ctr">
              <a:lnSpc>
                <a:spcPct val="150000"/>
              </a:lnSpc>
            </a:pP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의도가 제대로 전달되지 않는 화상회의처럼</a:t>
            </a:r>
          </a:p>
          <a:p>
            <a:pPr algn="ctr">
              <a:lnSpc>
                <a:spcPct val="150000"/>
              </a:lnSpc>
            </a:pP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다른 사람들의 상황을 파악하기 어려운 불편함을 참고 있습니다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.</a:t>
            </a:r>
          </a:p>
          <a:p>
            <a:pPr algn="ctr">
              <a:lnSpc>
                <a:spcPct val="150000"/>
              </a:lnSpc>
            </a:pPr>
            <a:endParaRPr lang="en-US" altLang="ko-KR" sz="10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Raiseme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1.0</a:t>
            </a:r>
            <a:r>
              <a:rPr lang="ko-KR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은 </a:t>
            </a:r>
            <a:r>
              <a:rPr lang="en-US" altLang="ko-KR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‘</a:t>
            </a:r>
            <a:r>
              <a:rPr lang="ko-KR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이런 어려움을</a:t>
            </a:r>
            <a:r>
              <a:rPr lang="en-US" altLang="ko-KR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r>
              <a:rPr lang="ko-KR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어떻게 해결할까</a:t>
            </a:r>
            <a:r>
              <a:rPr lang="en-US" altLang="ko-KR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?’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라는 고민에서 시작했습니다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BC94FDE-AEE1-A095-8B1F-FAE245E331A9}"/>
              </a:ext>
            </a:extLst>
          </p:cNvPr>
          <p:cNvSpPr txBox="1"/>
          <p:nvPr/>
        </p:nvSpPr>
        <p:spPr>
          <a:xfrm>
            <a:off x="3394417" y="4021489"/>
            <a:ext cx="26568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Raiseme</a:t>
            </a:r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1.0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A25D2A05-4712-9A33-A78D-273062FD22A3}"/>
              </a:ext>
            </a:extLst>
          </p:cNvPr>
          <p:cNvSpPr/>
          <p:nvPr/>
        </p:nvSpPr>
        <p:spPr>
          <a:xfrm>
            <a:off x="3558221" y="4111626"/>
            <a:ext cx="166154" cy="166154"/>
          </a:xfrm>
          <a:prstGeom prst="ellipse">
            <a:avLst/>
          </a:prstGeom>
          <a:solidFill>
            <a:srgbClr val="C0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38" dirty="0">
                <a:solidFill>
                  <a:schemeClr val="bg1"/>
                </a:solidFill>
                <a:latin typeface="+mn-ea"/>
              </a:rPr>
              <a:t>2</a:t>
            </a:r>
            <a:endParaRPr lang="ko-KR" altLang="en-US" sz="738" dirty="0" err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BBC816B-BE66-F184-2B62-A11CEA65B02D}"/>
              </a:ext>
            </a:extLst>
          </p:cNvPr>
          <p:cNvSpPr/>
          <p:nvPr/>
        </p:nvSpPr>
        <p:spPr>
          <a:xfrm>
            <a:off x="217502" y="791183"/>
            <a:ext cx="9010636" cy="51606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 dirty="0">
              <a:latin typeface="+mn-ea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C23D89C-D290-3AB2-B404-80790D746A30}"/>
              </a:ext>
            </a:extLst>
          </p:cNvPr>
          <p:cNvSpPr/>
          <p:nvPr/>
        </p:nvSpPr>
        <p:spPr>
          <a:xfrm>
            <a:off x="217502" y="791183"/>
            <a:ext cx="9010636" cy="51606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 dirty="0">
              <a:latin typeface="+mn-ea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D4D8686-952A-6064-0025-FFFB6EA73C04}"/>
              </a:ext>
            </a:extLst>
          </p:cNvPr>
          <p:cNvSpPr/>
          <p:nvPr/>
        </p:nvSpPr>
        <p:spPr bwMode="auto">
          <a:xfrm>
            <a:off x="338543" y="949952"/>
            <a:ext cx="1004929" cy="198522"/>
          </a:xfrm>
          <a:prstGeom prst="rect">
            <a:avLst/>
          </a:prstGeom>
          <a:noFill/>
          <a:ln w="28575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lIns="36000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050" b="1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Raiseme </a:t>
            </a:r>
            <a:r>
              <a:rPr lang="en-US" altLang="ko-KR" sz="1050" b="1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Logo</a:t>
            </a:r>
            <a:endParaRPr kumimoji="0" lang="ko-KR" altLang="en-US" sz="1050" b="1" dirty="0">
              <a:solidFill>
                <a:schemeClr val="bg1">
                  <a:lumMod val="65000"/>
                </a:schemeClr>
              </a:solidFill>
              <a:latin typeface="+mn-ea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3B502CD-A7E8-6598-FFD0-3EC8A3FB2A95}"/>
              </a:ext>
            </a:extLst>
          </p:cNvPr>
          <p:cNvSpPr txBox="1"/>
          <p:nvPr/>
        </p:nvSpPr>
        <p:spPr>
          <a:xfrm>
            <a:off x="6758404" y="926102"/>
            <a:ext cx="502309" cy="246221"/>
          </a:xfrm>
          <a:prstGeom prst="rect">
            <a:avLst/>
          </a:prstGeom>
          <a:noFill/>
        </p:spPr>
        <p:txBody>
          <a:bodyPr wrap="none" lIns="36000" rIns="36000" rtlCol="0" anchor="ctr">
            <a:spAutoFit/>
          </a:bodyPr>
          <a:lstStyle/>
          <a:p>
            <a:pPr algn="ctr"/>
            <a:r>
              <a:rPr kumimoji="1" lang="en-US" altLang="en-US" sz="1000" b="1" dirty="0">
                <a:latin typeface="+mn-ea"/>
              </a:rPr>
              <a:t>Service</a:t>
            </a:r>
            <a:endParaRPr kumimoji="1" lang="x-none" altLang="en-US" sz="1000" b="1" dirty="0">
              <a:latin typeface="+mn-ea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7465363-ED62-2A20-C81A-A29221743A00}"/>
              </a:ext>
            </a:extLst>
          </p:cNvPr>
          <p:cNvSpPr txBox="1"/>
          <p:nvPr/>
        </p:nvSpPr>
        <p:spPr>
          <a:xfrm>
            <a:off x="8651687" y="926102"/>
            <a:ext cx="407731" cy="246221"/>
          </a:xfrm>
          <a:prstGeom prst="rect">
            <a:avLst/>
          </a:prstGeom>
          <a:noFill/>
        </p:spPr>
        <p:txBody>
          <a:bodyPr wrap="none" lIns="36000" rIns="36000" rtlCol="0" anchor="ctr">
            <a:spAutoFit/>
          </a:bodyPr>
          <a:lstStyle/>
          <a:p>
            <a:pPr algn="ctr"/>
            <a:r>
              <a:rPr kumimoji="1" lang="en-US" altLang="en-US" sz="1000" b="1" dirty="0">
                <a:latin typeface="+mn-ea"/>
              </a:rPr>
              <a:t>News</a:t>
            </a:r>
            <a:endParaRPr kumimoji="1" lang="x-none" altLang="en-US" sz="1000" b="1" dirty="0">
              <a:latin typeface="+mn-ea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BE5CFD9-CA5B-EA1F-51FA-2ED5B12E8BC2}"/>
              </a:ext>
            </a:extLst>
          </p:cNvPr>
          <p:cNvSpPr txBox="1"/>
          <p:nvPr/>
        </p:nvSpPr>
        <p:spPr>
          <a:xfrm>
            <a:off x="7893956" y="926102"/>
            <a:ext cx="620930" cy="246221"/>
          </a:xfrm>
          <a:prstGeom prst="rect">
            <a:avLst/>
          </a:prstGeom>
          <a:noFill/>
        </p:spPr>
        <p:txBody>
          <a:bodyPr wrap="none" lIns="36000" rIns="36000" rtlCol="0" anchor="ctr">
            <a:spAutoFit/>
          </a:bodyPr>
          <a:lstStyle/>
          <a:p>
            <a:pPr algn="ctr"/>
            <a:r>
              <a:rPr kumimoji="1" lang="en-US" altLang="en-US" sz="1000" b="1" dirty="0">
                <a:latin typeface="+mn-ea"/>
              </a:rPr>
              <a:t>Use Case</a:t>
            </a:r>
            <a:endParaRPr kumimoji="1" lang="x-none" altLang="en-US" sz="1000" b="1" dirty="0">
              <a:latin typeface="+mn-ea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829791C-1FFA-F56A-1DB4-708FB6224748}"/>
              </a:ext>
            </a:extLst>
          </p:cNvPr>
          <p:cNvSpPr txBox="1"/>
          <p:nvPr/>
        </p:nvSpPr>
        <p:spPr>
          <a:xfrm>
            <a:off x="6170591" y="926102"/>
            <a:ext cx="451012" cy="246221"/>
          </a:xfrm>
          <a:prstGeom prst="rect">
            <a:avLst/>
          </a:prstGeom>
          <a:noFill/>
        </p:spPr>
        <p:txBody>
          <a:bodyPr wrap="none" lIns="36000" rIns="36000" rtlCol="0"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000" b="1" dirty="0">
                <a:latin typeface="+mn-ea"/>
              </a:rPr>
              <a:t>About</a:t>
            </a:r>
            <a:endParaRPr kumimoji="0" lang="ko-KR" altLang="en-US" sz="1000" b="1" dirty="0">
              <a:latin typeface="+mn-ea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FBD9179-6B4C-7399-0116-8E3F168E44FE}"/>
              </a:ext>
            </a:extLst>
          </p:cNvPr>
          <p:cNvSpPr txBox="1"/>
          <p:nvPr/>
        </p:nvSpPr>
        <p:spPr>
          <a:xfrm>
            <a:off x="7397514" y="926102"/>
            <a:ext cx="359641" cy="246221"/>
          </a:xfrm>
          <a:prstGeom prst="rect">
            <a:avLst/>
          </a:prstGeom>
          <a:noFill/>
        </p:spPr>
        <p:txBody>
          <a:bodyPr wrap="none" lIns="36000" rIns="36000" rtlCol="0" anchor="ctr">
            <a:spAutoFit/>
          </a:bodyPr>
          <a:lstStyle/>
          <a:p>
            <a:pPr algn="ctr"/>
            <a:r>
              <a:rPr kumimoji="1" lang="en-US" altLang="en-US" sz="1000" b="1" dirty="0">
                <a:latin typeface="+mn-ea"/>
              </a:rPr>
              <a:t>Tech</a:t>
            </a:r>
            <a:endParaRPr kumimoji="1" lang="x-none" altLang="en-US" sz="10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81701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원호 85">
            <a:extLst>
              <a:ext uri="{FF2B5EF4-FFF2-40B4-BE49-F238E27FC236}">
                <a16:creationId xmlns:a16="http://schemas.microsoft.com/office/drawing/2014/main" id="{7A90AE3A-44A5-D0A5-5F6E-282C90790CC0}"/>
              </a:ext>
            </a:extLst>
          </p:cNvPr>
          <p:cNvSpPr/>
          <p:nvPr/>
        </p:nvSpPr>
        <p:spPr>
          <a:xfrm flipH="1">
            <a:off x="2316066" y="4162239"/>
            <a:ext cx="1008112" cy="1476164"/>
          </a:xfrm>
          <a:prstGeom prst="arc">
            <a:avLst>
              <a:gd name="adj1" fmla="val 16186254"/>
              <a:gd name="adj2" fmla="val 5445701"/>
            </a:avLst>
          </a:prstGeom>
          <a:ln w="12700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58" name="직선 연결선 2057">
            <a:extLst>
              <a:ext uri="{FF2B5EF4-FFF2-40B4-BE49-F238E27FC236}">
                <a16:creationId xmlns:a16="http://schemas.microsoft.com/office/drawing/2014/main" id="{7627DACA-2630-6C0C-D9C8-ECC1896EB238}"/>
              </a:ext>
            </a:extLst>
          </p:cNvPr>
          <p:cNvCxnSpPr>
            <a:cxnSpLocks/>
          </p:cNvCxnSpPr>
          <p:nvPr/>
        </p:nvCxnSpPr>
        <p:spPr>
          <a:xfrm flipH="1">
            <a:off x="3575720" y="4208845"/>
            <a:ext cx="2254149" cy="0"/>
          </a:xfrm>
          <a:prstGeom prst="line">
            <a:avLst/>
          </a:prstGeom>
          <a:ln w="12700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6" name="원호 2055">
            <a:extLst>
              <a:ext uri="{FF2B5EF4-FFF2-40B4-BE49-F238E27FC236}">
                <a16:creationId xmlns:a16="http://schemas.microsoft.com/office/drawing/2014/main" id="{91E2731E-85F4-64B4-F776-BE35A0A025E3}"/>
              </a:ext>
            </a:extLst>
          </p:cNvPr>
          <p:cNvSpPr/>
          <p:nvPr/>
        </p:nvSpPr>
        <p:spPr>
          <a:xfrm>
            <a:off x="6214303" y="2776666"/>
            <a:ext cx="1008112" cy="1476164"/>
          </a:xfrm>
          <a:prstGeom prst="arc">
            <a:avLst>
              <a:gd name="adj1" fmla="val 16186254"/>
              <a:gd name="adj2" fmla="val 5445701"/>
            </a:avLst>
          </a:prstGeom>
          <a:ln w="12700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52" name="직선 연결선 2051">
            <a:extLst>
              <a:ext uri="{FF2B5EF4-FFF2-40B4-BE49-F238E27FC236}">
                <a16:creationId xmlns:a16="http://schemas.microsoft.com/office/drawing/2014/main" id="{90D8F3D7-DD9A-7ED0-FE0F-5CCA4D82A182}"/>
              </a:ext>
            </a:extLst>
          </p:cNvPr>
          <p:cNvCxnSpPr>
            <a:cxnSpLocks/>
            <a:endCxn id="68" idx="2"/>
          </p:cNvCxnSpPr>
          <p:nvPr/>
        </p:nvCxnSpPr>
        <p:spPr>
          <a:xfrm>
            <a:off x="550863" y="2776666"/>
            <a:ext cx="5294641" cy="0"/>
          </a:xfrm>
          <a:prstGeom prst="line">
            <a:avLst/>
          </a:prstGeom>
          <a:ln w="12700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>
            <a:extLst>
              <a:ext uri="{FF2B5EF4-FFF2-40B4-BE49-F238E27FC236}">
                <a16:creationId xmlns:a16="http://schemas.microsoft.com/office/drawing/2014/main" id="{13B009A3-107F-1326-5210-B5289B1DE0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About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7778470-B9F0-E56D-E782-E41C4904633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Main &gt; About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ECD8028-2291-9FD7-F775-38A29313F1B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A_ABOU_01</a:t>
            </a:r>
            <a:endParaRPr lang="ko-KR" altLang="en-US" dirty="0"/>
          </a:p>
        </p:txBody>
      </p:sp>
      <p:sp>
        <p:nvSpPr>
          <p:cNvPr id="2049" name="타원 2048">
            <a:extLst>
              <a:ext uri="{FF2B5EF4-FFF2-40B4-BE49-F238E27FC236}">
                <a16:creationId xmlns:a16="http://schemas.microsoft.com/office/drawing/2014/main" id="{3B436C3C-8626-69DE-B080-C8057FFD9179}"/>
              </a:ext>
            </a:extLst>
          </p:cNvPr>
          <p:cNvSpPr/>
          <p:nvPr/>
        </p:nvSpPr>
        <p:spPr>
          <a:xfrm>
            <a:off x="2827742" y="2344618"/>
            <a:ext cx="864096" cy="864096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Ins="90000" rtlCol="0" anchor="ctr"/>
          <a:lstStyle/>
          <a:p>
            <a:pPr algn="ctr"/>
            <a:r>
              <a:rPr lang="ko-KR" altLang="en-US" sz="800" noProof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문제점 파악</a:t>
            </a: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0E614F56-B907-850A-F32A-9AC677F72263}"/>
              </a:ext>
            </a:extLst>
          </p:cNvPr>
          <p:cNvSpPr/>
          <p:nvPr/>
        </p:nvSpPr>
        <p:spPr>
          <a:xfrm>
            <a:off x="4336623" y="2344618"/>
            <a:ext cx="864096" cy="864096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Ins="90000" rtlCol="0" anchor="ctr"/>
          <a:lstStyle/>
          <a:p>
            <a:pPr algn="ctr"/>
            <a:r>
              <a:rPr lang="ko-KR" altLang="en-US" sz="800" noProof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페인포인트 탐색</a:t>
            </a: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7F6D2E14-E418-D295-06DF-C33756D76109}"/>
              </a:ext>
            </a:extLst>
          </p:cNvPr>
          <p:cNvSpPr/>
          <p:nvPr/>
        </p:nvSpPr>
        <p:spPr>
          <a:xfrm>
            <a:off x="5845504" y="2344618"/>
            <a:ext cx="864096" cy="864096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Ins="90000" rtlCol="0" anchor="ctr"/>
          <a:lstStyle/>
          <a:p>
            <a:pPr algn="ctr"/>
            <a:r>
              <a:rPr lang="ko-KR" altLang="en-US" sz="800" noProof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인사이트 정의</a:t>
            </a: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637AD6F4-7C64-4915-045D-CCCB09D6FA54}"/>
              </a:ext>
            </a:extLst>
          </p:cNvPr>
          <p:cNvSpPr/>
          <p:nvPr/>
        </p:nvSpPr>
        <p:spPr>
          <a:xfrm>
            <a:off x="2827742" y="3776797"/>
            <a:ext cx="864096" cy="864096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Ins="90000" rtlCol="0" anchor="ctr"/>
          <a:lstStyle/>
          <a:p>
            <a:pPr algn="ctr"/>
            <a:r>
              <a:rPr lang="ko-KR" altLang="en-US" sz="800" noProof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아이데이션</a:t>
            </a:r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CA438CF3-A559-4B29-C727-BBFCB68AFD2B}"/>
              </a:ext>
            </a:extLst>
          </p:cNvPr>
          <p:cNvSpPr/>
          <p:nvPr/>
        </p:nvSpPr>
        <p:spPr>
          <a:xfrm>
            <a:off x="4336756" y="3776797"/>
            <a:ext cx="864096" cy="864096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Ins="90000" rtlCol="0" anchor="ctr"/>
          <a:lstStyle/>
          <a:p>
            <a:pPr algn="ctr"/>
            <a:r>
              <a:rPr lang="ko-KR" altLang="en-US" sz="800" noProof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검증</a:t>
            </a: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FFFEBD16-1899-C00A-464C-FC8F8487E48E}"/>
              </a:ext>
            </a:extLst>
          </p:cNvPr>
          <p:cNvSpPr/>
          <p:nvPr/>
        </p:nvSpPr>
        <p:spPr>
          <a:xfrm>
            <a:off x="2827742" y="5206355"/>
            <a:ext cx="864096" cy="864096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Ins="90000" rtlCol="0" anchor="ctr"/>
          <a:lstStyle/>
          <a:p>
            <a:pPr algn="ctr"/>
            <a:r>
              <a:rPr lang="ko-KR" altLang="en-US" sz="800" noProof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기술 구현</a:t>
            </a:r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id="{19769280-48CF-F4E0-780A-D13A28D2B5CB}"/>
              </a:ext>
            </a:extLst>
          </p:cNvPr>
          <p:cNvSpPr/>
          <p:nvPr/>
        </p:nvSpPr>
        <p:spPr>
          <a:xfrm>
            <a:off x="4332040" y="5206355"/>
            <a:ext cx="864096" cy="864096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Ins="90000" rtlCol="0" anchor="ctr"/>
          <a:lstStyle/>
          <a:p>
            <a:pPr algn="ctr"/>
            <a:r>
              <a:rPr lang="en-US" altLang="ko-KR" sz="800" noProof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AI </a:t>
            </a:r>
            <a:r>
              <a:rPr lang="ko-KR" altLang="en-US" sz="800" noProof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모델 개발</a:t>
            </a:r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id="{8B0DE163-A1DC-73AA-081D-F4E0FA65ED59}"/>
              </a:ext>
            </a:extLst>
          </p:cNvPr>
          <p:cNvSpPr/>
          <p:nvPr/>
        </p:nvSpPr>
        <p:spPr>
          <a:xfrm>
            <a:off x="5845771" y="3776797"/>
            <a:ext cx="864096" cy="864096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Ins="90000" rtlCol="0" anchor="ctr"/>
          <a:lstStyle/>
          <a:p>
            <a:pPr algn="ctr"/>
            <a:r>
              <a:rPr lang="ko-KR" altLang="en-US" sz="800" noProof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데이터 분석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0B1BA7B1-1BD2-AD6A-6ABA-46245735B1B4}"/>
              </a:ext>
            </a:extLst>
          </p:cNvPr>
          <p:cNvSpPr txBox="1"/>
          <p:nvPr/>
        </p:nvSpPr>
        <p:spPr>
          <a:xfrm>
            <a:off x="555626" y="1705948"/>
            <a:ext cx="20062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Raiseme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는 </a:t>
            </a:r>
            <a:endParaRPr lang="en-US" altLang="ko-KR" sz="12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이렇게 해결합니다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5D9BB113-7D61-1E1F-E3BE-B28A641FDAD7}"/>
              </a:ext>
            </a:extLst>
          </p:cNvPr>
          <p:cNvSpPr txBox="1"/>
          <p:nvPr/>
        </p:nvSpPr>
        <p:spPr>
          <a:xfrm>
            <a:off x="1292537" y="2501675"/>
            <a:ext cx="15481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Discover &amp; Define</a:t>
            </a:r>
            <a:endParaRPr lang="ko-KR" altLang="en-US" sz="1100" b="1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cxnSp>
        <p:nvCxnSpPr>
          <p:cNvPr id="96" name="직선 연결선 95">
            <a:extLst>
              <a:ext uri="{FF2B5EF4-FFF2-40B4-BE49-F238E27FC236}">
                <a16:creationId xmlns:a16="http://schemas.microsoft.com/office/drawing/2014/main" id="{71ECEBF0-1E7F-FDC9-0633-91F523FF4882}"/>
              </a:ext>
            </a:extLst>
          </p:cNvPr>
          <p:cNvCxnSpPr>
            <a:cxnSpLocks/>
            <a:stCxn id="76" idx="2"/>
            <a:endCxn id="75" idx="6"/>
          </p:cNvCxnSpPr>
          <p:nvPr/>
        </p:nvCxnSpPr>
        <p:spPr>
          <a:xfrm flipH="1">
            <a:off x="3691838" y="5638403"/>
            <a:ext cx="640202" cy="0"/>
          </a:xfrm>
          <a:prstGeom prst="line">
            <a:avLst/>
          </a:prstGeom>
          <a:ln w="12700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43FBD68E-9EB7-5E22-FBB7-14F70411A78F}"/>
              </a:ext>
            </a:extLst>
          </p:cNvPr>
          <p:cNvSpPr txBox="1"/>
          <p:nvPr/>
        </p:nvSpPr>
        <p:spPr>
          <a:xfrm>
            <a:off x="6436209" y="3404636"/>
            <a:ext cx="15680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Develop &amp; Analyze</a:t>
            </a:r>
            <a:endParaRPr lang="ko-KR" altLang="en-US" sz="1100" b="1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18884DE0-6659-E365-4D1C-5A15C6744215}"/>
              </a:ext>
            </a:extLst>
          </p:cNvPr>
          <p:cNvSpPr txBox="1"/>
          <p:nvPr/>
        </p:nvSpPr>
        <p:spPr>
          <a:xfrm>
            <a:off x="1408389" y="4896823"/>
            <a:ext cx="155526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Solve &amp; Implement</a:t>
            </a:r>
            <a:endParaRPr lang="ko-KR" altLang="en-US" sz="1100" b="1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cxnSp>
        <p:nvCxnSpPr>
          <p:cNvPr id="102" name="직선 연결선 101">
            <a:extLst>
              <a:ext uri="{FF2B5EF4-FFF2-40B4-BE49-F238E27FC236}">
                <a16:creationId xmlns:a16="http://schemas.microsoft.com/office/drawing/2014/main" id="{CA802BCA-0E5A-2885-092E-55CBD1827732}"/>
              </a:ext>
            </a:extLst>
          </p:cNvPr>
          <p:cNvCxnSpPr>
            <a:cxnSpLocks/>
            <a:stCxn id="76" idx="6"/>
            <a:endCxn id="2070" idx="0"/>
          </p:cNvCxnSpPr>
          <p:nvPr/>
        </p:nvCxnSpPr>
        <p:spPr>
          <a:xfrm>
            <a:off x="5196136" y="5638403"/>
            <a:ext cx="1112310" cy="0"/>
          </a:xfrm>
          <a:prstGeom prst="line">
            <a:avLst/>
          </a:prstGeom>
          <a:ln w="12700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0" name="이등변 삼각형 2069">
            <a:extLst>
              <a:ext uri="{FF2B5EF4-FFF2-40B4-BE49-F238E27FC236}">
                <a16:creationId xmlns:a16="http://schemas.microsoft.com/office/drawing/2014/main" id="{F4E88174-3A34-9DD3-CCAA-E81145E5F750}"/>
              </a:ext>
            </a:extLst>
          </p:cNvPr>
          <p:cNvSpPr/>
          <p:nvPr/>
        </p:nvSpPr>
        <p:spPr>
          <a:xfrm rot="5400000">
            <a:off x="6092446" y="5548403"/>
            <a:ext cx="252000" cy="180000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Ins="90000" rtlCol="0" anchor="ctr"/>
          <a:lstStyle/>
          <a:p>
            <a:pPr algn="l"/>
            <a:endParaRPr lang="ko-KR" altLang="en-US" sz="800" noProof="1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aphicFrame>
        <p:nvGraphicFramePr>
          <p:cNvPr id="108" name="표 107">
            <a:extLst>
              <a:ext uri="{FF2B5EF4-FFF2-40B4-BE49-F238E27FC236}">
                <a16:creationId xmlns:a16="http://schemas.microsoft.com/office/drawing/2014/main" id="{AC4B1CF1-C9FB-A66C-986A-1E06DA8F26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9932911"/>
              </p:ext>
            </p:extLst>
          </p:nvPr>
        </p:nvGraphicFramePr>
        <p:xfrm>
          <a:off x="9317697" y="798693"/>
          <a:ext cx="2656801" cy="2555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6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61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5521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B="6480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lnSpc>
                          <a:spcPts val="1200"/>
                        </a:lnSpc>
                        <a:buFontTx/>
                        <a:buNone/>
                      </a:pPr>
                      <a:r>
                        <a:rPr lang="en-US" altLang="ko-KR" sz="800" b="1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AI </a:t>
                      </a:r>
                      <a:r>
                        <a:rPr lang="ko-KR" altLang="en-US" sz="800" b="1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개발 방법론 소개</a:t>
                      </a:r>
                      <a:endParaRPr lang="en-US" altLang="ko-KR" sz="800" b="0" baseline="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B="648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6" name="타원 35">
            <a:extLst>
              <a:ext uri="{FF2B5EF4-FFF2-40B4-BE49-F238E27FC236}">
                <a16:creationId xmlns:a16="http://schemas.microsoft.com/office/drawing/2014/main" id="{258D0C81-1BEE-B712-1681-4835441354CA}"/>
              </a:ext>
            </a:extLst>
          </p:cNvPr>
          <p:cNvSpPr/>
          <p:nvPr/>
        </p:nvSpPr>
        <p:spPr>
          <a:xfrm>
            <a:off x="674853" y="1513558"/>
            <a:ext cx="166154" cy="166154"/>
          </a:xfrm>
          <a:prstGeom prst="ellipse">
            <a:avLst/>
          </a:prstGeom>
          <a:solidFill>
            <a:srgbClr val="C0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38" dirty="0">
                <a:solidFill>
                  <a:schemeClr val="bg1"/>
                </a:solidFill>
                <a:latin typeface="+mn-ea"/>
              </a:rPr>
              <a:t>3</a:t>
            </a:r>
            <a:endParaRPr lang="ko-KR" altLang="en-US" sz="738" dirty="0" err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50A93852-65EB-62E1-402B-717E1EAA9D3D}"/>
              </a:ext>
            </a:extLst>
          </p:cNvPr>
          <p:cNvSpPr/>
          <p:nvPr/>
        </p:nvSpPr>
        <p:spPr>
          <a:xfrm>
            <a:off x="217502" y="791183"/>
            <a:ext cx="9010636" cy="51606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 dirty="0">
              <a:latin typeface="+mn-ea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3F8F9A3C-3D10-BFFE-A287-C0FE59AB324E}"/>
              </a:ext>
            </a:extLst>
          </p:cNvPr>
          <p:cNvSpPr/>
          <p:nvPr/>
        </p:nvSpPr>
        <p:spPr>
          <a:xfrm>
            <a:off x="217502" y="791183"/>
            <a:ext cx="9010636" cy="51606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 dirty="0">
              <a:latin typeface="+mn-ea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C61283C1-E326-D4A1-D4BE-C34BCC3F391A}"/>
              </a:ext>
            </a:extLst>
          </p:cNvPr>
          <p:cNvSpPr/>
          <p:nvPr/>
        </p:nvSpPr>
        <p:spPr bwMode="auto">
          <a:xfrm>
            <a:off x="338543" y="949952"/>
            <a:ext cx="1004929" cy="198522"/>
          </a:xfrm>
          <a:prstGeom prst="rect">
            <a:avLst/>
          </a:prstGeom>
          <a:noFill/>
          <a:ln w="28575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lIns="36000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050" b="1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Raiseme </a:t>
            </a:r>
            <a:r>
              <a:rPr lang="en-US" altLang="ko-KR" sz="1050" b="1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Logo</a:t>
            </a:r>
            <a:endParaRPr kumimoji="0" lang="ko-KR" altLang="en-US" sz="1050" b="1" dirty="0">
              <a:solidFill>
                <a:schemeClr val="bg1">
                  <a:lumMod val="65000"/>
                </a:schemeClr>
              </a:solidFill>
              <a:latin typeface="+mn-ea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1B86B64-DFE6-AA7D-C760-92074BD4B905}"/>
              </a:ext>
            </a:extLst>
          </p:cNvPr>
          <p:cNvSpPr txBox="1"/>
          <p:nvPr/>
        </p:nvSpPr>
        <p:spPr>
          <a:xfrm>
            <a:off x="6758404" y="926102"/>
            <a:ext cx="502309" cy="246221"/>
          </a:xfrm>
          <a:prstGeom prst="rect">
            <a:avLst/>
          </a:prstGeom>
          <a:noFill/>
        </p:spPr>
        <p:txBody>
          <a:bodyPr wrap="none" lIns="36000" rIns="36000" rtlCol="0" anchor="ctr">
            <a:spAutoFit/>
          </a:bodyPr>
          <a:lstStyle/>
          <a:p>
            <a:pPr algn="ctr"/>
            <a:r>
              <a:rPr kumimoji="1" lang="en-US" altLang="en-US" sz="1000" b="1" dirty="0">
                <a:latin typeface="+mn-ea"/>
              </a:rPr>
              <a:t>Service</a:t>
            </a:r>
            <a:endParaRPr kumimoji="1" lang="x-none" altLang="en-US" sz="1000" b="1" dirty="0">
              <a:latin typeface="+mn-ea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BF5EFF8-44E3-015E-2C6E-7E9EB7D9D6E2}"/>
              </a:ext>
            </a:extLst>
          </p:cNvPr>
          <p:cNvSpPr txBox="1"/>
          <p:nvPr/>
        </p:nvSpPr>
        <p:spPr>
          <a:xfrm>
            <a:off x="8651687" y="926102"/>
            <a:ext cx="407731" cy="246221"/>
          </a:xfrm>
          <a:prstGeom prst="rect">
            <a:avLst/>
          </a:prstGeom>
          <a:noFill/>
        </p:spPr>
        <p:txBody>
          <a:bodyPr wrap="none" lIns="36000" rIns="36000" rtlCol="0" anchor="ctr">
            <a:spAutoFit/>
          </a:bodyPr>
          <a:lstStyle/>
          <a:p>
            <a:pPr algn="ctr"/>
            <a:r>
              <a:rPr kumimoji="1" lang="en-US" altLang="en-US" sz="1000" b="1" dirty="0">
                <a:latin typeface="+mn-ea"/>
              </a:rPr>
              <a:t>News</a:t>
            </a:r>
            <a:endParaRPr kumimoji="1" lang="x-none" altLang="en-US" sz="1000" b="1" dirty="0">
              <a:latin typeface="+mn-ea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40C9445-49A7-0898-9CDC-13E8E10280F7}"/>
              </a:ext>
            </a:extLst>
          </p:cNvPr>
          <p:cNvSpPr txBox="1"/>
          <p:nvPr/>
        </p:nvSpPr>
        <p:spPr>
          <a:xfrm>
            <a:off x="7893956" y="926102"/>
            <a:ext cx="620930" cy="246221"/>
          </a:xfrm>
          <a:prstGeom prst="rect">
            <a:avLst/>
          </a:prstGeom>
          <a:noFill/>
        </p:spPr>
        <p:txBody>
          <a:bodyPr wrap="none" lIns="36000" rIns="36000" rtlCol="0" anchor="ctr">
            <a:spAutoFit/>
          </a:bodyPr>
          <a:lstStyle/>
          <a:p>
            <a:pPr algn="ctr"/>
            <a:r>
              <a:rPr kumimoji="1" lang="en-US" altLang="en-US" sz="1000" b="1" dirty="0">
                <a:latin typeface="+mn-ea"/>
              </a:rPr>
              <a:t>Use Case</a:t>
            </a:r>
            <a:endParaRPr kumimoji="1" lang="x-none" altLang="en-US" sz="1000" b="1" dirty="0">
              <a:latin typeface="+mn-ea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5FD3764-6DD6-D1E2-6489-F76602AFAD48}"/>
              </a:ext>
            </a:extLst>
          </p:cNvPr>
          <p:cNvSpPr txBox="1"/>
          <p:nvPr/>
        </p:nvSpPr>
        <p:spPr>
          <a:xfrm>
            <a:off x="6170591" y="926102"/>
            <a:ext cx="451012" cy="246221"/>
          </a:xfrm>
          <a:prstGeom prst="rect">
            <a:avLst/>
          </a:prstGeom>
          <a:noFill/>
        </p:spPr>
        <p:txBody>
          <a:bodyPr wrap="none" lIns="36000" rIns="36000" rtlCol="0"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000" b="1" dirty="0">
                <a:latin typeface="+mn-ea"/>
              </a:rPr>
              <a:t>About</a:t>
            </a:r>
            <a:endParaRPr kumimoji="0" lang="ko-KR" altLang="en-US" sz="1000" b="1" dirty="0">
              <a:latin typeface="+mn-ea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C91A06D-D3A2-11D9-D370-FF167A24D18A}"/>
              </a:ext>
            </a:extLst>
          </p:cNvPr>
          <p:cNvSpPr txBox="1"/>
          <p:nvPr/>
        </p:nvSpPr>
        <p:spPr>
          <a:xfrm>
            <a:off x="7397514" y="926102"/>
            <a:ext cx="359641" cy="246221"/>
          </a:xfrm>
          <a:prstGeom prst="rect">
            <a:avLst/>
          </a:prstGeom>
          <a:noFill/>
        </p:spPr>
        <p:txBody>
          <a:bodyPr wrap="none" lIns="36000" rIns="36000" rtlCol="0" anchor="ctr">
            <a:spAutoFit/>
          </a:bodyPr>
          <a:lstStyle/>
          <a:p>
            <a:pPr algn="ctr"/>
            <a:r>
              <a:rPr kumimoji="1" lang="en-US" altLang="en-US" sz="1000" b="1" dirty="0">
                <a:latin typeface="+mn-ea"/>
              </a:rPr>
              <a:t>Tech</a:t>
            </a:r>
            <a:endParaRPr kumimoji="1" lang="x-none" altLang="en-US" sz="10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046170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81D43F-B715-D307-F308-362C353DB29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About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B3C69E1-4A19-BE6D-6B36-951065C6BAB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Main &gt; About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0775FE1-77C0-A5E6-3059-4B698ECA68B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A_ABOU_01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8938A27-AC0B-B629-1AF8-C40215F5FF5B}"/>
              </a:ext>
            </a:extLst>
          </p:cNvPr>
          <p:cNvSpPr txBox="1"/>
          <p:nvPr/>
        </p:nvSpPr>
        <p:spPr>
          <a:xfrm>
            <a:off x="555626" y="1782021"/>
            <a:ext cx="22625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Raiseme 1.0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이 시작됐습니다</a:t>
            </a:r>
            <a:endParaRPr lang="en-US" altLang="ko-KR" sz="12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65E65C1-179E-D00B-0CE8-D85D3E87F3B8}"/>
              </a:ext>
            </a:extLst>
          </p:cNvPr>
          <p:cNvSpPr txBox="1"/>
          <p:nvPr/>
        </p:nvSpPr>
        <p:spPr>
          <a:xfrm>
            <a:off x="536349" y="3985910"/>
            <a:ext cx="5405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2020</a:t>
            </a:r>
            <a:endParaRPr lang="ko-KR" altLang="en-US" sz="10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CC7F603-E7CA-E710-DFD9-EE130ABE9F1C}"/>
              </a:ext>
            </a:extLst>
          </p:cNvPr>
          <p:cNvSpPr txBox="1"/>
          <p:nvPr/>
        </p:nvSpPr>
        <p:spPr>
          <a:xfrm>
            <a:off x="3435427" y="3985910"/>
            <a:ext cx="5405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2021</a:t>
            </a:r>
            <a:endParaRPr lang="ko-KR" altLang="en-US" sz="10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494ED8C-7A22-B69F-D4BC-D594CD52DAC6}"/>
              </a:ext>
            </a:extLst>
          </p:cNvPr>
          <p:cNvSpPr txBox="1"/>
          <p:nvPr/>
        </p:nvSpPr>
        <p:spPr>
          <a:xfrm>
            <a:off x="6328398" y="3985910"/>
            <a:ext cx="5405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2022</a:t>
            </a:r>
            <a:endParaRPr lang="ko-KR" altLang="en-US" sz="10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45B2063-1068-453F-CB1B-EA8DA50E437D}"/>
              </a:ext>
            </a:extLst>
          </p:cNvPr>
          <p:cNvSpPr txBox="1"/>
          <p:nvPr/>
        </p:nvSpPr>
        <p:spPr>
          <a:xfrm>
            <a:off x="565591" y="4201934"/>
            <a:ext cx="247006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spcAft>
                <a:spcPts val="600"/>
              </a:spcAft>
              <a:buSzPct val="90000"/>
              <a:buFont typeface="Arial" panose="020B0604020202020204" pitchFamily="34" charset="0"/>
              <a:buChar char="•"/>
            </a:pP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AI 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기반 온라인 학습 솔루션 제안</a:t>
            </a:r>
            <a:endParaRPr lang="en-US" altLang="ko-KR" sz="8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171450" indent="-171450">
              <a:spcAft>
                <a:spcPts val="600"/>
              </a:spcAft>
              <a:buSzPct val="90000"/>
              <a:buFont typeface="Arial" panose="020B0604020202020204" pitchFamily="34" charset="0"/>
              <a:buChar char="•"/>
            </a:pP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삼성 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SDS XEED-LAB </a:t>
            </a:r>
            <a:r>
              <a:rPr lang="en-US" altLang="ko-KR" sz="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Xeed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-lab 5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기 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Top3 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선정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DADF4C7-089C-2F72-B68E-D62624A12DEF}"/>
              </a:ext>
            </a:extLst>
          </p:cNvPr>
          <p:cNvSpPr txBox="1"/>
          <p:nvPr/>
        </p:nvSpPr>
        <p:spPr>
          <a:xfrm>
            <a:off x="3435426" y="4201934"/>
            <a:ext cx="260823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spcAft>
                <a:spcPts val="600"/>
              </a:spcAft>
              <a:buSzPct val="90000"/>
              <a:buFont typeface="Arial" panose="020B0604020202020204" pitchFamily="34" charset="0"/>
              <a:buChar char="•"/>
            </a:pPr>
            <a:r>
              <a:rPr lang="ko-KR" altLang="en-US" sz="800" spc="-9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사업성과 기술력을 검증 받아 사업화 </a:t>
            </a:r>
            <a:r>
              <a:rPr lang="ko-KR" altLang="en-US" sz="800" spc="-9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인큐베이션</a:t>
            </a:r>
            <a:r>
              <a:rPr lang="ko-KR" altLang="en-US" sz="800" spc="-9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진행</a:t>
            </a:r>
            <a:endParaRPr lang="en-US" altLang="ko-KR" sz="800" spc="-9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171450" indent="-171450">
              <a:spcAft>
                <a:spcPts val="600"/>
              </a:spcAft>
              <a:buSzPct val="90000"/>
              <a:buFont typeface="Arial" panose="020B0604020202020204" pitchFamily="34" charset="0"/>
              <a:buChar char="•"/>
            </a:pPr>
            <a:r>
              <a:rPr lang="ko-KR" altLang="en-US" sz="800" spc="-9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원격교육 시스템 적용 및 다양한 화상회의 서비스와     연계하여 사업 확대 중</a:t>
            </a:r>
            <a:endParaRPr lang="en-US" altLang="ko-KR" sz="800" spc="-9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171450" indent="-171450">
              <a:spcAft>
                <a:spcPts val="600"/>
              </a:spcAft>
              <a:buSzPct val="90000"/>
              <a:buFont typeface="Arial" panose="020B0604020202020204" pitchFamily="34" charset="0"/>
              <a:buChar char="•"/>
            </a:pPr>
            <a:r>
              <a:rPr lang="ko-KR" altLang="en-US" sz="800" spc="-9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집중도</a:t>
            </a:r>
            <a:r>
              <a:rPr lang="en-US" altLang="ko-KR" sz="800" spc="-9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 </a:t>
            </a:r>
            <a:r>
              <a:rPr lang="ko-KR" altLang="en-US" sz="800" spc="-9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흥미도</a:t>
            </a:r>
            <a:r>
              <a:rPr lang="en-US" altLang="ko-KR" sz="800" spc="-9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 </a:t>
            </a:r>
            <a:r>
              <a:rPr lang="ko-KR" altLang="en-US" sz="800" spc="-9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수업태도 분석 </a:t>
            </a:r>
            <a:r>
              <a:rPr lang="en-US" altLang="ko-KR" sz="800" spc="-9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VISION AI </a:t>
            </a:r>
            <a:r>
              <a:rPr lang="ko-KR" altLang="en-US" sz="800" spc="-9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모델 개발</a:t>
            </a:r>
            <a:r>
              <a:rPr lang="en-US" altLang="ko-KR" sz="800" spc="-9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8CB2376-6436-6373-0993-6A6B92330C01}"/>
              </a:ext>
            </a:extLst>
          </p:cNvPr>
          <p:cNvSpPr txBox="1"/>
          <p:nvPr/>
        </p:nvSpPr>
        <p:spPr>
          <a:xfrm>
            <a:off x="6332076" y="4201934"/>
            <a:ext cx="2480598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spcAft>
                <a:spcPts val="600"/>
              </a:spcAft>
              <a:buSzPct val="90000"/>
              <a:buFont typeface="Arial" panose="020B0604020202020204" pitchFamily="34" charset="0"/>
              <a:buChar char="•"/>
            </a:pPr>
            <a:r>
              <a:rPr lang="ko-KR" altLang="en-US" sz="800" spc="-9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집중도</a:t>
            </a:r>
            <a:r>
              <a:rPr lang="en-US" altLang="ko-KR" sz="800" spc="-9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 </a:t>
            </a:r>
            <a:r>
              <a:rPr lang="ko-KR" altLang="en-US" sz="800" spc="-9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흥미도</a:t>
            </a:r>
            <a:r>
              <a:rPr lang="en-US" altLang="ko-KR" sz="800" spc="-9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 </a:t>
            </a:r>
            <a:r>
              <a:rPr lang="ko-KR" altLang="en-US" sz="800" spc="-9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자세 분석 등 </a:t>
            </a:r>
            <a:r>
              <a:rPr lang="en-US" altLang="ko-KR" sz="800" spc="-9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AI </a:t>
            </a:r>
            <a:r>
              <a:rPr lang="ko-KR" altLang="en-US" sz="800" spc="-9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모델 상품화</a:t>
            </a:r>
            <a:endParaRPr lang="en-US" altLang="ko-KR" sz="800" spc="-9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171450" indent="-171450">
              <a:spcAft>
                <a:spcPts val="600"/>
              </a:spcAft>
              <a:buSzPct val="90000"/>
              <a:buFont typeface="Arial" panose="020B0604020202020204" pitchFamily="34" charset="0"/>
              <a:buChar char="•"/>
            </a:pPr>
            <a:r>
              <a:rPr lang="ko-KR" altLang="en-US" sz="800" spc="-9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공부시간과 집중도를 </a:t>
            </a:r>
            <a:r>
              <a:rPr lang="en-US" altLang="ko-KR" sz="800" spc="-9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AI</a:t>
            </a:r>
            <a:r>
              <a:rPr lang="ko-KR" altLang="en-US" sz="800" spc="-9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로  </a:t>
            </a:r>
            <a:r>
              <a:rPr lang="ko-KR" altLang="en-US" sz="800" spc="-9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측정</a:t>
            </a:r>
            <a:r>
              <a:rPr lang="ko-KR" altLang="en-US" sz="800" spc="-9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algun Gothic Semilight" panose="020B0502040204020203" pitchFamily="34" charset="-127"/>
                <a:ea typeface="Malgun Gothic Semilight" panose="020B0502040204020203" pitchFamily="34" charset="-127"/>
                <a:cs typeface="Malgun Gothic Semilight" panose="020B0502040204020203" pitchFamily="34" charset="-127"/>
              </a:rPr>
              <a:t>∙</a:t>
            </a:r>
            <a:r>
              <a:rPr lang="ko-KR" altLang="en-US" sz="800" spc="-9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분석하는</a:t>
            </a:r>
            <a:r>
              <a:rPr lang="ko-KR" altLang="en-US" sz="800" spc="-9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 </a:t>
            </a:r>
            <a:r>
              <a:rPr lang="en-US" altLang="ko-KR" sz="800" spc="-9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"</a:t>
            </a:r>
            <a:r>
              <a:rPr lang="ko-KR" altLang="en-US" sz="800" spc="-9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공부절친</a:t>
            </a:r>
            <a:r>
              <a:rPr lang="en-US" altLang="ko-KR" sz="800" spc="-9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" </a:t>
            </a:r>
            <a:r>
              <a:rPr lang="ko-KR" altLang="en-US" sz="800" spc="-9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개발</a:t>
            </a:r>
            <a:endParaRPr lang="en-US" altLang="ko-KR" sz="800" spc="-9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FCDA3D24-B799-5881-F8BE-7762EB0E6D27}"/>
              </a:ext>
            </a:extLst>
          </p:cNvPr>
          <p:cNvSpPr/>
          <p:nvPr/>
        </p:nvSpPr>
        <p:spPr>
          <a:xfrm>
            <a:off x="399437" y="1873676"/>
            <a:ext cx="166154" cy="166154"/>
          </a:xfrm>
          <a:prstGeom prst="ellipse">
            <a:avLst/>
          </a:prstGeom>
          <a:solidFill>
            <a:srgbClr val="C0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38" dirty="0">
                <a:solidFill>
                  <a:schemeClr val="bg1"/>
                </a:solidFill>
                <a:latin typeface="+mn-ea"/>
              </a:rPr>
              <a:t>4</a:t>
            </a:r>
            <a:endParaRPr lang="ko-KR" altLang="en-US" sz="738" dirty="0" err="1">
              <a:solidFill>
                <a:schemeClr val="bg1"/>
              </a:solidFill>
              <a:latin typeface="+mn-ea"/>
            </a:endParaRPr>
          </a:p>
        </p:txBody>
      </p:sp>
      <p:graphicFrame>
        <p:nvGraphicFramePr>
          <p:cNvPr id="33" name="표 32">
            <a:extLst>
              <a:ext uri="{FF2B5EF4-FFF2-40B4-BE49-F238E27FC236}">
                <a16:creationId xmlns:a16="http://schemas.microsoft.com/office/drawing/2014/main" id="{B5327F81-AA4A-97B4-A5F3-6EC55904E5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1986983"/>
              </p:ext>
            </p:extLst>
          </p:nvPr>
        </p:nvGraphicFramePr>
        <p:xfrm>
          <a:off x="9317697" y="798693"/>
          <a:ext cx="2656801" cy="2555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6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61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5521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B="6480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lnSpc>
                          <a:spcPts val="1200"/>
                        </a:lnSpc>
                        <a:buFontTx/>
                        <a:buNone/>
                      </a:pPr>
                      <a:r>
                        <a:rPr lang="en-US" altLang="ko-KR" sz="800" b="1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Raiseme 1.0 </a:t>
                      </a:r>
                      <a:r>
                        <a:rPr lang="ko-KR" altLang="en-US" sz="800" b="1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히스토리 소개</a:t>
                      </a:r>
                      <a:endParaRPr lang="en-US" altLang="ko-KR" sz="800" b="0" baseline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B="648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3" name="TextBox 42">
            <a:extLst>
              <a:ext uri="{FF2B5EF4-FFF2-40B4-BE49-F238E27FC236}">
                <a16:creationId xmlns:a16="http://schemas.microsoft.com/office/drawing/2014/main" id="{D3606047-5FCD-2CC1-502A-0010911730DD}"/>
              </a:ext>
            </a:extLst>
          </p:cNvPr>
          <p:cNvSpPr txBox="1"/>
          <p:nvPr/>
        </p:nvSpPr>
        <p:spPr>
          <a:xfrm>
            <a:off x="557641" y="2008298"/>
            <a:ext cx="247801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비대면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커뮤니케이션의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한계 극복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5CDB2B58-D925-B879-93EC-8C843B9523B6}"/>
              </a:ext>
            </a:extLst>
          </p:cNvPr>
          <p:cNvSpPr/>
          <p:nvPr/>
        </p:nvSpPr>
        <p:spPr>
          <a:xfrm>
            <a:off x="217502" y="791183"/>
            <a:ext cx="9010636" cy="51606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 dirty="0">
              <a:latin typeface="+mn-ea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4C22FDBE-EE47-B097-7E26-F6131CC38630}"/>
              </a:ext>
            </a:extLst>
          </p:cNvPr>
          <p:cNvSpPr/>
          <p:nvPr/>
        </p:nvSpPr>
        <p:spPr>
          <a:xfrm>
            <a:off x="217502" y="791183"/>
            <a:ext cx="9010636" cy="51606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 dirty="0">
              <a:latin typeface="+mn-ea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4EAA513E-283A-ABCF-F945-6F9DAAAEF1B1}"/>
              </a:ext>
            </a:extLst>
          </p:cNvPr>
          <p:cNvSpPr/>
          <p:nvPr/>
        </p:nvSpPr>
        <p:spPr bwMode="auto">
          <a:xfrm>
            <a:off x="338543" y="949952"/>
            <a:ext cx="1004929" cy="198522"/>
          </a:xfrm>
          <a:prstGeom prst="rect">
            <a:avLst/>
          </a:prstGeom>
          <a:noFill/>
          <a:ln w="28575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lIns="36000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050" b="1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Raiseme </a:t>
            </a:r>
            <a:r>
              <a:rPr lang="en-US" altLang="ko-KR" sz="1050" b="1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Logo</a:t>
            </a:r>
            <a:endParaRPr kumimoji="0" lang="ko-KR" altLang="en-US" sz="1050" b="1" dirty="0">
              <a:solidFill>
                <a:schemeClr val="bg1">
                  <a:lumMod val="65000"/>
                </a:schemeClr>
              </a:solidFill>
              <a:latin typeface="+mn-ea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43AE518-F8C0-443B-BD0A-EF0E05D48CE3}"/>
              </a:ext>
            </a:extLst>
          </p:cNvPr>
          <p:cNvSpPr txBox="1"/>
          <p:nvPr/>
        </p:nvSpPr>
        <p:spPr>
          <a:xfrm>
            <a:off x="6758404" y="926102"/>
            <a:ext cx="502309" cy="246221"/>
          </a:xfrm>
          <a:prstGeom prst="rect">
            <a:avLst/>
          </a:prstGeom>
          <a:noFill/>
        </p:spPr>
        <p:txBody>
          <a:bodyPr wrap="none" lIns="36000" rIns="36000" rtlCol="0" anchor="ctr">
            <a:spAutoFit/>
          </a:bodyPr>
          <a:lstStyle/>
          <a:p>
            <a:pPr algn="ctr"/>
            <a:r>
              <a:rPr kumimoji="1" lang="en-US" altLang="en-US" sz="1000" b="1" dirty="0">
                <a:latin typeface="+mn-ea"/>
              </a:rPr>
              <a:t>Service</a:t>
            </a:r>
            <a:endParaRPr kumimoji="1" lang="x-none" altLang="en-US" sz="1000" b="1" dirty="0">
              <a:latin typeface="+mn-ea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CC03C8AF-7CD4-E981-4EA7-E9D243F2D6CD}"/>
              </a:ext>
            </a:extLst>
          </p:cNvPr>
          <p:cNvSpPr txBox="1"/>
          <p:nvPr/>
        </p:nvSpPr>
        <p:spPr>
          <a:xfrm>
            <a:off x="8651687" y="926102"/>
            <a:ext cx="407731" cy="246221"/>
          </a:xfrm>
          <a:prstGeom prst="rect">
            <a:avLst/>
          </a:prstGeom>
          <a:noFill/>
        </p:spPr>
        <p:txBody>
          <a:bodyPr wrap="none" lIns="36000" rIns="36000" rtlCol="0" anchor="ctr">
            <a:spAutoFit/>
          </a:bodyPr>
          <a:lstStyle/>
          <a:p>
            <a:pPr algn="ctr"/>
            <a:r>
              <a:rPr kumimoji="1" lang="en-US" altLang="en-US" sz="1000" b="1" dirty="0">
                <a:latin typeface="+mn-ea"/>
              </a:rPr>
              <a:t>News</a:t>
            </a:r>
            <a:endParaRPr kumimoji="1" lang="x-none" altLang="en-US" sz="1000" b="1" dirty="0">
              <a:latin typeface="+mn-ea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36CF9AF-825E-26E6-8570-BFEADDBF5F9A}"/>
              </a:ext>
            </a:extLst>
          </p:cNvPr>
          <p:cNvSpPr txBox="1"/>
          <p:nvPr/>
        </p:nvSpPr>
        <p:spPr>
          <a:xfrm>
            <a:off x="7893956" y="926102"/>
            <a:ext cx="620930" cy="246221"/>
          </a:xfrm>
          <a:prstGeom prst="rect">
            <a:avLst/>
          </a:prstGeom>
          <a:noFill/>
        </p:spPr>
        <p:txBody>
          <a:bodyPr wrap="none" lIns="36000" rIns="36000" rtlCol="0" anchor="ctr">
            <a:spAutoFit/>
          </a:bodyPr>
          <a:lstStyle/>
          <a:p>
            <a:pPr algn="ctr"/>
            <a:r>
              <a:rPr kumimoji="1" lang="en-US" altLang="en-US" sz="1000" b="1" dirty="0">
                <a:latin typeface="+mn-ea"/>
              </a:rPr>
              <a:t>Use Case</a:t>
            </a:r>
            <a:endParaRPr kumimoji="1" lang="x-none" altLang="en-US" sz="1000" b="1" dirty="0">
              <a:latin typeface="+mn-ea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732C8C5-A8A4-938A-6215-9D377B20C063}"/>
              </a:ext>
            </a:extLst>
          </p:cNvPr>
          <p:cNvSpPr txBox="1"/>
          <p:nvPr/>
        </p:nvSpPr>
        <p:spPr>
          <a:xfrm>
            <a:off x="6170591" y="926102"/>
            <a:ext cx="451012" cy="246221"/>
          </a:xfrm>
          <a:prstGeom prst="rect">
            <a:avLst/>
          </a:prstGeom>
          <a:noFill/>
        </p:spPr>
        <p:txBody>
          <a:bodyPr wrap="none" lIns="36000" rIns="36000" rtlCol="0"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000" b="1" dirty="0">
                <a:latin typeface="+mn-ea"/>
              </a:rPr>
              <a:t>About</a:t>
            </a:r>
            <a:endParaRPr kumimoji="0" lang="ko-KR" altLang="en-US" sz="1000" b="1" dirty="0">
              <a:latin typeface="+mn-ea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C21AE565-B763-58AB-B1BA-CF796304F20C}"/>
              </a:ext>
            </a:extLst>
          </p:cNvPr>
          <p:cNvSpPr txBox="1"/>
          <p:nvPr/>
        </p:nvSpPr>
        <p:spPr>
          <a:xfrm>
            <a:off x="7397514" y="926102"/>
            <a:ext cx="359641" cy="246221"/>
          </a:xfrm>
          <a:prstGeom prst="rect">
            <a:avLst/>
          </a:prstGeom>
          <a:noFill/>
        </p:spPr>
        <p:txBody>
          <a:bodyPr wrap="none" lIns="36000" rIns="36000" rtlCol="0" anchor="ctr">
            <a:spAutoFit/>
          </a:bodyPr>
          <a:lstStyle/>
          <a:p>
            <a:pPr algn="ctr"/>
            <a:r>
              <a:rPr kumimoji="1" lang="en-US" altLang="en-US" sz="1000" b="1" dirty="0">
                <a:latin typeface="+mn-ea"/>
              </a:rPr>
              <a:t>Tech</a:t>
            </a:r>
            <a:endParaRPr kumimoji="1" lang="x-none" altLang="en-US" sz="1000" b="1" dirty="0">
              <a:latin typeface="+mn-ea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43C6138-D63A-9695-D7E7-45DD93626CF4}"/>
              </a:ext>
            </a:extLst>
          </p:cNvPr>
          <p:cNvSpPr/>
          <p:nvPr/>
        </p:nvSpPr>
        <p:spPr bwMode="auto">
          <a:xfrm>
            <a:off x="555625" y="2282995"/>
            <a:ext cx="2608240" cy="1670873"/>
          </a:xfrm>
          <a:prstGeom prst="rect">
            <a:avLst/>
          </a:prstGeom>
          <a:solidFill>
            <a:srgbClr val="D9D9D9"/>
          </a:solidFill>
          <a:ln w="28575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0" lang="ko-KR" altLang="en-US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16" name="Freeform 129">
            <a:extLst>
              <a:ext uri="{FF2B5EF4-FFF2-40B4-BE49-F238E27FC236}">
                <a16:creationId xmlns:a16="http://schemas.microsoft.com/office/drawing/2014/main" id="{17907F3B-12AF-F026-A2B5-FFA0A87267D8}"/>
              </a:ext>
            </a:extLst>
          </p:cNvPr>
          <p:cNvSpPr>
            <a:spLocks noEditPoints="1"/>
          </p:cNvSpPr>
          <p:nvPr/>
        </p:nvSpPr>
        <p:spPr bwMode="auto">
          <a:xfrm>
            <a:off x="1682937" y="2952040"/>
            <a:ext cx="484760" cy="401593"/>
          </a:xfrm>
          <a:custGeom>
            <a:avLst/>
            <a:gdLst>
              <a:gd name="T0" fmla="*/ 800850339 w 68"/>
              <a:gd name="T1" fmla="*/ 578081024 h 55"/>
              <a:gd name="T2" fmla="*/ 741964184 w 68"/>
              <a:gd name="T3" fmla="*/ 648868068 h 55"/>
              <a:gd name="T4" fmla="*/ 58886155 w 68"/>
              <a:gd name="T5" fmla="*/ 648868068 h 55"/>
              <a:gd name="T6" fmla="*/ 0 w 68"/>
              <a:gd name="T7" fmla="*/ 578081024 h 55"/>
              <a:gd name="T8" fmla="*/ 0 w 68"/>
              <a:gd name="T9" fmla="*/ 70787044 h 55"/>
              <a:gd name="T10" fmla="*/ 58886155 w 68"/>
              <a:gd name="T11" fmla="*/ 0 h 55"/>
              <a:gd name="T12" fmla="*/ 741964184 w 68"/>
              <a:gd name="T13" fmla="*/ 0 h 55"/>
              <a:gd name="T14" fmla="*/ 800850339 w 68"/>
              <a:gd name="T15" fmla="*/ 70787044 h 55"/>
              <a:gd name="T16" fmla="*/ 800850339 w 68"/>
              <a:gd name="T17" fmla="*/ 578081024 h 55"/>
              <a:gd name="T18" fmla="*/ 58886155 w 68"/>
              <a:gd name="T19" fmla="*/ 58988631 h 55"/>
              <a:gd name="T20" fmla="*/ 47108238 w 68"/>
              <a:gd name="T21" fmla="*/ 70787044 h 55"/>
              <a:gd name="T22" fmla="*/ 47108238 w 68"/>
              <a:gd name="T23" fmla="*/ 578081024 h 55"/>
              <a:gd name="T24" fmla="*/ 58886155 w 68"/>
              <a:gd name="T25" fmla="*/ 601677850 h 55"/>
              <a:gd name="T26" fmla="*/ 741964184 w 68"/>
              <a:gd name="T27" fmla="*/ 601677850 h 55"/>
              <a:gd name="T28" fmla="*/ 753742101 w 68"/>
              <a:gd name="T29" fmla="*/ 578081024 h 55"/>
              <a:gd name="T30" fmla="*/ 753742101 w 68"/>
              <a:gd name="T31" fmla="*/ 70787044 h 55"/>
              <a:gd name="T32" fmla="*/ 741964184 w 68"/>
              <a:gd name="T33" fmla="*/ 58988631 h 55"/>
              <a:gd name="T34" fmla="*/ 58886155 w 68"/>
              <a:gd name="T35" fmla="*/ 58988631 h 55"/>
              <a:gd name="T36" fmla="*/ 188436383 w 68"/>
              <a:gd name="T37" fmla="*/ 271346327 h 55"/>
              <a:gd name="T38" fmla="*/ 105994393 w 68"/>
              <a:gd name="T39" fmla="*/ 188760870 h 55"/>
              <a:gd name="T40" fmla="*/ 188436383 w 68"/>
              <a:gd name="T41" fmla="*/ 106178848 h 55"/>
              <a:gd name="T42" fmla="*/ 270874942 w 68"/>
              <a:gd name="T43" fmla="*/ 188760870 h 55"/>
              <a:gd name="T44" fmla="*/ 188436383 w 68"/>
              <a:gd name="T45" fmla="*/ 271346327 h 55"/>
              <a:gd name="T46" fmla="*/ 694855946 w 68"/>
              <a:gd name="T47" fmla="*/ 542689220 h 55"/>
              <a:gd name="T48" fmla="*/ 105994393 w 68"/>
              <a:gd name="T49" fmla="*/ 542689220 h 55"/>
              <a:gd name="T50" fmla="*/ 105994393 w 68"/>
              <a:gd name="T51" fmla="*/ 460107198 h 55"/>
              <a:gd name="T52" fmla="*/ 235544621 w 68"/>
              <a:gd name="T53" fmla="*/ 330331523 h 55"/>
              <a:gd name="T54" fmla="*/ 306208694 w 68"/>
              <a:gd name="T55" fmla="*/ 389320154 h 55"/>
              <a:gd name="T56" fmla="*/ 518197480 w 68"/>
              <a:gd name="T57" fmla="*/ 176962457 h 55"/>
              <a:gd name="T58" fmla="*/ 694855946 w 68"/>
              <a:gd name="T59" fmla="*/ 353928349 h 55"/>
              <a:gd name="T60" fmla="*/ 694855946 w 68"/>
              <a:gd name="T61" fmla="*/ 542689220 h 55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68" h="55">
                <a:moveTo>
                  <a:pt x="68" y="49"/>
                </a:moveTo>
                <a:cubicBezTo>
                  <a:pt x="68" y="53"/>
                  <a:pt x="66" y="55"/>
                  <a:pt x="63" y="55"/>
                </a:cubicBezTo>
                <a:cubicBezTo>
                  <a:pt x="5" y="55"/>
                  <a:pt x="5" y="55"/>
                  <a:pt x="5" y="55"/>
                </a:cubicBezTo>
                <a:cubicBezTo>
                  <a:pt x="2" y="55"/>
                  <a:pt x="0" y="53"/>
                  <a:pt x="0" y="49"/>
                </a:cubicBezTo>
                <a:cubicBezTo>
                  <a:pt x="0" y="6"/>
                  <a:pt x="0" y="6"/>
                  <a:pt x="0" y="6"/>
                </a:cubicBezTo>
                <a:cubicBezTo>
                  <a:pt x="0" y="3"/>
                  <a:pt x="2" y="0"/>
                  <a:pt x="5" y="0"/>
                </a:cubicBezTo>
                <a:cubicBezTo>
                  <a:pt x="63" y="0"/>
                  <a:pt x="63" y="0"/>
                  <a:pt x="63" y="0"/>
                </a:cubicBezTo>
                <a:cubicBezTo>
                  <a:pt x="66" y="0"/>
                  <a:pt x="68" y="3"/>
                  <a:pt x="68" y="6"/>
                </a:cubicBezTo>
                <a:lnTo>
                  <a:pt x="68" y="49"/>
                </a:lnTo>
                <a:close/>
                <a:moveTo>
                  <a:pt x="5" y="5"/>
                </a:moveTo>
                <a:cubicBezTo>
                  <a:pt x="5" y="5"/>
                  <a:pt x="4" y="5"/>
                  <a:pt x="4" y="6"/>
                </a:cubicBezTo>
                <a:cubicBezTo>
                  <a:pt x="4" y="49"/>
                  <a:pt x="4" y="49"/>
                  <a:pt x="4" y="49"/>
                </a:cubicBezTo>
                <a:cubicBezTo>
                  <a:pt x="4" y="50"/>
                  <a:pt x="5" y="51"/>
                  <a:pt x="5" y="51"/>
                </a:cubicBezTo>
                <a:cubicBezTo>
                  <a:pt x="63" y="51"/>
                  <a:pt x="63" y="51"/>
                  <a:pt x="63" y="51"/>
                </a:cubicBezTo>
                <a:cubicBezTo>
                  <a:pt x="63" y="51"/>
                  <a:pt x="64" y="50"/>
                  <a:pt x="64" y="49"/>
                </a:cubicBezTo>
                <a:cubicBezTo>
                  <a:pt x="64" y="6"/>
                  <a:pt x="64" y="6"/>
                  <a:pt x="64" y="6"/>
                </a:cubicBezTo>
                <a:cubicBezTo>
                  <a:pt x="64" y="5"/>
                  <a:pt x="63" y="5"/>
                  <a:pt x="63" y="5"/>
                </a:cubicBezTo>
                <a:lnTo>
                  <a:pt x="5" y="5"/>
                </a:lnTo>
                <a:close/>
                <a:moveTo>
                  <a:pt x="16" y="23"/>
                </a:moveTo>
                <a:cubicBezTo>
                  <a:pt x="12" y="23"/>
                  <a:pt x="9" y="20"/>
                  <a:pt x="9" y="16"/>
                </a:cubicBezTo>
                <a:cubicBezTo>
                  <a:pt x="9" y="13"/>
                  <a:pt x="12" y="9"/>
                  <a:pt x="16" y="9"/>
                </a:cubicBezTo>
                <a:cubicBezTo>
                  <a:pt x="20" y="9"/>
                  <a:pt x="23" y="13"/>
                  <a:pt x="23" y="16"/>
                </a:cubicBezTo>
                <a:cubicBezTo>
                  <a:pt x="23" y="20"/>
                  <a:pt x="20" y="23"/>
                  <a:pt x="16" y="23"/>
                </a:cubicBezTo>
                <a:close/>
                <a:moveTo>
                  <a:pt x="59" y="46"/>
                </a:moveTo>
                <a:cubicBezTo>
                  <a:pt x="9" y="46"/>
                  <a:pt x="9" y="46"/>
                  <a:pt x="9" y="46"/>
                </a:cubicBezTo>
                <a:cubicBezTo>
                  <a:pt x="9" y="39"/>
                  <a:pt x="9" y="39"/>
                  <a:pt x="9" y="39"/>
                </a:cubicBezTo>
                <a:cubicBezTo>
                  <a:pt x="20" y="28"/>
                  <a:pt x="20" y="28"/>
                  <a:pt x="20" y="28"/>
                </a:cubicBezTo>
                <a:cubicBezTo>
                  <a:pt x="26" y="33"/>
                  <a:pt x="26" y="33"/>
                  <a:pt x="26" y="33"/>
                </a:cubicBezTo>
                <a:cubicBezTo>
                  <a:pt x="44" y="15"/>
                  <a:pt x="44" y="15"/>
                  <a:pt x="44" y="15"/>
                </a:cubicBezTo>
                <a:cubicBezTo>
                  <a:pt x="59" y="30"/>
                  <a:pt x="59" y="30"/>
                  <a:pt x="59" y="30"/>
                </a:cubicBezTo>
                <a:lnTo>
                  <a:pt x="59" y="46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/>
          <a:lstStyle/>
          <a:p>
            <a:endParaRPr lang="id-ID" dirty="0">
              <a:latin typeface="+mn-ea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2F12792-A3DB-8D4B-7171-67705B75C954}"/>
              </a:ext>
            </a:extLst>
          </p:cNvPr>
          <p:cNvSpPr/>
          <p:nvPr/>
        </p:nvSpPr>
        <p:spPr bwMode="auto">
          <a:xfrm>
            <a:off x="3438403" y="2282995"/>
            <a:ext cx="2608240" cy="1670873"/>
          </a:xfrm>
          <a:prstGeom prst="rect">
            <a:avLst/>
          </a:prstGeom>
          <a:solidFill>
            <a:srgbClr val="D9D9D9"/>
          </a:solidFill>
          <a:ln w="28575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0" lang="ko-KR" altLang="en-US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19" name="Freeform 129">
            <a:extLst>
              <a:ext uri="{FF2B5EF4-FFF2-40B4-BE49-F238E27FC236}">
                <a16:creationId xmlns:a16="http://schemas.microsoft.com/office/drawing/2014/main" id="{70C5F401-F18B-B7AE-2F99-78B4D89FAD5C}"/>
              </a:ext>
            </a:extLst>
          </p:cNvPr>
          <p:cNvSpPr>
            <a:spLocks noEditPoints="1"/>
          </p:cNvSpPr>
          <p:nvPr/>
        </p:nvSpPr>
        <p:spPr bwMode="auto">
          <a:xfrm>
            <a:off x="4565715" y="2952040"/>
            <a:ext cx="484760" cy="401593"/>
          </a:xfrm>
          <a:custGeom>
            <a:avLst/>
            <a:gdLst>
              <a:gd name="T0" fmla="*/ 800850339 w 68"/>
              <a:gd name="T1" fmla="*/ 578081024 h 55"/>
              <a:gd name="T2" fmla="*/ 741964184 w 68"/>
              <a:gd name="T3" fmla="*/ 648868068 h 55"/>
              <a:gd name="T4" fmla="*/ 58886155 w 68"/>
              <a:gd name="T5" fmla="*/ 648868068 h 55"/>
              <a:gd name="T6" fmla="*/ 0 w 68"/>
              <a:gd name="T7" fmla="*/ 578081024 h 55"/>
              <a:gd name="T8" fmla="*/ 0 w 68"/>
              <a:gd name="T9" fmla="*/ 70787044 h 55"/>
              <a:gd name="T10" fmla="*/ 58886155 w 68"/>
              <a:gd name="T11" fmla="*/ 0 h 55"/>
              <a:gd name="T12" fmla="*/ 741964184 w 68"/>
              <a:gd name="T13" fmla="*/ 0 h 55"/>
              <a:gd name="T14" fmla="*/ 800850339 w 68"/>
              <a:gd name="T15" fmla="*/ 70787044 h 55"/>
              <a:gd name="T16" fmla="*/ 800850339 w 68"/>
              <a:gd name="T17" fmla="*/ 578081024 h 55"/>
              <a:gd name="T18" fmla="*/ 58886155 w 68"/>
              <a:gd name="T19" fmla="*/ 58988631 h 55"/>
              <a:gd name="T20" fmla="*/ 47108238 w 68"/>
              <a:gd name="T21" fmla="*/ 70787044 h 55"/>
              <a:gd name="T22" fmla="*/ 47108238 w 68"/>
              <a:gd name="T23" fmla="*/ 578081024 h 55"/>
              <a:gd name="T24" fmla="*/ 58886155 w 68"/>
              <a:gd name="T25" fmla="*/ 601677850 h 55"/>
              <a:gd name="T26" fmla="*/ 741964184 w 68"/>
              <a:gd name="T27" fmla="*/ 601677850 h 55"/>
              <a:gd name="T28" fmla="*/ 753742101 w 68"/>
              <a:gd name="T29" fmla="*/ 578081024 h 55"/>
              <a:gd name="T30" fmla="*/ 753742101 w 68"/>
              <a:gd name="T31" fmla="*/ 70787044 h 55"/>
              <a:gd name="T32" fmla="*/ 741964184 w 68"/>
              <a:gd name="T33" fmla="*/ 58988631 h 55"/>
              <a:gd name="T34" fmla="*/ 58886155 w 68"/>
              <a:gd name="T35" fmla="*/ 58988631 h 55"/>
              <a:gd name="T36" fmla="*/ 188436383 w 68"/>
              <a:gd name="T37" fmla="*/ 271346327 h 55"/>
              <a:gd name="T38" fmla="*/ 105994393 w 68"/>
              <a:gd name="T39" fmla="*/ 188760870 h 55"/>
              <a:gd name="T40" fmla="*/ 188436383 w 68"/>
              <a:gd name="T41" fmla="*/ 106178848 h 55"/>
              <a:gd name="T42" fmla="*/ 270874942 w 68"/>
              <a:gd name="T43" fmla="*/ 188760870 h 55"/>
              <a:gd name="T44" fmla="*/ 188436383 w 68"/>
              <a:gd name="T45" fmla="*/ 271346327 h 55"/>
              <a:gd name="T46" fmla="*/ 694855946 w 68"/>
              <a:gd name="T47" fmla="*/ 542689220 h 55"/>
              <a:gd name="T48" fmla="*/ 105994393 w 68"/>
              <a:gd name="T49" fmla="*/ 542689220 h 55"/>
              <a:gd name="T50" fmla="*/ 105994393 w 68"/>
              <a:gd name="T51" fmla="*/ 460107198 h 55"/>
              <a:gd name="T52" fmla="*/ 235544621 w 68"/>
              <a:gd name="T53" fmla="*/ 330331523 h 55"/>
              <a:gd name="T54" fmla="*/ 306208694 w 68"/>
              <a:gd name="T55" fmla="*/ 389320154 h 55"/>
              <a:gd name="T56" fmla="*/ 518197480 w 68"/>
              <a:gd name="T57" fmla="*/ 176962457 h 55"/>
              <a:gd name="T58" fmla="*/ 694855946 w 68"/>
              <a:gd name="T59" fmla="*/ 353928349 h 55"/>
              <a:gd name="T60" fmla="*/ 694855946 w 68"/>
              <a:gd name="T61" fmla="*/ 542689220 h 55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68" h="55">
                <a:moveTo>
                  <a:pt x="68" y="49"/>
                </a:moveTo>
                <a:cubicBezTo>
                  <a:pt x="68" y="53"/>
                  <a:pt x="66" y="55"/>
                  <a:pt x="63" y="55"/>
                </a:cubicBezTo>
                <a:cubicBezTo>
                  <a:pt x="5" y="55"/>
                  <a:pt x="5" y="55"/>
                  <a:pt x="5" y="55"/>
                </a:cubicBezTo>
                <a:cubicBezTo>
                  <a:pt x="2" y="55"/>
                  <a:pt x="0" y="53"/>
                  <a:pt x="0" y="49"/>
                </a:cubicBezTo>
                <a:cubicBezTo>
                  <a:pt x="0" y="6"/>
                  <a:pt x="0" y="6"/>
                  <a:pt x="0" y="6"/>
                </a:cubicBezTo>
                <a:cubicBezTo>
                  <a:pt x="0" y="3"/>
                  <a:pt x="2" y="0"/>
                  <a:pt x="5" y="0"/>
                </a:cubicBezTo>
                <a:cubicBezTo>
                  <a:pt x="63" y="0"/>
                  <a:pt x="63" y="0"/>
                  <a:pt x="63" y="0"/>
                </a:cubicBezTo>
                <a:cubicBezTo>
                  <a:pt x="66" y="0"/>
                  <a:pt x="68" y="3"/>
                  <a:pt x="68" y="6"/>
                </a:cubicBezTo>
                <a:lnTo>
                  <a:pt x="68" y="49"/>
                </a:lnTo>
                <a:close/>
                <a:moveTo>
                  <a:pt x="5" y="5"/>
                </a:moveTo>
                <a:cubicBezTo>
                  <a:pt x="5" y="5"/>
                  <a:pt x="4" y="5"/>
                  <a:pt x="4" y="6"/>
                </a:cubicBezTo>
                <a:cubicBezTo>
                  <a:pt x="4" y="49"/>
                  <a:pt x="4" y="49"/>
                  <a:pt x="4" y="49"/>
                </a:cubicBezTo>
                <a:cubicBezTo>
                  <a:pt x="4" y="50"/>
                  <a:pt x="5" y="51"/>
                  <a:pt x="5" y="51"/>
                </a:cubicBezTo>
                <a:cubicBezTo>
                  <a:pt x="63" y="51"/>
                  <a:pt x="63" y="51"/>
                  <a:pt x="63" y="51"/>
                </a:cubicBezTo>
                <a:cubicBezTo>
                  <a:pt x="63" y="51"/>
                  <a:pt x="64" y="50"/>
                  <a:pt x="64" y="49"/>
                </a:cubicBezTo>
                <a:cubicBezTo>
                  <a:pt x="64" y="6"/>
                  <a:pt x="64" y="6"/>
                  <a:pt x="64" y="6"/>
                </a:cubicBezTo>
                <a:cubicBezTo>
                  <a:pt x="64" y="5"/>
                  <a:pt x="63" y="5"/>
                  <a:pt x="63" y="5"/>
                </a:cubicBezTo>
                <a:lnTo>
                  <a:pt x="5" y="5"/>
                </a:lnTo>
                <a:close/>
                <a:moveTo>
                  <a:pt x="16" y="23"/>
                </a:moveTo>
                <a:cubicBezTo>
                  <a:pt x="12" y="23"/>
                  <a:pt x="9" y="20"/>
                  <a:pt x="9" y="16"/>
                </a:cubicBezTo>
                <a:cubicBezTo>
                  <a:pt x="9" y="13"/>
                  <a:pt x="12" y="9"/>
                  <a:pt x="16" y="9"/>
                </a:cubicBezTo>
                <a:cubicBezTo>
                  <a:pt x="20" y="9"/>
                  <a:pt x="23" y="13"/>
                  <a:pt x="23" y="16"/>
                </a:cubicBezTo>
                <a:cubicBezTo>
                  <a:pt x="23" y="20"/>
                  <a:pt x="20" y="23"/>
                  <a:pt x="16" y="23"/>
                </a:cubicBezTo>
                <a:close/>
                <a:moveTo>
                  <a:pt x="59" y="46"/>
                </a:moveTo>
                <a:cubicBezTo>
                  <a:pt x="9" y="46"/>
                  <a:pt x="9" y="46"/>
                  <a:pt x="9" y="46"/>
                </a:cubicBezTo>
                <a:cubicBezTo>
                  <a:pt x="9" y="39"/>
                  <a:pt x="9" y="39"/>
                  <a:pt x="9" y="39"/>
                </a:cubicBezTo>
                <a:cubicBezTo>
                  <a:pt x="20" y="28"/>
                  <a:pt x="20" y="28"/>
                  <a:pt x="20" y="28"/>
                </a:cubicBezTo>
                <a:cubicBezTo>
                  <a:pt x="26" y="33"/>
                  <a:pt x="26" y="33"/>
                  <a:pt x="26" y="33"/>
                </a:cubicBezTo>
                <a:cubicBezTo>
                  <a:pt x="44" y="15"/>
                  <a:pt x="44" y="15"/>
                  <a:pt x="44" y="15"/>
                </a:cubicBezTo>
                <a:cubicBezTo>
                  <a:pt x="59" y="30"/>
                  <a:pt x="59" y="30"/>
                  <a:pt x="59" y="30"/>
                </a:cubicBezTo>
                <a:lnTo>
                  <a:pt x="59" y="46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/>
          <a:lstStyle/>
          <a:p>
            <a:endParaRPr lang="id-ID" dirty="0">
              <a:latin typeface="+mn-ea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F77A384-2746-E88E-8ECC-40FD8173A1E8}"/>
              </a:ext>
            </a:extLst>
          </p:cNvPr>
          <p:cNvSpPr/>
          <p:nvPr/>
        </p:nvSpPr>
        <p:spPr bwMode="auto">
          <a:xfrm>
            <a:off x="6332076" y="2282995"/>
            <a:ext cx="2608240" cy="1670873"/>
          </a:xfrm>
          <a:prstGeom prst="rect">
            <a:avLst/>
          </a:prstGeom>
          <a:solidFill>
            <a:srgbClr val="D9D9D9"/>
          </a:solidFill>
          <a:ln w="28575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0" lang="ko-KR" altLang="en-US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22" name="Freeform 129">
            <a:extLst>
              <a:ext uri="{FF2B5EF4-FFF2-40B4-BE49-F238E27FC236}">
                <a16:creationId xmlns:a16="http://schemas.microsoft.com/office/drawing/2014/main" id="{31D14579-0BFE-919A-5B81-BB76F7888F02}"/>
              </a:ext>
            </a:extLst>
          </p:cNvPr>
          <p:cNvSpPr>
            <a:spLocks noEditPoints="1"/>
          </p:cNvSpPr>
          <p:nvPr/>
        </p:nvSpPr>
        <p:spPr bwMode="auto">
          <a:xfrm>
            <a:off x="7459388" y="2952040"/>
            <a:ext cx="484760" cy="401593"/>
          </a:xfrm>
          <a:custGeom>
            <a:avLst/>
            <a:gdLst>
              <a:gd name="T0" fmla="*/ 800850339 w 68"/>
              <a:gd name="T1" fmla="*/ 578081024 h 55"/>
              <a:gd name="T2" fmla="*/ 741964184 w 68"/>
              <a:gd name="T3" fmla="*/ 648868068 h 55"/>
              <a:gd name="T4" fmla="*/ 58886155 w 68"/>
              <a:gd name="T5" fmla="*/ 648868068 h 55"/>
              <a:gd name="T6" fmla="*/ 0 w 68"/>
              <a:gd name="T7" fmla="*/ 578081024 h 55"/>
              <a:gd name="T8" fmla="*/ 0 w 68"/>
              <a:gd name="T9" fmla="*/ 70787044 h 55"/>
              <a:gd name="T10" fmla="*/ 58886155 w 68"/>
              <a:gd name="T11" fmla="*/ 0 h 55"/>
              <a:gd name="T12" fmla="*/ 741964184 w 68"/>
              <a:gd name="T13" fmla="*/ 0 h 55"/>
              <a:gd name="T14" fmla="*/ 800850339 w 68"/>
              <a:gd name="T15" fmla="*/ 70787044 h 55"/>
              <a:gd name="T16" fmla="*/ 800850339 w 68"/>
              <a:gd name="T17" fmla="*/ 578081024 h 55"/>
              <a:gd name="T18" fmla="*/ 58886155 w 68"/>
              <a:gd name="T19" fmla="*/ 58988631 h 55"/>
              <a:gd name="T20" fmla="*/ 47108238 w 68"/>
              <a:gd name="T21" fmla="*/ 70787044 h 55"/>
              <a:gd name="T22" fmla="*/ 47108238 w 68"/>
              <a:gd name="T23" fmla="*/ 578081024 h 55"/>
              <a:gd name="T24" fmla="*/ 58886155 w 68"/>
              <a:gd name="T25" fmla="*/ 601677850 h 55"/>
              <a:gd name="T26" fmla="*/ 741964184 w 68"/>
              <a:gd name="T27" fmla="*/ 601677850 h 55"/>
              <a:gd name="T28" fmla="*/ 753742101 w 68"/>
              <a:gd name="T29" fmla="*/ 578081024 h 55"/>
              <a:gd name="T30" fmla="*/ 753742101 w 68"/>
              <a:gd name="T31" fmla="*/ 70787044 h 55"/>
              <a:gd name="T32" fmla="*/ 741964184 w 68"/>
              <a:gd name="T33" fmla="*/ 58988631 h 55"/>
              <a:gd name="T34" fmla="*/ 58886155 w 68"/>
              <a:gd name="T35" fmla="*/ 58988631 h 55"/>
              <a:gd name="T36" fmla="*/ 188436383 w 68"/>
              <a:gd name="T37" fmla="*/ 271346327 h 55"/>
              <a:gd name="T38" fmla="*/ 105994393 w 68"/>
              <a:gd name="T39" fmla="*/ 188760870 h 55"/>
              <a:gd name="T40" fmla="*/ 188436383 w 68"/>
              <a:gd name="T41" fmla="*/ 106178848 h 55"/>
              <a:gd name="T42" fmla="*/ 270874942 w 68"/>
              <a:gd name="T43" fmla="*/ 188760870 h 55"/>
              <a:gd name="T44" fmla="*/ 188436383 w 68"/>
              <a:gd name="T45" fmla="*/ 271346327 h 55"/>
              <a:gd name="T46" fmla="*/ 694855946 w 68"/>
              <a:gd name="T47" fmla="*/ 542689220 h 55"/>
              <a:gd name="T48" fmla="*/ 105994393 w 68"/>
              <a:gd name="T49" fmla="*/ 542689220 h 55"/>
              <a:gd name="T50" fmla="*/ 105994393 w 68"/>
              <a:gd name="T51" fmla="*/ 460107198 h 55"/>
              <a:gd name="T52" fmla="*/ 235544621 w 68"/>
              <a:gd name="T53" fmla="*/ 330331523 h 55"/>
              <a:gd name="T54" fmla="*/ 306208694 w 68"/>
              <a:gd name="T55" fmla="*/ 389320154 h 55"/>
              <a:gd name="T56" fmla="*/ 518197480 w 68"/>
              <a:gd name="T57" fmla="*/ 176962457 h 55"/>
              <a:gd name="T58" fmla="*/ 694855946 w 68"/>
              <a:gd name="T59" fmla="*/ 353928349 h 55"/>
              <a:gd name="T60" fmla="*/ 694855946 w 68"/>
              <a:gd name="T61" fmla="*/ 542689220 h 55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68" h="55">
                <a:moveTo>
                  <a:pt x="68" y="49"/>
                </a:moveTo>
                <a:cubicBezTo>
                  <a:pt x="68" y="53"/>
                  <a:pt x="66" y="55"/>
                  <a:pt x="63" y="55"/>
                </a:cubicBezTo>
                <a:cubicBezTo>
                  <a:pt x="5" y="55"/>
                  <a:pt x="5" y="55"/>
                  <a:pt x="5" y="55"/>
                </a:cubicBezTo>
                <a:cubicBezTo>
                  <a:pt x="2" y="55"/>
                  <a:pt x="0" y="53"/>
                  <a:pt x="0" y="49"/>
                </a:cubicBezTo>
                <a:cubicBezTo>
                  <a:pt x="0" y="6"/>
                  <a:pt x="0" y="6"/>
                  <a:pt x="0" y="6"/>
                </a:cubicBezTo>
                <a:cubicBezTo>
                  <a:pt x="0" y="3"/>
                  <a:pt x="2" y="0"/>
                  <a:pt x="5" y="0"/>
                </a:cubicBezTo>
                <a:cubicBezTo>
                  <a:pt x="63" y="0"/>
                  <a:pt x="63" y="0"/>
                  <a:pt x="63" y="0"/>
                </a:cubicBezTo>
                <a:cubicBezTo>
                  <a:pt x="66" y="0"/>
                  <a:pt x="68" y="3"/>
                  <a:pt x="68" y="6"/>
                </a:cubicBezTo>
                <a:lnTo>
                  <a:pt x="68" y="49"/>
                </a:lnTo>
                <a:close/>
                <a:moveTo>
                  <a:pt x="5" y="5"/>
                </a:moveTo>
                <a:cubicBezTo>
                  <a:pt x="5" y="5"/>
                  <a:pt x="4" y="5"/>
                  <a:pt x="4" y="6"/>
                </a:cubicBezTo>
                <a:cubicBezTo>
                  <a:pt x="4" y="49"/>
                  <a:pt x="4" y="49"/>
                  <a:pt x="4" y="49"/>
                </a:cubicBezTo>
                <a:cubicBezTo>
                  <a:pt x="4" y="50"/>
                  <a:pt x="5" y="51"/>
                  <a:pt x="5" y="51"/>
                </a:cubicBezTo>
                <a:cubicBezTo>
                  <a:pt x="63" y="51"/>
                  <a:pt x="63" y="51"/>
                  <a:pt x="63" y="51"/>
                </a:cubicBezTo>
                <a:cubicBezTo>
                  <a:pt x="63" y="51"/>
                  <a:pt x="64" y="50"/>
                  <a:pt x="64" y="49"/>
                </a:cubicBezTo>
                <a:cubicBezTo>
                  <a:pt x="64" y="6"/>
                  <a:pt x="64" y="6"/>
                  <a:pt x="64" y="6"/>
                </a:cubicBezTo>
                <a:cubicBezTo>
                  <a:pt x="64" y="5"/>
                  <a:pt x="63" y="5"/>
                  <a:pt x="63" y="5"/>
                </a:cubicBezTo>
                <a:lnTo>
                  <a:pt x="5" y="5"/>
                </a:lnTo>
                <a:close/>
                <a:moveTo>
                  <a:pt x="16" y="23"/>
                </a:moveTo>
                <a:cubicBezTo>
                  <a:pt x="12" y="23"/>
                  <a:pt x="9" y="20"/>
                  <a:pt x="9" y="16"/>
                </a:cubicBezTo>
                <a:cubicBezTo>
                  <a:pt x="9" y="13"/>
                  <a:pt x="12" y="9"/>
                  <a:pt x="16" y="9"/>
                </a:cubicBezTo>
                <a:cubicBezTo>
                  <a:pt x="20" y="9"/>
                  <a:pt x="23" y="13"/>
                  <a:pt x="23" y="16"/>
                </a:cubicBezTo>
                <a:cubicBezTo>
                  <a:pt x="23" y="20"/>
                  <a:pt x="20" y="23"/>
                  <a:pt x="16" y="23"/>
                </a:cubicBezTo>
                <a:close/>
                <a:moveTo>
                  <a:pt x="59" y="46"/>
                </a:moveTo>
                <a:cubicBezTo>
                  <a:pt x="9" y="46"/>
                  <a:pt x="9" y="46"/>
                  <a:pt x="9" y="46"/>
                </a:cubicBezTo>
                <a:cubicBezTo>
                  <a:pt x="9" y="39"/>
                  <a:pt x="9" y="39"/>
                  <a:pt x="9" y="39"/>
                </a:cubicBezTo>
                <a:cubicBezTo>
                  <a:pt x="20" y="28"/>
                  <a:pt x="20" y="28"/>
                  <a:pt x="20" y="28"/>
                </a:cubicBezTo>
                <a:cubicBezTo>
                  <a:pt x="26" y="33"/>
                  <a:pt x="26" y="33"/>
                  <a:pt x="26" y="33"/>
                </a:cubicBezTo>
                <a:cubicBezTo>
                  <a:pt x="44" y="15"/>
                  <a:pt x="44" y="15"/>
                  <a:pt x="44" y="15"/>
                </a:cubicBezTo>
                <a:cubicBezTo>
                  <a:pt x="59" y="30"/>
                  <a:pt x="59" y="30"/>
                  <a:pt x="59" y="30"/>
                </a:cubicBezTo>
                <a:lnTo>
                  <a:pt x="59" y="46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/>
          <a:lstStyle/>
          <a:p>
            <a:endParaRPr lang="id-ID" dirty="0">
              <a:latin typeface="+mn-ea"/>
            </a:endParaRPr>
          </a:p>
        </p:txBody>
      </p:sp>
      <p:pic>
        <p:nvPicPr>
          <p:cNvPr id="1026" name="Picture 2" descr="트로피를 손에 들고 기뻐 남성 - 스톡일러스트 [72037826] - PIXTA">
            <a:extLst>
              <a:ext uri="{FF2B5EF4-FFF2-40B4-BE49-F238E27FC236}">
                <a16:creationId xmlns:a16="http://schemas.microsoft.com/office/drawing/2014/main" id="{50BA34BB-26C7-1686-F15C-4E8C854156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860" y="3185505"/>
            <a:ext cx="1063005" cy="708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5EBEFD8A-0DC7-0CEE-155F-BA91B39EA1C6}"/>
              </a:ext>
            </a:extLst>
          </p:cNvPr>
          <p:cNvSpPr/>
          <p:nvPr/>
        </p:nvSpPr>
        <p:spPr>
          <a:xfrm>
            <a:off x="6389028" y="3294904"/>
            <a:ext cx="1074322" cy="59927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Ins="90000" rtlCol="0" anchor="ctr"/>
          <a:lstStyle/>
          <a:p>
            <a:pPr algn="ctr"/>
            <a:r>
              <a:rPr lang="ko-KR" altLang="en-US" sz="800" noProof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공부절친 </a:t>
            </a:r>
            <a:endParaRPr lang="en-US" altLang="ko-KR" sz="800" noProof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ko-KR" altLang="en-US" sz="800" noProof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관련 이미지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DAF0A481-023F-9EA9-F8D7-AC570B317B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62" t="8962" r="15389" b="17600"/>
          <a:stretch/>
        </p:blipFill>
        <p:spPr bwMode="auto">
          <a:xfrm>
            <a:off x="3545955" y="3253937"/>
            <a:ext cx="1020746" cy="606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A5611F8F-2F6F-529B-84C8-964F8197856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33" t="34731" r="35479" b="54553"/>
          <a:stretch/>
        </p:blipFill>
        <p:spPr>
          <a:xfrm>
            <a:off x="633860" y="3032170"/>
            <a:ext cx="1063005" cy="182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4663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7B09E5-E9D1-BA78-7A36-2602638C60F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About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9B2970D-CB93-89DA-1483-E1D7EC7333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Main &gt; About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B137682-4E2F-BC77-6ABB-267465D8518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A_ABOU_01</a:t>
            </a:r>
            <a:endParaRPr lang="ko-KR" altLang="en-US" dirty="0"/>
          </a:p>
        </p:txBody>
      </p:sp>
      <p:graphicFrame>
        <p:nvGraphicFramePr>
          <p:cNvPr id="31" name="표 30">
            <a:extLst>
              <a:ext uri="{FF2B5EF4-FFF2-40B4-BE49-F238E27FC236}">
                <a16:creationId xmlns:a16="http://schemas.microsoft.com/office/drawing/2014/main" id="{5CF60FEC-E399-61B5-D245-99138100DF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7712002"/>
              </p:ext>
            </p:extLst>
          </p:nvPr>
        </p:nvGraphicFramePr>
        <p:xfrm>
          <a:off x="9317697" y="785813"/>
          <a:ext cx="2656801" cy="2555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6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61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5521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endParaRPr lang="ko-KR" altLang="en-US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B="6480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lnSpc>
                          <a:spcPts val="1200"/>
                        </a:lnSpc>
                        <a:buFontTx/>
                        <a:buNone/>
                      </a:pPr>
                      <a:r>
                        <a:rPr lang="en-US" altLang="ko-KR" sz="800" b="1" baseline="0" dirty="0" err="1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Raiseme</a:t>
                      </a:r>
                      <a:r>
                        <a:rPr lang="en-US" altLang="ko-KR" sz="800" b="1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2.0</a:t>
                      </a:r>
                      <a:r>
                        <a:rPr lang="ko-KR" altLang="en-US" sz="800" b="1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소개</a:t>
                      </a:r>
                      <a:endParaRPr lang="en-US" altLang="ko-KR" sz="800" b="0" baseline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B="648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6570464"/>
                  </a:ext>
                </a:extLst>
              </a:tr>
            </a:tbl>
          </a:graphicData>
        </a:graphic>
      </p:graphicFrame>
      <p:sp>
        <p:nvSpPr>
          <p:cNvPr id="34" name="TextBox 33">
            <a:extLst>
              <a:ext uri="{FF2B5EF4-FFF2-40B4-BE49-F238E27FC236}">
                <a16:creationId xmlns:a16="http://schemas.microsoft.com/office/drawing/2014/main" id="{A82BD5F1-811F-72D7-E336-0F7B06CAF544}"/>
              </a:ext>
            </a:extLst>
          </p:cNvPr>
          <p:cNvSpPr txBox="1"/>
          <p:nvPr/>
        </p:nvSpPr>
        <p:spPr>
          <a:xfrm>
            <a:off x="545269" y="3976886"/>
            <a:ext cx="5405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2024</a:t>
            </a:r>
            <a:endParaRPr lang="ko-KR" altLang="en-US" sz="10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81487A4-E57F-5879-1CDE-346CF9045F0F}"/>
              </a:ext>
            </a:extLst>
          </p:cNvPr>
          <p:cNvSpPr txBox="1"/>
          <p:nvPr/>
        </p:nvSpPr>
        <p:spPr>
          <a:xfrm>
            <a:off x="545269" y="4187406"/>
            <a:ext cx="261859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buSzPct val="90000"/>
            </a:pPr>
            <a:r>
              <a:rPr lang="ko-KR" altLang="en-US" sz="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모션 </a:t>
            </a:r>
            <a:r>
              <a:rPr lang="ko-KR" altLang="en-US" sz="8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트래킹</a:t>
            </a:r>
            <a:r>
              <a:rPr lang="en-US" altLang="ko-KR" sz="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 </a:t>
            </a:r>
            <a:r>
              <a:rPr lang="ko-KR" altLang="en-US" sz="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모션 </a:t>
            </a:r>
            <a:r>
              <a:rPr lang="ko-KR" altLang="en-US" sz="8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인터렉션용</a:t>
            </a:r>
            <a:r>
              <a:rPr lang="ko-KR" altLang="en-US" sz="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r>
              <a:rPr lang="en-US" altLang="ko-KR" sz="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AI</a:t>
            </a:r>
            <a:r>
              <a:rPr lang="ko-KR" altLang="en-US" sz="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모델 확보 및 서비스</a:t>
            </a:r>
          </a:p>
          <a:p>
            <a:pPr marL="171450" indent="-171450">
              <a:spcAft>
                <a:spcPts val="600"/>
              </a:spcAft>
              <a:buSzPct val="90000"/>
              <a:buFont typeface="Arial" panose="020B0604020202020204" pitchFamily="34" charset="0"/>
              <a:buChar char="•"/>
            </a:pP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모션 </a:t>
            </a:r>
            <a:r>
              <a:rPr lang="ko-KR" altLang="en-US" sz="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트래킹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: 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사람의 움직임을 분석해서           어떤 행위인지 판정하는 기술</a:t>
            </a:r>
          </a:p>
          <a:p>
            <a:pPr marL="171450" indent="-171450">
              <a:spcAft>
                <a:spcPts val="600"/>
              </a:spcAft>
              <a:buSzPct val="90000"/>
              <a:buFont typeface="Arial" panose="020B0604020202020204" pitchFamily="34" charset="0"/>
              <a:buChar char="•"/>
            </a:pP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모션 </a:t>
            </a:r>
            <a:r>
              <a:rPr lang="ko-KR" altLang="en-US" sz="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인터렉션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: 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몸짓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 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손짓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 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표정으로               기능을 조작하고 동작으로 수행하는 기술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A626AEE-BD2F-A6A2-B554-6D95D0EBB485}"/>
              </a:ext>
            </a:extLst>
          </p:cNvPr>
          <p:cNvSpPr txBox="1"/>
          <p:nvPr/>
        </p:nvSpPr>
        <p:spPr>
          <a:xfrm>
            <a:off x="3424910" y="4187406"/>
            <a:ext cx="261859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buSzPct val="90000"/>
            </a:pPr>
            <a:r>
              <a:rPr lang="ko-KR" altLang="en-US" sz="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메타버스 </a:t>
            </a:r>
            <a:r>
              <a:rPr lang="ko-KR" altLang="en-US" sz="8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인터렉션</a:t>
            </a:r>
            <a:r>
              <a:rPr lang="ko-KR" altLang="en-US" sz="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및 </a:t>
            </a:r>
            <a:r>
              <a:rPr lang="en-US" altLang="ko-KR" sz="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AI </a:t>
            </a:r>
            <a:r>
              <a:rPr lang="ko-KR" altLang="en-US" sz="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기반 반응형 콘텐츠</a:t>
            </a:r>
          </a:p>
          <a:p>
            <a:pPr marL="171450" indent="-171450">
              <a:spcAft>
                <a:spcPts val="600"/>
              </a:spcAft>
              <a:buSzPct val="90000"/>
              <a:buFont typeface="Arial" panose="020B0604020202020204" pitchFamily="34" charset="0"/>
              <a:buChar char="•"/>
            </a:pP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Reactive contents coordination(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반응형 콘텐츠   조합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) 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모델</a:t>
            </a:r>
          </a:p>
          <a:p>
            <a:pPr marL="171450" indent="-171450">
              <a:spcAft>
                <a:spcPts val="600"/>
              </a:spcAft>
              <a:buSzPct val="90000"/>
              <a:buFont typeface="Arial" panose="020B0604020202020204" pitchFamily="34" charset="0"/>
              <a:buChar char="•"/>
            </a:pP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AI 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휴먼이 사람의 집중도나 흥미도 등의 감정     변화에 맞춰 콘텐츠를 자동으로 구성하고 제공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403EC6B-215A-5D6D-D614-64D8AE983C4D}"/>
              </a:ext>
            </a:extLst>
          </p:cNvPr>
          <p:cNvSpPr txBox="1"/>
          <p:nvPr/>
        </p:nvSpPr>
        <p:spPr>
          <a:xfrm>
            <a:off x="3417149" y="3976886"/>
            <a:ext cx="5405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2025</a:t>
            </a:r>
            <a:endParaRPr lang="ko-KR" altLang="en-US" sz="10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725B0EB-CBD2-19E8-9F3C-EEBFFB60E989}"/>
              </a:ext>
            </a:extLst>
          </p:cNvPr>
          <p:cNvSpPr/>
          <p:nvPr/>
        </p:nvSpPr>
        <p:spPr>
          <a:xfrm>
            <a:off x="217502" y="791183"/>
            <a:ext cx="9010636" cy="51606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 dirty="0">
              <a:latin typeface="+mn-ea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EA4285FB-A9EA-9D39-6BF9-7BDC4A7A09E9}"/>
              </a:ext>
            </a:extLst>
          </p:cNvPr>
          <p:cNvSpPr/>
          <p:nvPr/>
        </p:nvSpPr>
        <p:spPr>
          <a:xfrm>
            <a:off x="217502" y="791183"/>
            <a:ext cx="9010636" cy="51606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 dirty="0">
              <a:latin typeface="+mn-ea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A61F6870-16BB-ED68-D894-D5F557910361}"/>
              </a:ext>
            </a:extLst>
          </p:cNvPr>
          <p:cNvSpPr/>
          <p:nvPr/>
        </p:nvSpPr>
        <p:spPr bwMode="auto">
          <a:xfrm>
            <a:off x="338543" y="949952"/>
            <a:ext cx="1004929" cy="198522"/>
          </a:xfrm>
          <a:prstGeom prst="rect">
            <a:avLst/>
          </a:prstGeom>
          <a:noFill/>
          <a:ln w="28575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lIns="36000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050" b="1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Raiseme </a:t>
            </a:r>
            <a:r>
              <a:rPr lang="en-US" altLang="ko-KR" sz="1050" b="1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Logo</a:t>
            </a:r>
            <a:endParaRPr kumimoji="0" lang="ko-KR" altLang="en-US" sz="1050" b="1" dirty="0">
              <a:solidFill>
                <a:schemeClr val="bg1">
                  <a:lumMod val="65000"/>
                </a:schemeClr>
              </a:solidFill>
              <a:latin typeface="+mn-ea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26D28379-5CA0-A988-3F87-BFBBE5C63774}"/>
              </a:ext>
            </a:extLst>
          </p:cNvPr>
          <p:cNvSpPr txBox="1"/>
          <p:nvPr/>
        </p:nvSpPr>
        <p:spPr>
          <a:xfrm>
            <a:off x="6758404" y="926102"/>
            <a:ext cx="502309" cy="246221"/>
          </a:xfrm>
          <a:prstGeom prst="rect">
            <a:avLst/>
          </a:prstGeom>
          <a:noFill/>
        </p:spPr>
        <p:txBody>
          <a:bodyPr wrap="none" lIns="36000" rIns="36000" rtlCol="0" anchor="ctr">
            <a:spAutoFit/>
          </a:bodyPr>
          <a:lstStyle/>
          <a:p>
            <a:pPr algn="ctr"/>
            <a:r>
              <a:rPr kumimoji="1" lang="en-US" altLang="en-US" sz="1000" b="1" dirty="0">
                <a:latin typeface="+mn-ea"/>
              </a:rPr>
              <a:t>Service</a:t>
            </a:r>
            <a:endParaRPr kumimoji="1" lang="x-none" altLang="en-US" sz="1000" b="1" dirty="0">
              <a:latin typeface="+mn-ea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EE749E65-5A59-FADE-17B9-78F555CF80E1}"/>
              </a:ext>
            </a:extLst>
          </p:cNvPr>
          <p:cNvSpPr txBox="1"/>
          <p:nvPr/>
        </p:nvSpPr>
        <p:spPr>
          <a:xfrm>
            <a:off x="8651687" y="926102"/>
            <a:ext cx="407731" cy="246221"/>
          </a:xfrm>
          <a:prstGeom prst="rect">
            <a:avLst/>
          </a:prstGeom>
          <a:noFill/>
        </p:spPr>
        <p:txBody>
          <a:bodyPr wrap="none" lIns="36000" rIns="36000" rtlCol="0" anchor="ctr">
            <a:spAutoFit/>
          </a:bodyPr>
          <a:lstStyle/>
          <a:p>
            <a:pPr algn="ctr"/>
            <a:r>
              <a:rPr kumimoji="1" lang="en-US" altLang="en-US" sz="1000" b="1" dirty="0">
                <a:latin typeface="+mn-ea"/>
              </a:rPr>
              <a:t>News</a:t>
            </a:r>
            <a:endParaRPr kumimoji="1" lang="x-none" altLang="en-US" sz="1000" b="1" dirty="0">
              <a:latin typeface="+mn-ea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DE3F9A12-C57D-15C5-C02B-4793F2DC45CC}"/>
              </a:ext>
            </a:extLst>
          </p:cNvPr>
          <p:cNvSpPr txBox="1"/>
          <p:nvPr/>
        </p:nvSpPr>
        <p:spPr>
          <a:xfrm>
            <a:off x="7893956" y="926102"/>
            <a:ext cx="620930" cy="246221"/>
          </a:xfrm>
          <a:prstGeom prst="rect">
            <a:avLst/>
          </a:prstGeom>
          <a:noFill/>
        </p:spPr>
        <p:txBody>
          <a:bodyPr wrap="none" lIns="36000" rIns="36000" rtlCol="0" anchor="ctr">
            <a:spAutoFit/>
          </a:bodyPr>
          <a:lstStyle/>
          <a:p>
            <a:pPr algn="ctr"/>
            <a:r>
              <a:rPr kumimoji="1" lang="en-US" altLang="en-US" sz="1000" b="1" dirty="0">
                <a:latin typeface="+mn-ea"/>
              </a:rPr>
              <a:t>Use Case</a:t>
            </a:r>
            <a:endParaRPr kumimoji="1" lang="x-none" altLang="en-US" sz="1000" b="1" dirty="0">
              <a:latin typeface="+mn-ea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A184E54-8C8A-D197-59D5-24679F23FFE9}"/>
              </a:ext>
            </a:extLst>
          </p:cNvPr>
          <p:cNvSpPr txBox="1"/>
          <p:nvPr/>
        </p:nvSpPr>
        <p:spPr>
          <a:xfrm>
            <a:off x="6170591" y="926102"/>
            <a:ext cx="451012" cy="246221"/>
          </a:xfrm>
          <a:prstGeom prst="rect">
            <a:avLst/>
          </a:prstGeom>
          <a:noFill/>
        </p:spPr>
        <p:txBody>
          <a:bodyPr wrap="none" lIns="36000" rIns="36000" rtlCol="0"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000" b="1" dirty="0">
                <a:latin typeface="+mn-ea"/>
              </a:rPr>
              <a:t>About</a:t>
            </a:r>
            <a:endParaRPr kumimoji="0" lang="ko-KR" altLang="en-US" sz="1000" b="1" dirty="0">
              <a:latin typeface="+mn-ea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2036A362-CB2E-027F-9E4F-A4F31E2319C3}"/>
              </a:ext>
            </a:extLst>
          </p:cNvPr>
          <p:cNvSpPr txBox="1"/>
          <p:nvPr/>
        </p:nvSpPr>
        <p:spPr>
          <a:xfrm>
            <a:off x="7397514" y="926102"/>
            <a:ext cx="359641" cy="246221"/>
          </a:xfrm>
          <a:prstGeom prst="rect">
            <a:avLst/>
          </a:prstGeom>
          <a:noFill/>
        </p:spPr>
        <p:txBody>
          <a:bodyPr wrap="none" lIns="36000" rIns="36000" rtlCol="0" anchor="ctr">
            <a:spAutoFit/>
          </a:bodyPr>
          <a:lstStyle/>
          <a:p>
            <a:pPr algn="ctr"/>
            <a:r>
              <a:rPr kumimoji="1" lang="en-US" altLang="en-US" sz="1000" b="1" dirty="0">
                <a:latin typeface="+mn-ea"/>
              </a:rPr>
              <a:t>Tech</a:t>
            </a:r>
            <a:endParaRPr kumimoji="1" lang="x-none" altLang="en-US" sz="1000" b="1" dirty="0">
              <a:latin typeface="+mn-ea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5542C991-8F10-EC8D-859F-7D51342EB612}"/>
              </a:ext>
            </a:extLst>
          </p:cNvPr>
          <p:cNvSpPr txBox="1"/>
          <p:nvPr/>
        </p:nvSpPr>
        <p:spPr>
          <a:xfrm>
            <a:off x="555626" y="1782021"/>
            <a:ext cx="22625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Raiseme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2.0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을 기대해주세요</a:t>
            </a:r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D1177269-8F20-584A-9895-9FF5E66DEBBB}"/>
              </a:ext>
            </a:extLst>
          </p:cNvPr>
          <p:cNvSpPr/>
          <p:nvPr/>
        </p:nvSpPr>
        <p:spPr>
          <a:xfrm>
            <a:off x="399437" y="1873676"/>
            <a:ext cx="166154" cy="166154"/>
          </a:xfrm>
          <a:prstGeom prst="ellipse">
            <a:avLst/>
          </a:prstGeom>
          <a:solidFill>
            <a:srgbClr val="C0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38" dirty="0">
                <a:solidFill>
                  <a:schemeClr val="bg1"/>
                </a:solidFill>
                <a:latin typeface="+mn-ea"/>
              </a:rPr>
              <a:t>5</a:t>
            </a:r>
            <a:endParaRPr lang="ko-KR" altLang="en-US" sz="738" dirty="0" err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1367F919-8998-0948-F691-57F3571BCC80}"/>
              </a:ext>
            </a:extLst>
          </p:cNvPr>
          <p:cNvSpPr txBox="1"/>
          <p:nvPr/>
        </p:nvSpPr>
        <p:spPr>
          <a:xfrm>
            <a:off x="557641" y="2008298"/>
            <a:ext cx="247801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메타버스와 현실을 잇는 인터랙션</a:t>
            </a: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BEBFD80C-3FD5-252F-7647-DEBC738F1D1F}"/>
              </a:ext>
            </a:extLst>
          </p:cNvPr>
          <p:cNvSpPr/>
          <p:nvPr/>
        </p:nvSpPr>
        <p:spPr bwMode="auto">
          <a:xfrm>
            <a:off x="555625" y="2282995"/>
            <a:ext cx="2608240" cy="1670873"/>
          </a:xfrm>
          <a:prstGeom prst="rect">
            <a:avLst/>
          </a:prstGeom>
          <a:solidFill>
            <a:srgbClr val="D9D9D9"/>
          </a:solidFill>
          <a:ln w="28575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0" lang="ko-KR" altLang="en-US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74" name="Freeform 129">
            <a:extLst>
              <a:ext uri="{FF2B5EF4-FFF2-40B4-BE49-F238E27FC236}">
                <a16:creationId xmlns:a16="http://schemas.microsoft.com/office/drawing/2014/main" id="{E895C503-611C-7729-7677-ED53E4F6695E}"/>
              </a:ext>
            </a:extLst>
          </p:cNvPr>
          <p:cNvSpPr>
            <a:spLocks noEditPoints="1"/>
          </p:cNvSpPr>
          <p:nvPr/>
        </p:nvSpPr>
        <p:spPr bwMode="auto">
          <a:xfrm>
            <a:off x="1682937" y="2952040"/>
            <a:ext cx="484760" cy="401593"/>
          </a:xfrm>
          <a:custGeom>
            <a:avLst/>
            <a:gdLst>
              <a:gd name="T0" fmla="*/ 800850339 w 68"/>
              <a:gd name="T1" fmla="*/ 578081024 h 55"/>
              <a:gd name="T2" fmla="*/ 741964184 w 68"/>
              <a:gd name="T3" fmla="*/ 648868068 h 55"/>
              <a:gd name="T4" fmla="*/ 58886155 w 68"/>
              <a:gd name="T5" fmla="*/ 648868068 h 55"/>
              <a:gd name="T6" fmla="*/ 0 w 68"/>
              <a:gd name="T7" fmla="*/ 578081024 h 55"/>
              <a:gd name="T8" fmla="*/ 0 w 68"/>
              <a:gd name="T9" fmla="*/ 70787044 h 55"/>
              <a:gd name="T10" fmla="*/ 58886155 w 68"/>
              <a:gd name="T11" fmla="*/ 0 h 55"/>
              <a:gd name="T12" fmla="*/ 741964184 w 68"/>
              <a:gd name="T13" fmla="*/ 0 h 55"/>
              <a:gd name="T14" fmla="*/ 800850339 w 68"/>
              <a:gd name="T15" fmla="*/ 70787044 h 55"/>
              <a:gd name="T16" fmla="*/ 800850339 w 68"/>
              <a:gd name="T17" fmla="*/ 578081024 h 55"/>
              <a:gd name="T18" fmla="*/ 58886155 w 68"/>
              <a:gd name="T19" fmla="*/ 58988631 h 55"/>
              <a:gd name="T20" fmla="*/ 47108238 w 68"/>
              <a:gd name="T21" fmla="*/ 70787044 h 55"/>
              <a:gd name="T22" fmla="*/ 47108238 w 68"/>
              <a:gd name="T23" fmla="*/ 578081024 h 55"/>
              <a:gd name="T24" fmla="*/ 58886155 w 68"/>
              <a:gd name="T25" fmla="*/ 601677850 h 55"/>
              <a:gd name="T26" fmla="*/ 741964184 w 68"/>
              <a:gd name="T27" fmla="*/ 601677850 h 55"/>
              <a:gd name="T28" fmla="*/ 753742101 w 68"/>
              <a:gd name="T29" fmla="*/ 578081024 h 55"/>
              <a:gd name="T30" fmla="*/ 753742101 w 68"/>
              <a:gd name="T31" fmla="*/ 70787044 h 55"/>
              <a:gd name="T32" fmla="*/ 741964184 w 68"/>
              <a:gd name="T33" fmla="*/ 58988631 h 55"/>
              <a:gd name="T34" fmla="*/ 58886155 w 68"/>
              <a:gd name="T35" fmla="*/ 58988631 h 55"/>
              <a:gd name="T36" fmla="*/ 188436383 w 68"/>
              <a:gd name="T37" fmla="*/ 271346327 h 55"/>
              <a:gd name="T38" fmla="*/ 105994393 w 68"/>
              <a:gd name="T39" fmla="*/ 188760870 h 55"/>
              <a:gd name="T40" fmla="*/ 188436383 w 68"/>
              <a:gd name="T41" fmla="*/ 106178848 h 55"/>
              <a:gd name="T42" fmla="*/ 270874942 w 68"/>
              <a:gd name="T43" fmla="*/ 188760870 h 55"/>
              <a:gd name="T44" fmla="*/ 188436383 w 68"/>
              <a:gd name="T45" fmla="*/ 271346327 h 55"/>
              <a:gd name="T46" fmla="*/ 694855946 w 68"/>
              <a:gd name="T47" fmla="*/ 542689220 h 55"/>
              <a:gd name="T48" fmla="*/ 105994393 w 68"/>
              <a:gd name="T49" fmla="*/ 542689220 h 55"/>
              <a:gd name="T50" fmla="*/ 105994393 w 68"/>
              <a:gd name="T51" fmla="*/ 460107198 h 55"/>
              <a:gd name="T52" fmla="*/ 235544621 w 68"/>
              <a:gd name="T53" fmla="*/ 330331523 h 55"/>
              <a:gd name="T54" fmla="*/ 306208694 w 68"/>
              <a:gd name="T55" fmla="*/ 389320154 h 55"/>
              <a:gd name="T56" fmla="*/ 518197480 w 68"/>
              <a:gd name="T57" fmla="*/ 176962457 h 55"/>
              <a:gd name="T58" fmla="*/ 694855946 w 68"/>
              <a:gd name="T59" fmla="*/ 353928349 h 55"/>
              <a:gd name="T60" fmla="*/ 694855946 w 68"/>
              <a:gd name="T61" fmla="*/ 542689220 h 55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68" h="55">
                <a:moveTo>
                  <a:pt x="68" y="49"/>
                </a:moveTo>
                <a:cubicBezTo>
                  <a:pt x="68" y="53"/>
                  <a:pt x="66" y="55"/>
                  <a:pt x="63" y="55"/>
                </a:cubicBezTo>
                <a:cubicBezTo>
                  <a:pt x="5" y="55"/>
                  <a:pt x="5" y="55"/>
                  <a:pt x="5" y="55"/>
                </a:cubicBezTo>
                <a:cubicBezTo>
                  <a:pt x="2" y="55"/>
                  <a:pt x="0" y="53"/>
                  <a:pt x="0" y="49"/>
                </a:cubicBezTo>
                <a:cubicBezTo>
                  <a:pt x="0" y="6"/>
                  <a:pt x="0" y="6"/>
                  <a:pt x="0" y="6"/>
                </a:cubicBezTo>
                <a:cubicBezTo>
                  <a:pt x="0" y="3"/>
                  <a:pt x="2" y="0"/>
                  <a:pt x="5" y="0"/>
                </a:cubicBezTo>
                <a:cubicBezTo>
                  <a:pt x="63" y="0"/>
                  <a:pt x="63" y="0"/>
                  <a:pt x="63" y="0"/>
                </a:cubicBezTo>
                <a:cubicBezTo>
                  <a:pt x="66" y="0"/>
                  <a:pt x="68" y="3"/>
                  <a:pt x="68" y="6"/>
                </a:cubicBezTo>
                <a:lnTo>
                  <a:pt x="68" y="49"/>
                </a:lnTo>
                <a:close/>
                <a:moveTo>
                  <a:pt x="5" y="5"/>
                </a:moveTo>
                <a:cubicBezTo>
                  <a:pt x="5" y="5"/>
                  <a:pt x="4" y="5"/>
                  <a:pt x="4" y="6"/>
                </a:cubicBezTo>
                <a:cubicBezTo>
                  <a:pt x="4" y="49"/>
                  <a:pt x="4" y="49"/>
                  <a:pt x="4" y="49"/>
                </a:cubicBezTo>
                <a:cubicBezTo>
                  <a:pt x="4" y="50"/>
                  <a:pt x="5" y="51"/>
                  <a:pt x="5" y="51"/>
                </a:cubicBezTo>
                <a:cubicBezTo>
                  <a:pt x="63" y="51"/>
                  <a:pt x="63" y="51"/>
                  <a:pt x="63" y="51"/>
                </a:cubicBezTo>
                <a:cubicBezTo>
                  <a:pt x="63" y="51"/>
                  <a:pt x="64" y="50"/>
                  <a:pt x="64" y="49"/>
                </a:cubicBezTo>
                <a:cubicBezTo>
                  <a:pt x="64" y="6"/>
                  <a:pt x="64" y="6"/>
                  <a:pt x="64" y="6"/>
                </a:cubicBezTo>
                <a:cubicBezTo>
                  <a:pt x="64" y="5"/>
                  <a:pt x="63" y="5"/>
                  <a:pt x="63" y="5"/>
                </a:cubicBezTo>
                <a:lnTo>
                  <a:pt x="5" y="5"/>
                </a:lnTo>
                <a:close/>
                <a:moveTo>
                  <a:pt x="16" y="23"/>
                </a:moveTo>
                <a:cubicBezTo>
                  <a:pt x="12" y="23"/>
                  <a:pt x="9" y="20"/>
                  <a:pt x="9" y="16"/>
                </a:cubicBezTo>
                <a:cubicBezTo>
                  <a:pt x="9" y="13"/>
                  <a:pt x="12" y="9"/>
                  <a:pt x="16" y="9"/>
                </a:cubicBezTo>
                <a:cubicBezTo>
                  <a:pt x="20" y="9"/>
                  <a:pt x="23" y="13"/>
                  <a:pt x="23" y="16"/>
                </a:cubicBezTo>
                <a:cubicBezTo>
                  <a:pt x="23" y="20"/>
                  <a:pt x="20" y="23"/>
                  <a:pt x="16" y="23"/>
                </a:cubicBezTo>
                <a:close/>
                <a:moveTo>
                  <a:pt x="59" y="46"/>
                </a:moveTo>
                <a:cubicBezTo>
                  <a:pt x="9" y="46"/>
                  <a:pt x="9" y="46"/>
                  <a:pt x="9" y="46"/>
                </a:cubicBezTo>
                <a:cubicBezTo>
                  <a:pt x="9" y="39"/>
                  <a:pt x="9" y="39"/>
                  <a:pt x="9" y="39"/>
                </a:cubicBezTo>
                <a:cubicBezTo>
                  <a:pt x="20" y="28"/>
                  <a:pt x="20" y="28"/>
                  <a:pt x="20" y="28"/>
                </a:cubicBezTo>
                <a:cubicBezTo>
                  <a:pt x="26" y="33"/>
                  <a:pt x="26" y="33"/>
                  <a:pt x="26" y="33"/>
                </a:cubicBezTo>
                <a:cubicBezTo>
                  <a:pt x="44" y="15"/>
                  <a:pt x="44" y="15"/>
                  <a:pt x="44" y="15"/>
                </a:cubicBezTo>
                <a:cubicBezTo>
                  <a:pt x="59" y="30"/>
                  <a:pt x="59" y="30"/>
                  <a:pt x="59" y="30"/>
                </a:cubicBezTo>
                <a:lnTo>
                  <a:pt x="59" y="46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/>
          <a:lstStyle/>
          <a:p>
            <a:endParaRPr lang="id-ID" dirty="0">
              <a:latin typeface="+mn-ea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962DC74D-8719-CB0F-6CD9-6A4BE852392F}"/>
              </a:ext>
            </a:extLst>
          </p:cNvPr>
          <p:cNvSpPr/>
          <p:nvPr/>
        </p:nvSpPr>
        <p:spPr bwMode="auto">
          <a:xfrm>
            <a:off x="3438403" y="2282995"/>
            <a:ext cx="2608240" cy="1670873"/>
          </a:xfrm>
          <a:prstGeom prst="rect">
            <a:avLst/>
          </a:prstGeom>
          <a:solidFill>
            <a:srgbClr val="D9D9D9"/>
          </a:solidFill>
          <a:ln w="28575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0" lang="ko-KR" altLang="en-US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76" name="Freeform 129">
            <a:extLst>
              <a:ext uri="{FF2B5EF4-FFF2-40B4-BE49-F238E27FC236}">
                <a16:creationId xmlns:a16="http://schemas.microsoft.com/office/drawing/2014/main" id="{DA3C4E63-1498-DD65-E462-BA6032C5B6DD}"/>
              </a:ext>
            </a:extLst>
          </p:cNvPr>
          <p:cNvSpPr>
            <a:spLocks noEditPoints="1"/>
          </p:cNvSpPr>
          <p:nvPr/>
        </p:nvSpPr>
        <p:spPr bwMode="auto">
          <a:xfrm>
            <a:off x="4565715" y="2952040"/>
            <a:ext cx="484760" cy="401593"/>
          </a:xfrm>
          <a:custGeom>
            <a:avLst/>
            <a:gdLst>
              <a:gd name="T0" fmla="*/ 800850339 w 68"/>
              <a:gd name="T1" fmla="*/ 578081024 h 55"/>
              <a:gd name="T2" fmla="*/ 741964184 w 68"/>
              <a:gd name="T3" fmla="*/ 648868068 h 55"/>
              <a:gd name="T4" fmla="*/ 58886155 w 68"/>
              <a:gd name="T5" fmla="*/ 648868068 h 55"/>
              <a:gd name="T6" fmla="*/ 0 w 68"/>
              <a:gd name="T7" fmla="*/ 578081024 h 55"/>
              <a:gd name="T8" fmla="*/ 0 w 68"/>
              <a:gd name="T9" fmla="*/ 70787044 h 55"/>
              <a:gd name="T10" fmla="*/ 58886155 w 68"/>
              <a:gd name="T11" fmla="*/ 0 h 55"/>
              <a:gd name="T12" fmla="*/ 741964184 w 68"/>
              <a:gd name="T13" fmla="*/ 0 h 55"/>
              <a:gd name="T14" fmla="*/ 800850339 w 68"/>
              <a:gd name="T15" fmla="*/ 70787044 h 55"/>
              <a:gd name="T16" fmla="*/ 800850339 w 68"/>
              <a:gd name="T17" fmla="*/ 578081024 h 55"/>
              <a:gd name="T18" fmla="*/ 58886155 w 68"/>
              <a:gd name="T19" fmla="*/ 58988631 h 55"/>
              <a:gd name="T20" fmla="*/ 47108238 w 68"/>
              <a:gd name="T21" fmla="*/ 70787044 h 55"/>
              <a:gd name="T22" fmla="*/ 47108238 w 68"/>
              <a:gd name="T23" fmla="*/ 578081024 h 55"/>
              <a:gd name="T24" fmla="*/ 58886155 w 68"/>
              <a:gd name="T25" fmla="*/ 601677850 h 55"/>
              <a:gd name="T26" fmla="*/ 741964184 w 68"/>
              <a:gd name="T27" fmla="*/ 601677850 h 55"/>
              <a:gd name="T28" fmla="*/ 753742101 w 68"/>
              <a:gd name="T29" fmla="*/ 578081024 h 55"/>
              <a:gd name="T30" fmla="*/ 753742101 w 68"/>
              <a:gd name="T31" fmla="*/ 70787044 h 55"/>
              <a:gd name="T32" fmla="*/ 741964184 w 68"/>
              <a:gd name="T33" fmla="*/ 58988631 h 55"/>
              <a:gd name="T34" fmla="*/ 58886155 w 68"/>
              <a:gd name="T35" fmla="*/ 58988631 h 55"/>
              <a:gd name="T36" fmla="*/ 188436383 w 68"/>
              <a:gd name="T37" fmla="*/ 271346327 h 55"/>
              <a:gd name="T38" fmla="*/ 105994393 w 68"/>
              <a:gd name="T39" fmla="*/ 188760870 h 55"/>
              <a:gd name="T40" fmla="*/ 188436383 w 68"/>
              <a:gd name="T41" fmla="*/ 106178848 h 55"/>
              <a:gd name="T42" fmla="*/ 270874942 w 68"/>
              <a:gd name="T43" fmla="*/ 188760870 h 55"/>
              <a:gd name="T44" fmla="*/ 188436383 w 68"/>
              <a:gd name="T45" fmla="*/ 271346327 h 55"/>
              <a:gd name="T46" fmla="*/ 694855946 w 68"/>
              <a:gd name="T47" fmla="*/ 542689220 h 55"/>
              <a:gd name="T48" fmla="*/ 105994393 w 68"/>
              <a:gd name="T49" fmla="*/ 542689220 h 55"/>
              <a:gd name="T50" fmla="*/ 105994393 w 68"/>
              <a:gd name="T51" fmla="*/ 460107198 h 55"/>
              <a:gd name="T52" fmla="*/ 235544621 w 68"/>
              <a:gd name="T53" fmla="*/ 330331523 h 55"/>
              <a:gd name="T54" fmla="*/ 306208694 w 68"/>
              <a:gd name="T55" fmla="*/ 389320154 h 55"/>
              <a:gd name="T56" fmla="*/ 518197480 w 68"/>
              <a:gd name="T57" fmla="*/ 176962457 h 55"/>
              <a:gd name="T58" fmla="*/ 694855946 w 68"/>
              <a:gd name="T59" fmla="*/ 353928349 h 55"/>
              <a:gd name="T60" fmla="*/ 694855946 w 68"/>
              <a:gd name="T61" fmla="*/ 542689220 h 55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68" h="55">
                <a:moveTo>
                  <a:pt x="68" y="49"/>
                </a:moveTo>
                <a:cubicBezTo>
                  <a:pt x="68" y="53"/>
                  <a:pt x="66" y="55"/>
                  <a:pt x="63" y="55"/>
                </a:cubicBezTo>
                <a:cubicBezTo>
                  <a:pt x="5" y="55"/>
                  <a:pt x="5" y="55"/>
                  <a:pt x="5" y="55"/>
                </a:cubicBezTo>
                <a:cubicBezTo>
                  <a:pt x="2" y="55"/>
                  <a:pt x="0" y="53"/>
                  <a:pt x="0" y="49"/>
                </a:cubicBezTo>
                <a:cubicBezTo>
                  <a:pt x="0" y="6"/>
                  <a:pt x="0" y="6"/>
                  <a:pt x="0" y="6"/>
                </a:cubicBezTo>
                <a:cubicBezTo>
                  <a:pt x="0" y="3"/>
                  <a:pt x="2" y="0"/>
                  <a:pt x="5" y="0"/>
                </a:cubicBezTo>
                <a:cubicBezTo>
                  <a:pt x="63" y="0"/>
                  <a:pt x="63" y="0"/>
                  <a:pt x="63" y="0"/>
                </a:cubicBezTo>
                <a:cubicBezTo>
                  <a:pt x="66" y="0"/>
                  <a:pt x="68" y="3"/>
                  <a:pt x="68" y="6"/>
                </a:cubicBezTo>
                <a:lnTo>
                  <a:pt x="68" y="49"/>
                </a:lnTo>
                <a:close/>
                <a:moveTo>
                  <a:pt x="5" y="5"/>
                </a:moveTo>
                <a:cubicBezTo>
                  <a:pt x="5" y="5"/>
                  <a:pt x="4" y="5"/>
                  <a:pt x="4" y="6"/>
                </a:cubicBezTo>
                <a:cubicBezTo>
                  <a:pt x="4" y="49"/>
                  <a:pt x="4" y="49"/>
                  <a:pt x="4" y="49"/>
                </a:cubicBezTo>
                <a:cubicBezTo>
                  <a:pt x="4" y="50"/>
                  <a:pt x="5" y="51"/>
                  <a:pt x="5" y="51"/>
                </a:cubicBezTo>
                <a:cubicBezTo>
                  <a:pt x="63" y="51"/>
                  <a:pt x="63" y="51"/>
                  <a:pt x="63" y="51"/>
                </a:cubicBezTo>
                <a:cubicBezTo>
                  <a:pt x="63" y="51"/>
                  <a:pt x="64" y="50"/>
                  <a:pt x="64" y="49"/>
                </a:cubicBezTo>
                <a:cubicBezTo>
                  <a:pt x="64" y="6"/>
                  <a:pt x="64" y="6"/>
                  <a:pt x="64" y="6"/>
                </a:cubicBezTo>
                <a:cubicBezTo>
                  <a:pt x="64" y="5"/>
                  <a:pt x="63" y="5"/>
                  <a:pt x="63" y="5"/>
                </a:cubicBezTo>
                <a:lnTo>
                  <a:pt x="5" y="5"/>
                </a:lnTo>
                <a:close/>
                <a:moveTo>
                  <a:pt x="16" y="23"/>
                </a:moveTo>
                <a:cubicBezTo>
                  <a:pt x="12" y="23"/>
                  <a:pt x="9" y="20"/>
                  <a:pt x="9" y="16"/>
                </a:cubicBezTo>
                <a:cubicBezTo>
                  <a:pt x="9" y="13"/>
                  <a:pt x="12" y="9"/>
                  <a:pt x="16" y="9"/>
                </a:cubicBezTo>
                <a:cubicBezTo>
                  <a:pt x="20" y="9"/>
                  <a:pt x="23" y="13"/>
                  <a:pt x="23" y="16"/>
                </a:cubicBezTo>
                <a:cubicBezTo>
                  <a:pt x="23" y="20"/>
                  <a:pt x="20" y="23"/>
                  <a:pt x="16" y="23"/>
                </a:cubicBezTo>
                <a:close/>
                <a:moveTo>
                  <a:pt x="59" y="46"/>
                </a:moveTo>
                <a:cubicBezTo>
                  <a:pt x="9" y="46"/>
                  <a:pt x="9" y="46"/>
                  <a:pt x="9" y="46"/>
                </a:cubicBezTo>
                <a:cubicBezTo>
                  <a:pt x="9" y="39"/>
                  <a:pt x="9" y="39"/>
                  <a:pt x="9" y="39"/>
                </a:cubicBezTo>
                <a:cubicBezTo>
                  <a:pt x="20" y="28"/>
                  <a:pt x="20" y="28"/>
                  <a:pt x="20" y="28"/>
                </a:cubicBezTo>
                <a:cubicBezTo>
                  <a:pt x="26" y="33"/>
                  <a:pt x="26" y="33"/>
                  <a:pt x="26" y="33"/>
                </a:cubicBezTo>
                <a:cubicBezTo>
                  <a:pt x="44" y="15"/>
                  <a:pt x="44" y="15"/>
                  <a:pt x="44" y="15"/>
                </a:cubicBezTo>
                <a:cubicBezTo>
                  <a:pt x="59" y="30"/>
                  <a:pt x="59" y="30"/>
                  <a:pt x="59" y="30"/>
                </a:cubicBezTo>
                <a:lnTo>
                  <a:pt x="59" y="46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/>
          <a:lstStyle/>
          <a:p>
            <a:endParaRPr lang="id-ID" dirty="0">
              <a:latin typeface="+mn-ea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B28A742-EB68-272D-1908-629F3EBFD4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591" y="3473520"/>
            <a:ext cx="957901" cy="480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5E6753B8-F88C-1496-101B-CAAEF878E1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9716" y="3205939"/>
            <a:ext cx="1564965" cy="446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6282EA3-3E43-E43B-6DD4-B03A202966E3}"/>
              </a:ext>
            </a:extLst>
          </p:cNvPr>
          <p:cNvSpPr txBox="1"/>
          <p:nvPr/>
        </p:nvSpPr>
        <p:spPr>
          <a:xfrm>
            <a:off x="3575720" y="3688374"/>
            <a:ext cx="21242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b="0" i="0" u="none" strike="noStrike" dirty="0">
                <a:solidFill>
                  <a:srgbClr val="000000"/>
                </a:solidFill>
                <a:effectLst/>
                <a:latin typeface="Quattrocento Sans" panose="020B0502050000020003" pitchFamily="34" charset="0"/>
              </a:rPr>
              <a:t>▼ 동그라미 대신 영상아이콘이 대체되고 분리되기전에 트리거로 </a:t>
            </a:r>
            <a:r>
              <a:rPr lang="en-US" altLang="ko-KR" sz="600" b="0" i="0" u="none" strike="noStrike" dirty="0">
                <a:solidFill>
                  <a:srgbClr val="000000"/>
                </a:solidFill>
                <a:effectLst/>
                <a:latin typeface="Quattrocento Sans" panose="020B0502050000020003" pitchFamily="34" charset="0"/>
              </a:rPr>
              <a:t>ai</a:t>
            </a:r>
            <a:r>
              <a:rPr lang="ko-KR" altLang="en-US" sz="600" b="0" i="0" u="none" strike="noStrike" dirty="0">
                <a:solidFill>
                  <a:srgbClr val="000000"/>
                </a:solidFill>
                <a:effectLst/>
                <a:latin typeface="Quattrocento Sans" panose="020B0502050000020003" pitchFamily="34" charset="0"/>
              </a:rPr>
              <a:t>가 </a:t>
            </a:r>
            <a:r>
              <a:rPr lang="ko-KR" altLang="en-US" sz="600" b="0" i="0" u="none" strike="noStrike" dirty="0" err="1">
                <a:solidFill>
                  <a:srgbClr val="000000"/>
                </a:solidFill>
                <a:effectLst/>
                <a:latin typeface="Quattrocento Sans" panose="020B0502050000020003" pitchFamily="34" charset="0"/>
              </a:rPr>
              <a:t>들어감</a:t>
            </a:r>
            <a:endParaRPr lang="ko-KR" altLang="en-US" sz="600" dirty="0"/>
          </a:p>
        </p:txBody>
      </p:sp>
    </p:spTree>
    <p:extLst>
      <p:ext uri="{BB962C8B-B14F-4D97-AF65-F5344CB8AC3E}">
        <p14:creationId xmlns:p14="http://schemas.microsoft.com/office/powerpoint/2010/main" val="18215574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585B0E-52C3-C38C-83E4-F54D55EA4C2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About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01F5104-11B0-F4E3-33F9-86DB1D6CAA0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Main &gt; About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23E2E17-EFBB-A466-2353-53BBA4031AD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A_ABOU_01</a:t>
            </a:r>
            <a:endParaRPr lang="ko-KR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9340BCF4-12EB-706A-E077-8595DE33C841}"/>
              </a:ext>
            </a:extLst>
          </p:cNvPr>
          <p:cNvGrpSpPr/>
          <p:nvPr/>
        </p:nvGrpSpPr>
        <p:grpSpPr>
          <a:xfrm>
            <a:off x="208011" y="5382378"/>
            <a:ext cx="9033791" cy="1214974"/>
            <a:chOff x="208011" y="5193196"/>
            <a:chExt cx="9033791" cy="1404156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D5B8EFA1-0521-EA6D-BD70-419D8754CEC0}"/>
                </a:ext>
              </a:extLst>
            </p:cNvPr>
            <p:cNvSpPr/>
            <p:nvPr/>
          </p:nvSpPr>
          <p:spPr>
            <a:xfrm>
              <a:off x="208011" y="5193196"/>
              <a:ext cx="9033791" cy="140415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3175"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755EEBA-CBBD-4CFF-FE2D-7ADF4F547B03}"/>
                </a:ext>
              </a:extLst>
            </p:cNvPr>
            <p:cNvSpPr txBox="1"/>
            <p:nvPr/>
          </p:nvSpPr>
          <p:spPr>
            <a:xfrm>
              <a:off x="515380" y="5337212"/>
              <a:ext cx="595035" cy="248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이용약관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11FD350-36A7-7F3F-7C16-EFC5D1ABAF06}"/>
                </a:ext>
              </a:extLst>
            </p:cNvPr>
            <p:cNvSpPr txBox="1"/>
            <p:nvPr/>
          </p:nvSpPr>
          <p:spPr>
            <a:xfrm>
              <a:off x="1307468" y="5337212"/>
              <a:ext cx="1005403" cy="248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개인정보처리방침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D9D53F3-6154-74DC-E2BA-FA9592A138E0}"/>
                </a:ext>
              </a:extLst>
            </p:cNvPr>
            <p:cNvSpPr txBox="1"/>
            <p:nvPr/>
          </p:nvSpPr>
          <p:spPr>
            <a:xfrm>
              <a:off x="551385" y="5758080"/>
              <a:ext cx="6300700" cy="5068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이메일</a:t>
              </a:r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: hello@raiseme.kr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주소 </a:t>
              </a:r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: 05510 </a:t>
              </a:r>
              <a:r>
                <a:rPr lang="ko-KR" alt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서울시 송파구 </a:t>
              </a:r>
              <a:r>
                <a:rPr lang="ko-KR" altLang="en-US" sz="800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올림픽로</a:t>
              </a:r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35</a:t>
              </a:r>
              <a:r>
                <a:rPr lang="ko-KR" alt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길 </a:t>
              </a:r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125 </a:t>
              </a:r>
              <a:r>
                <a:rPr lang="ko-KR" alt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삼성</a:t>
              </a:r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SDS </a:t>
              </a:r>
              <a:r>
                <a:rPr lang="ko-KR" alt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서관캠퍼스 </a:t>
              </a:r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4</a:t>
              </a:r>
              <a:r>
                <a:rPr lang="ko-KR" alt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층</a:t>
              </a:r>
              <a:endPara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C7A9945-E4D4-63E7-D352-6900520814DD}"/>
                </a:ext>
              </a:extLst>
            </p:cNvPr>
            <p:cNvSpPr txBox="1"/>
            <p:nvPr/>
          </p:nvSpPr>
          <p:spPr>
            <a:xfrm>
              <a:off x="6860418" y="6049509"/>
              <a:ext cx="2373050" cy="2489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sz="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Copyrightⓒ 2022 </a:t>
              </a:r>
              <a:r>
                <a:rPr lang="en-US" altLang="ko-KR" sz="8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Raiseme</a:t>
              </a:r>
              <a:r>
                <a:rPr lang="en-US" altLang="ko-KR" sz="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. All rights reserved.</a:t>
              </a:r>
              <a:endParaRPr lang="ko-KR" altLang="en-US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C5356ACB-66D2-FDB2-821E-1EBC7B921D0A}"/>
              </a:ext>
            </a:extLst>
          </p:cNvPr>
          <p:cNvSpPr txBox="1"/>
          <p:nvPr/>
        </p:nvSpPr>
        <p:spPr>
          <a:xfrm>
            <a:off x="558573" y="1417639"/>
            <a:ext cx="26926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우리가 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Raiseme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를 </a:t>
            </a:r>
            <a:endParaRPr lang="en-US" altLang="ko-KR" sz="12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만들었어요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3ED35AD-BB15-9827-7375-213E1160ECBB}"/>
              </a:ext>
            </a:extLst>
          </p:cNvPr>
          <p:cNvSpPr/>
          <p:nvPr/>
        </p:nvSpPr>
        <p:spPr>
          <a:xfrm>
            <a:off x="2717232" y="1939069"/>
            <a:ext cx="1890829" cy="2368710"/>
          </a:xfrm>
          <a:prstGeom prst="rect">
            <a:avLst/>
          </a:prstGeom>
          <a:solidFill>
            <a:srgbClr val="D9D9D9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Ins="90000" rtlCol="0" anchor="ctr"/>
          <a:lstStyle/>
          <a:p>
            <a:pPr algn="l"/>
            <a:endParaRPr lang="ko-KR" altLang="en-US" sz="800" noProof="1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User">
            <a:extLst>
              <a:ext uri="{FF2B5EF4-FFF2-40B4-BE49-F238E27FC236}">
                <a16:creationId xmlns:a16="http://schemas.microsoft.com/office/drawing/2014/main" id="{3274780D-953C-DAAE-C37E-529B19A5ED54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062096" y="2516694"/>
            <a:ext cx="1205852" cy="1415537"/>
          </a:xfrm>
          <a:custGeom>
            <a:avLst/>
            <a:gdLst>
              <a:gd name="T0" fmla="*/ 146 w 535"/>
              <a:gd name="T1" fmla="*/ 66 h 568"/>
              <a:gd name="T2" fmla="*/ 136 w 535"/>
              <a:gd name="T3" fmla="*/ 231 h 568"/>
              <a:gd name="T4" fmla="*/ 161 w 535"/>
              <a:gd name="T5" fmla="*/ 274 h 568"/>
              <a:gd name="T6" fmla="*/ 184 w 535"/>
              <a:gd name="T7" fmla="*/ 332 h 568"/>
              <a:gd name="T8" fmla="*/ 189 w 535"/>
              <a:gd name="T9" fmla="*/ 385 h 568"/>
              <a:gd name="T10" fmla="*/ 97 w 535"/>
              <a:gd name="T11" fmla="*/ 437 h 568"/>
              <a:gd name="T12" fmla="*/ 0 w 535"/>
              <a:gd name="T13" fmla="*/ 554 h 568"/>
              <a:gd name="T14" fmla="*/ 535 w 535"/>
              <a:gd name="T15" fmla="*/ 568 h 568"/>
              <a:gd name="T16" fmla="*/ 501 w 535"/>
              <a:gd name="T17" fmla="*/ 477 h 568"/>
              <a:gd name="T18" fmla="*/ 377 w 535"/>
              <a:gd name="T19" fmla="*/ 412 h 568"/>
              <a:gd name="T20" fmla="*/ 345 w 535"/>
              <a:gd name="T21" fmla="*/ 337 h 568"/>
              <a:gd name="T22" fmla="*/ 361 w 535"/>
              <a:gd name="T23" fmla="*/ 314 h 568"/>
              <a:gd name="T24" fmla="*/ 385 w 535"/>
              <a:gd name="T25" fmla="*/ 267 h 568"/>
              <a:gd name="T26" fmla="*/ 389 w 535"/>
              <a:gd name="T27" fmla="*/ 199 h 568"/>
              <a:gd name="T28" fmla="*/ 383 w 535"/>
              <a:gd name="T29" fmla="*/ 54 h 568"/>
              <a:gd name="T30" fmla="*/ 266 w 535"/>
              <a:gd name="T31" fmla="*/ 0 h 568"/>
              <a:gd name="T32" fmla="*/ 266 w 535"/>
              <a:gd name="T33" fmla="*/ 27 h 568"/>
              <a:gd name="T34" fmla="*/ 319 w 535"/>
              <a:gd name="T35" fmla="*/ 49 h 568"/>
              <a:gd name="T36" fmla="*/ 362 w 535"/>
              <a:gd name="T37" fmla="*/ 70 h 568"/>
              <a:gd name="T38" fmla="*/ 362 w 535"/>
              <a:gd name="T39" fmla="*/ 198 h 568"/>
              <a:gd name="T40" fmla="*/ 368 w 535"/>
              <a:gd name="T41" fmla="*/ 213 h 568"/>
              <a:gd name="T42" fmla="*/ 364 w 535"/>
              <a:gd name="T43" fmla="*/ 251 h 568"/>
              <a:gd name="T44" fmla="*/ 350 w 535"/>
              <a:gd name="T45" fmla="*/ 255 h 568"/>
              <a:gd name="T46" fmla="*/ 337 w 535"/>
              <a:gd name="T47" fmla="*/ 302 h 568"/>
              <a:gd name="T48" fmla="*/ 325 w 535"/>
              <a:gd name="T49" fmla="*/ 320 h 568"/>
              <a:gd name="T50" fmla="*/ 318 w 535"/>
              <a:gd name="T51" fmla="*/ 332 h 568"/>
              <a:gd name="T52" fmla="*/ 320 w 535"/>
              <a:gd name="T53" fmla="*/ 391 h 568"/>
              <a:gd name="T54" fmla="*/ 365 w 535"/>
              <a:gd name="T55" fmla="*/ 436 h 568"/>
              <a:gd name="T56" fmla="*/ 482 w 535"/>
              <a:gd name="T57" fmla="*/ 496 h 568"/>
              <a:gd name="T58" fmla="*/ 30 w 535"/>
              <a:gd name="T59" fmla="*/ 541 h 568"/>
              <a:gd name="T60" fmla="*/ 107 w 535"/>
              <a:gd name="T61" fmla="*/ 462 h 568"/>
              <a:gd name="T62" fmla="*/ 214 w 535"/>
              <a:gd name="T63" fmla="*/ 393 h 568"/>
              <a:gd name="T64" fmla="*/ 215 w 535"/>
              <a:gd name="T65" fmla="*/ 390 h 568"/>
              <a:gd name="T66" fmla="*/ 217 w 535"/>
              <a:gd name="T67" fmla="*/ 324 h 568"/>
              <a:gd name="T68" fmla="*/ 205 w 535"/>
              <a:gd name="T69" fmla="*/ 316 h 568"/>
              <a:gd name="T70" fmla="*/ 186 w 535"/>
              <a:gd name="T71" fmla="*/ 266 h 568"/>
              <a:gd name="T72" fmla="*/ 173 w 535"/>
              <a:gd name="T73" fmla="*/ 254 h 568"/>
              <a:gd name="T74" fmla="*/ 162 w 535"/>
              <a:gd name="T75" fmla="*/ 228 h 568"/>
              <a:gd name="T76" fmla="*/ 175 w 535"/>
              <a:gd name="T77" fmla="*/ 208 h 568"/>
              <a:gd name="T78" fmla="*/ 171 w 535"/>
              <a:gd name="T79" fmla="*/ 76 h 5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535" h="568">
                <a:moveTo>
                  <a:pt x="266" y="0"/>
                </a:moveTo>
                <a:cubicBezTo>
                  <a:pt x="203" y="1"/>
                  <a:pt x="163" y="27"/>
                  <a:pt x="146" y="66"/>
                </a:cubicBezTo>
                <a:cubicBezTo>
                  <a:pt x="130" y="103"/>
                  <a:pt x="134" y="150"/>
                  <a:pt x="145" y="199"/>
                </a:cubicBezTo>
                <a:cubicBezTo>
                  <a:pt x="139" y="206"/>
                  <a:pt x="134" y="216"/>
                  <a:pt x="136" y="231"/>
                </a:cubicBezTo>
                <a:cubicBezTo>
                  <a:pt x="137" y="245"/>
                  <a:pt x="143" y="257"/>
                  <a:pt x="149" y="267"/>
                </a:cubicBezTo>
                <a:cubicBezTo>
                  <a:pt x="152" y="272"/>
                  <a:pt x="157" y="272"/>
                  <a:pt x="161" y="274"/>
                </a:cubicBezTo>
                <a:cubicBezTo>
                  <a:pt x="163" y="288"/>
                  <a:pt x="167" y="302"/>
                  <a:pt x="173" y="314"/>
                </a:cubicBezTo>
                <a:cubicBezTo>
                  <a:pt x="177" y="321"/>
                  <a:pt x="180" y="327"/>
                  <a:pt x="184" y="332"/>
                </a:cubicBezTo>
                <a:cubicBezTo>
                  <a:pt x="186" y="334"/>
                  <a:pt x="188" y="335"/>
                  <a:pt x="190" y="337"/>
                </a:cubicBezTo>
                <a:cubicBezTo>
                  <a:pt x="190" y="354"/>
                  <a:pt x="190" y="367"/>
                  <a:pt x="189" y="385"/>
                </a:cubicBezTo>
                <a:cubicBezTo>
                  <a:pt x="184" y="395"/>
                  <a:pt x="174" y="404"/>
                  <a:pt x="158" y="412"/>
                </a:cubicBezTo>
                <a:cubicBezTo>
                  <a:pt x="141" y="420"/>
                  <a:pt x="119" y="428"/>
                  <a:pt x="97" y="437"/>
                </a:cubicBezTo>
                <a:cubicBezTo>
                  <a:pt x="74" y="447"/>
                  <a:pt x="52" y="459"/>
                  <a:pt x="33" y="477"/>
                </a:cubicBezTo>
                <a:cubicBezTo>
                  <a:pt x="15" y="495"/>
                  <a:pt x="2" y="521"/>
                  <a:pt x="0" y="554"/>
                </a:cubicBezTo>
                <a:lnTo>
                  <a:pt x="0" y="568"/>
                </a:lnTo>
                <a:lnTo>
                  <a:pt x="535" y="568"/>
                </a:lnTo>
                <a:lnTo>
                  <a:pt x="534" y="554"/>
                </a:lnTo>
                <a:cubicBezTo>
                  <a:pt x="532" y="521"/>
                  <a:pt x="519" y="495"/>
                  <a:pt x="501" y="477"/>
                </a:cubicBezTo>
                <a:cubicBezTo>
                  <a:pt x="483" y="459"/>
                  <a:pt x="460" y="447"/>
                  <a:pt x="438" y="437"/>
                </a:cubicBezTo>
                <a:cubicBezTo>
                  <a:pt x="416" y="428"/>
                  <a:pt x="394" y="420"/>
                  <a:pt x="377" y="412"/>
                </a:cubicBezTo>
                <a:cubicBezTo>
                  <a:pt x="361" y="404"/>
                  <a:pt x="350" y="395"/>
                  <a:pt x="346" y="385"/>
                </a:cubicBezTo>
                <a:cubicBezTo>
                  <a:pt x="345" y="367"/>
                  <a:pt x="345" y="354"/>
                  <a:pt x="345" y="337"/>
                </a:cubicBezTo>
                <a:cubicBezTo>
                  <a:pt x="347" y="335"/>
                  <a:pt x="349" y="334"/>
                  <a:pt x="351" y="332"/>
                </a:cubicBezTo>
                <a:cubicBezTo>
                  <a:pt x="354" y="327"/>
                  <a:pt x="358" y="321"/>
                  <a:pt x="361" y="314"/>
                </a:cubicBezTo>
                <a:cubicBezTo>
                  <a:pt x="367" y="302"/>
                  <a:pt x="371" y="288"/>
                  <a:pt x="373" y="274"/>
                </a:cubicBezTo>
                <a:cubicBezTo>
                  <a:pt x="377" y="272"/>
                  <a:pt x="382" y="272"/>
                  <a:pt x="385" y="267"/>
                </a:cubicBezTo>
                <a:cubicBezTo>
                  <a:pt x="392" y="259"/>
                  <a:pt x="396" y="247"/>
                  <a:pt x="398" y="231"/>
                </a:cubicBezTo>
                <a:cubicBezTo>
                  <a:pt x="400" y="216"/>
                  <a:pt x="395" y="207"/>
                  <a:pt x="389" y="199"/>
                </a:cubicBezTo>
                <a:cubicBezTo>
                  <a:pt x="396" y="178"/>
                  <a:pt x="404" y="144"/>
                  <a:pt x="401" y="109"/>
                </a:cubicBezTo>
                <a:cubicBezTo>
                  <a:pt x="400" y="90"/>
                  <a:pt x="395" y="70"/>
                  <a:pt x="383" y="54"/>
                </a:cubicBezTo>
                <a:cubicBezTo>
                  <a:pt x="373" y="40"/>
                  <a:pt x="356" y="30"/>
                  <a:pt x="334" y="25"/>
                </a:cubicBezTo>
                <a:cubicBezTo>
                  <a:pt x="320" y="7"/>
                  <a:pt x="295" y="0"/>
                  <a:pt x="266" y="0"/>
                </a:cubicBezTo>
                <a:lnTo>
                  <a:pt x="266" y="0"/>
                </a:lnTo>
                <a:close/>
                <a:moveTo>
                  <a:pt x="266" y="27"/>
                </a:moveTo>
                <a:cubicBezTo>
                  <a:pt x="293" y="27"/>
                  <a:pt x="310" y="35"/>
                  <a:pt x="315" y="43"/>
                </a:cubicBezTo>
                <a:lnTo>
                  <a:pt x="319" y="49"/>
                </a:lnTo>
                <a:lnTo>
                  <a:pt x="325" y="50"/>
                </a:lnTo>
                <a:cubicBezTo>
                  <a:pt x="344" y="52"/>
                  <a:pt x="354" y="60"/>
                  <a:pt x="362" y="70"/>
                </a:cubicBezTo>
                <a:cubicBezTo>
                  <a:pt x="369" y="80"/>
                  <a:pt x="373" y="95"/>
                  <a:pt x="374" y="111"/>
                </a:cubicBezTo>
                <a:cubicBezTo>
                  <a:pt x="377" y="143"/>
                  <a:pt x="368" y="180"/>
                  <a:pt x="362" y="198"/>
                </a:cubicBezTo>
                <a:lnTo>
                  <a:pt x="359" y="208"/>
                </a:lnTo>
                <a:lnTo>
                  <a:pt x="368" y="213"/>
                </a:lnTo>
                <a:cubicBezTo>
                  <a:pt x="367" y="213"/>
                  <a:pt x="373" y="217"/>
                  <a:pt x="372" y="228"/>
                </a:cubicBezTo>
                <a:cubicBezTo>
                  <a:pt x="370" y="241"/>
                  <a:pt x="367" y="248"/>
                  <a:pt x="364" y="251"/>
                </a:cubicBezTo>
                <a:cubicBezTo>
                  <a:pt x="362" y="254"/>
                  <a:pt x="361" y="254"/>
                  <a:pt x="361" y="254"/>
                </a:cubicBezTo>
                <a:lnTo>
                  <a:pt x="350" y="255"/>
                </a:lnTo>
                <a:lnTo>
                  <a:pt x="348" y="266"/>
                </a:lnTo>
                <a:cubicBezTo>
                  <a:pt x="347" y="277"/>
                  <a:pt x="343" y="291"/>
                  <a:pt x="337" y="302"/>
                </a:cubicBezTo>
                <a:cubicBezTo>
                  <a:pt x="335" y="308"/>
                  <a:pt x="332" y="313"/>
                  <a:pt x="329" y="316"/>
                </a:cubicBezTo>
                <a:cubicBezTo>
                  <a:pt x="327" y="319"/>
                  <a:pt x="324" y="321"/>
                  <a:pt x="325" y="320"/>
                </a:cubicBezTo>
                <a:lnTo>
                  <a:pt x="318" y="324"/>
                </a:lnTo>
                <a:lnTo>
                  <a:pt x="318" y="332"/>
                </a:lnTo>
                <a:cubicBezTo>
                  <a:pt x="318" y="352"/>
                  <a:pt x="318" y="367"/>
                  <a:pt x="320" y="390"/>
                </a:cubicBezTo>
                <a:lnTo>
                  <a:pt x="320" y="391"/>
                </a:lnTo>
                <a:lnTo>
                  <a:pt x="320" y="393"/>
                </a:lnTo>
                <a:cubicBezTo>
                  <a:pt x="328" y="413"/>
                  <a:pt x="346" y="426"/>
                  <a:pt x="365" y="436"/>
                </a:cubicBezTo>
                <a:cubicBezTo>
                  <a:pt x="384" y="445"/>
                  <a:pt x="406" y="453"/>
                  <a:pt x="427" y="462"/>
                </a:cubicBezTo>
                <a:cubicBezTo>
                  <a:pt x="448" y="471"/>
                  <a:pt x="468" y="481"/>
                  <a:pt x="482" y="496"/>
                </a:cubicBezTo>
                <a:cubicBezTo>
                  <a:pt x="493" y="507"/>
                  <a:pt x="500" y="522"/>
                  <a:pt x="504" y="541"/>
                </a:cubicBezTo>
                <a:lnTo>
                  <a:pt x="30" y="541"/>
                </a:lnTo>
                <a:cubicBezTo>
                  <a:pt x="34" y="522"/>
                  <a:pt x="41" y="507"/>
                  <a:pt x="52" y="496"/>
                </a:cubicBezTo>
                <a:cubicBezTo>
                  <a:pt x="67" y="481"/>
                  <a:pt x="86" y="471"/>
                  <a:pt x="107" y="462"/>
                </a:cubicBezTo>
                <a:cubicBezTo>
                  <a:pt x="128" y="453"/>
                  <a:pt x="150" y="445"/>
                  <a:pt x="170" y="436"/>
                </a:cubicBezTo>
                <a:cubicBezTo>
                  <a:pt x="189" y="426"/>
                  <a:pt x="207" y="413"/>
                  <a:pt x="214" y="393"/>
                </a:cubicBezTo>
                <a:lnTo>
                  <a:pt x="215" y="391"/>
                </a:lnTo>
                <a:lnTo>
                  <a:pt x="215" y="390"/>
                </a:lnTo>
                <a:cubicBezTo>
                  <a:pt x="217" y="367"/>
                  <a:pt x="217" y="352"/>
                  <a:pt x="217" y="332"/>
                </a:cubicBezTo>
                <a:lnTo>
                  <a:pt x="217" y="324"/>
                </a:lnTo>
                <a:lnTo>
                  <a:pt x="209" y="320"/>
                </a:lnTo>
                <a:cubicBezTo>
                  <a:pt x="211" y="321"/>
                  <a:pt x="208" y="319"/>
                  <a:pt x="205" y="316"/>
                </a:cubicBezTo>
                <a:cubicBezTo>
                  <a:pt x="203" y="312"/>
                  <a:pt x="200" y="308"/>
                  <a:pt x="197" y="302"/>
                </a:cubicBezTo>
                <a:cubicBezTo>
                  <a:pt x="192" y="291"/>
                  <a:pt x="187" y="277"/>
                  <a:pt x="186" y="266"/>
                </a:cubicBezTo>
                <a:lnTo>
                  <a:pt x="184" y="255"/>
                </a:lnTo>
                <a:lnTo>
                  <a:pt x="173" y="254"/>
                </a:lnTo>
                <a:cubicBezTo>
                  <a:pt x="173" y="254"/>
                  <a:pt x="172" y="254"/>
                  <a:pt x="170" y="251"/>
                </a:cubicBezTo>
                <a:cubicBezTo>
                  <a:pt x="167" y="248"/>
                  <a:pt x="164" y="241"/>
                  <a:pt x="162" y="228"/>
                </a:cubicBezTo>
                <a:cubicBezTo>
                  <a:pt x="160" y="222"/>
                  <a:pt x="165" y="217"/>
                  <a:pt x="166" y="213"/>
                </a:cubicBezTo>
                <a:lnTo>
                  <a:pt x="175" y="208"/>
                </a:lnTo>
                <a:lnTo>
                  <a:pt x="172" y="199"/>
                </a:lnTo>
                <a:cubicBezTo>
                  <a:pt x="160" y="150"/>
                  <a:pt x="158" y="106"/>
                  <a:pt x="171" y="76"/>
                </a:cubicBezTo>
                <a:cubicBezTo>
                  <a:pt x="184" y="47"/>
                  <a:pt x="210" y="28"/>
                  <a:pt x="266" y="27"/>
                </a:cubicBezTo>
                <a:close/>
              </a:path>
            </a:pathLst>
          </a:custGeom>
          <a:solidFill>
            <a:srgbClr val="5F5F5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7423F94-D9DF-33A8-6ADF-E70B57E83C7B}"/>
              </a:ext>
            </a:extLst>
          </p:cNvPr>
          <p:cNvSpPr/>
          <p:nvPr/>
        </p:nvSpPr>
        <p:spPr>
          <a:xfrm>
            <a:off x="4883601" y="1939069"/>
            <a:ext cx="1890829" cy="2368710"/>
          </a:xfrm>
          <a:prstGeom prst="rect">
            <a:avLst/>
          </a:prstGeom>
          <a:solidFill>
            <a:srgbClr val="D9D9D9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Ins="90000" rtlCol="0" anchor="ctr"/>
          <a:lstStyle/>
          <a:p>
            <a:pPr algn="l"/>
            <a:endParaRPr lang="ko-KR" altLang="en-US" sz="800" noProof="1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User">
            <a:extLst>
              <a:ext uri="{FF2B5EF4-FFF2-40B4-BE49-F238E27FC236}">
                <a16:creationId xmlns:a16="http://schemas.microsoft.com/office/drawing/2014/main" id="{49CF38C1-1285-52DF-4B91-2BE218FD3CE3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226089" y="2516694"/>
            <a:ext cx="1205852" cy="1415537"/>
          </a:xfrm>
          <a:custGeom>
            <a:avLst/>
            <a:gdLst>
              <a:gd name="T0" fmla="*/ 146 w 535"/>
              <a:gd name="T1" fmla="*/ 66 h 568"/>
              <a:gd name="T2" fmla="*/ 136 w 535"/>
              <a:gd name="T3" fmla="*/ 231 h 568"/>
              <a:gd name="T4" fmla="*/ 161 w 535"/>
              <a:gd name="T5" fmla="*/ 274 h 568"/>
              <a:gd name="T6" fmla="*/ 184 w 535"/>
              <a:gd name="T7" fmla="*/ 332 h 568"/>
              <a:gd name="T8" fmla="*/ 189 w 535"/>
              <a:gd name="T9" fmla="*/ 385 h 568"/>
              <a:gd name="T10" fmla="*/ 97 w 535"/>
              <a:gd name="T11" fmla="*/ 437 h 568"/>
              <a:gd name="T12" fmla="*/ 0 w 535"/>
              <a:gd name="T13" fmla="*/ 554 h 568"/>
              <a:gd name="T14" fmla="*/ 535 w 535"/>
              <a:gd name="T15" fmla="*/ 568 h 568"/>
              <a:gd name="T16" fmla="*/ 501 w 535"/>
              <a:gd name="T17" fmla="*/ 477 h 568"/>
              <a:gd name="T18" fmla="*/ 377 w 535"/>
              <a:gd name="T19" fmla="*/ 412 h 568"/>
              <a:gd name="T20" fmla="*/ 345 w 535"/>
              <a:gd name="T21" fmla="*/ 337 h 568"/>
              <a:gd name="T22" fmla="*/ 361 w 535"/>
              <a:gd name="T23" fmla="*/ 314 h 568"/>
              <a:gd name="T24" fmla="*/ 385 w 535"/>
              <a:gd name="T25" fmla="*/ 267 h 568"/>
              <a:gd name="T26" fmla="*/ 389 w 535"/>
              <a:gd name="T27" fmla="*/ 199 h 568"/>
              <a:gd name="T28" fmla="*/ 383 w 535"/>
              <a:gd name="T29" fmla="*/ 54 h 568"/>
              <a:gd name="T30" fmla="*/ 266 w 535"/>
              <a:gd name="T31" fmla="*/ 0 h 568"/>
              <a:gd name="T32" fmla="*/ 266 w 535"/>
              <a:gd name="T33" fmla="*/ 27 h 568"/>
              <a:gd name="T34" fmla="*/ 319 w 535"/>
              <a:gd name="T35" fmla="*/ 49 h 568"/>
              <a:gd name="T36" fmla="*/ 362 w 535"/>
              <a:gd name="T37" fmla="*/ 70 h 568"/>
              <a:gd name="T38" fmla="*/ 362 w 535"/>
              <a:gd name="T39" fmla="*/ 198 h 568"/>
              <a:gd name="T40" fmla="*/ 368 w 535"/>
              <a:gd name="T41" fmla="*/ 213 h 568"/>
              <a:gd name="T42" fmla="*/ 364 w 535"/>
              <a:gd name="T43" fmla="*/ 251 h 568"/>
              <a:gd name="T44" fmla="*/ 350 w 535"/>
              <a:gd name="T45" fmla="*/ 255 h 568"/>
              <a:gd name="T46" fmla="*/ 337 w 535"/>
              <a:gd name="T47" fmla="*/ 302 h 568"/>
              <a:gd name="T48" fmla="*/ 325 w 535"/>
              <a:gd name="T49" fmla="*/ 320 h 568"/>
              <a:gd name="T50" fmla="*/ 318 w 535"/>
              <a:gd name="T51" fmla="*/ 332 h 568"/>
              <a:gd name="T52" fmla="*/ 320 w 535"/>
              <a:gd name="T53" fmla="*/ 391 h 568"/>
              <a:gd name="T54" fmla="*/ 365 w 535"/>
              <a:gd name="T55" fmla="*/ 436 h 568"/>
              <a:gd name="T56" fmla="*/ 482 w 535"/>
              <a:gd name="T57" fmla="*/ 496 h 568"/>
              <a:gd name="T58" fmla="*/ 30 w 535"/>
              <a:gd name="T59" fmla="*/ 541 h 568"/>
              <a:gd name="T60" fmla="*/ 107 w 535"/>
              <a:gd name="T61" fmla="*/ 462 h 568"/>
              <a:gd name="T62" fmla="*/ 214 w 535"/>
              <a:gd name="T63" fmla="*/ 393 h 568"/>
              <a:gd name="T64" fmla="*/ 215 w 535"/>
              <a:gd name="T65" fmla="*/ 390 h 568"/>
              <a:gd name="T66" fmla="*/ 217 w 535"/>
              <a:gd name="T67" fmla="*/ 324 h 568"/>
              <a:gd name="T68" fmla="*/ 205 w 535"/>
              <a:gd name="T69" fmla="*/ 316 h 568"/>
              <a:gd name="T70" fmla="*/ 186 w 535"/>
              <a:gd name="T71" fmla="*/ 266 h 568"/>
              <a:gd name="T72" fmla="*/ 173 w 535"/>
              <a:gd name="T73" fmla="*/ 254 h 568"/>
              <a:gd name="T74" fmla="*/ 162 w 535"/>
              <a:gd name="T75" fmla="*/ 228 h 568"/>
              <a:gd name="T76" fmla="*/ 175 w 535"/>
              <a:gd name="T77" fmla="*/ 208 h 568"/>
              <a:gd name="T78" fmla="*/ 171 w 535"/>
              <a:gd name="T79" fmla="*/ 76 h 5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535" h="568">
                <a:moveTo>
                  <a:pt x="266" y="0"/>
                </a:moveTo>
                <a:cubicBezTo>
                  <a:pt x="203" y="1"/>
                  <a:pt x="163" y="27"/>
                  <a:pt x="146" y="66"/>
                </a:cubicBezTo>
                <a:cubicBezTo>
                  <a:pt x="130" y="103"/>
                  <a:pt x="134" y="150"/>
                  <a:pt x="145" y="199"/>
                </a:cubicBezTo>
                <a:cubicBezTo>
                  <a:pt x="139" y="206"/>
                  <a:pt x="134" y="216"/>
                  <a:pt x="136" y="231"/>
                </a:cubicBezTo>
                <a:cubicBezTo>
                  <a:pt x="137" y="245"/>
                  <a:pt x="143" y="257"/>
                  <a:pt x="149" y="267"/>
                </a:cubicBezTo>
                <a:cubicBezTo>
                  <a:pt x="152" y="272"/>
                  <a:pt x="157" y="272"/>
                  <a:pt x="161" y="274"/>
                </a:cubicBezTo>
                <a:cubicBezTo>
                  <a:pt x="163" y="288"/>
                  <a:pt x="167" y="302"/>
                  <a:pt x="173" y="314"/>
                </a:cubicBezTo>
                <a:cubicBezTo>
                  <a:pt x="177" y="321"/>
                  <a:pt x="180" y="327"/>
                  <a:pt x="184" y="332"/>
                </a:cubicBezTo>
                <a:cubicBezTo>
                  <a:pt x="186" y="334"/>
                  <a:pt x="188" y="335"/>
                  <a:pt x="190" y="337"/>
                </a:cubicBezTo>
                <a:cubicBezTo>
                  <a:pt x="190" y="354"/>
                  <a:pt x="190" y="367"/>
                  <a:pt x="189" y="385"/>
                </a:cubicBezTo>
                <a:cubicBezTo>
                  <a:pt x="184" y="395"/>
                  <a:pt x="174" y="404"/>
                  <a:pt x="158" y="412"/>
                </a:cubicBezTo>
                <a:cubicBezTo>
                  <a:pt x="141" y="420"/>
                  <a:pt x="119" y="428"/>
                  <a:pt x="97" y="437"/>
                </a:cubicBezTo>
                <a:cubicBezTo>
                  <a:pt x="74" y="447"/>
                  <a:pt x="52" y="459"/>
                  <a:pt x="33" y="477"/>
                </a:cubicBezTo>
                <a:cubicBezTo>
                  <a:pt x="15" y="495"/>
                  <a:pt x="2" y="521"/>
                  <a:pt x="0" y="554"/>
                </a:cubicBezTo>
                <a:lnTo>
                  <a:pt x="0" y="568"/>
                </a:lnTo>
                <a:lnTo>
                  <a:pt x="535" y="568"/>
                </a:lnTo>
                <a:lnTo>
                  <a:pt x="534" y="554"/>
                </a:lnTo>
                <a:cubicBezTo>
                  <a:pt x="532" y="521"/>
                  <a:pt x="519" y="495"/>
                  <a:pt x="501" y="477"/>
                </a:cubicBezTo>
                <a:cubicBezTo>
                  <a:pt x="483" y="459"/>
                  <a:pt x="460" y="447"/>
                  <a:pt x="438" y="437"/>
                </a:cubicBezTo>
                <a:cubicBezTo>
                  <a:pt x="416" y="428"/>
                  <a:pt x="394" y="420"/>
                  <a:pt x="377" y="412"/>
                </a:cubicBezTo>
                <a:cubicBezTo>
                  <a:pt x="361" y="404"/>
                  <a:pt x="350" y="395"/>
                  <a:pt x="346" y="385"/>
                </a:cubicBezTo>
                <a:cubicBezTo>
                  <a:pt x="345" y="367"/>
                  <a:pt x="345" y="354"/>
                  <a:pt x="345" y="337"/>
                </a:cubicBezTo>
                <a:cubicBezTo>
                  <a:pt x="347" y="335"/>
                  <a:pt x="349" y="334"/>
                  <a:pt x="351" y="332"/>
                </a:cubicBezTo>
                <a:cubicBezTo>
                  <a:pt x="354" y="327"/>
                  <a:pt x="358" y="321"/>
                  <a:pt x="361" y="314"/>
                </a:cubicBezTo>
                <a:cubicBezTo>
                  <a:pt x="367" y="302"/>
                  <a:pt x="371" y="288"/>
                  <a:pt x="373" y="274"/>
                </a:cubicBezTo>
                <a:cubicBezTo>
                  <a:pt x="377" y="272"/>
                  <a:pt x="382" y="272"/>
                  <a:pt x="385" y="267"/>
                </a:cubicBezTo>
                <a:cubicBezTo>
                  <a:pt x="392" y="259"/>
                  <a:pt x="396" y="247"/>
                  <a:pt x="398" y="231"/>
                </a:cubicBezTo>
                <a:cubicBezTo>
                  <a:pt x="400" y="216"/>
                  <a:pt x="395" y="207"/>
                  <a:pt x="389" y="199"/>
                </a:cubicBezTo>
                <a:cubicBezTo>
                  <a:pt x="396" y="178"/>
                  <a:pt x="404" y="144"/>
                  <a:pt x="401" y="109"/>
                </a:cubicBezTo>
                <a:cubicBezTo>
                  <a:pt x="400" y="90"/>
                  <a:pt x="395" y="70"/>
                  <a:pt x="383" y="54"/>
                </a:cubicBezTo>
                <a:cubicBezTo>
                  <a:pt x="373" y="40"/>
                  <a:pt x="356" y="30"/>
                  <a:pt x="334" y="25"/>
                </a:cubicBezTo>
                <a:cubicBezTo>
                  <a:pt x="320" y="7"/>
                  <a:pt x="295" y="0"/>
                  <a:pt x="266" y="0"/>
                </a:cubicBezTo>
                <a:lnTo>
                  <a:pt x="266" y="0"/>
                </a:lnTo>
                <a:close/>
                <a:moveTo>
                  <a:pt x="266" y="27"/>
                </a:moveTo>
                <a:cubicBezTo>
                  <a:pt x="293" y="27"/>
                  <a:pt x="310" y="35"/>
                  <a:pt x="315" y="43"/>
                </a:cubicBezTo>
                <a:lnTo>
                  <a:pt x="319" y="49"/>
                </a:lnTo>
                <a:lnTo>
                  <a:pt x="325" y="50"/>
                </a:lnTo>
                <a:cubicBezTo>
                  <a:pt x="344" y="52"/>
                  <a:pt x="354" y="60"/>
                  <a:pt x="362" y="70"/>
                </a:cubicBezTo>
                <a:cubicBezTo>
                  <a:pt x="369" y="80"/>
                  <a:pt x="373" y="95"/>
                  <a:pt x="374" y="111"/>
                </a:cubicBezTo>
                <a:cubicBezTo>
                  <a:pt x="377" y="143"/>
                  <a:pt x="368" y="180"/>
                  <a:pt x="362" y="198"/>
                </a:cubicBezTo>
                <a:lnTo>
                  <a:pt x="359" y="208"/>
                </a:lnTo>
                <a:lnTo>
                  <a:pt x="368" y="213"/>
                </a:lnTo>
                <a:cubicBezTo>
                  <a:pt x="367" y="213"/>
                  <a:pt x="373" y="217"/>
                  <a:pt x="372" y="228"/>
                </a:cubicBezTo>
                <a:cubicBezTo>
                  <a:pt x="370" y="241"/>
                  <a:pt x="367" y="248"/>
                  <a:pt x="364" y="251"/>
                </a:cubicBezTo>
                <a:cubicBezTo>
                  <a:pt x="362" y="254"/>
                  <a:pt x="361" y="254"/>
                  <a:pt x="361" y="254"/>
                </a:cubicBezTo>
                <a:lnTo>
                  <a:pt x="350" y="255"/>
                </a:lnTo>
                <a:lnTo>
                  <a:pt x="348" y="266"/>
                </a:lnTo>
                <a:cubicBezTo>
                  <a:pt x="347" y="277"/>
                  <a:pt x="343" y="291"/>
                  <a:pt x="337" y="302"/>
                </a:cubicBezTo>
                <a:cubicBezTo>
                  <a:pt x="335" y="308"/>
                  <a:pt x="332" y="313"/>
                  <a:pt x="329" y="316"/>
                </a:cubicBezTo>
                <a:cubicBezTo>
                  <a:pt x="327" y="319"/>
                  <a:pt x="324" y="321"/>
                  <a:pt x="325" y="320"/>
                </a:cubicBezTo>
                <a:lnTo>
                  <a:pt x="318" y="324"/>
                </a:lnTo>
                <a:lnTo>
                  <a:pt x="318" y="332"/>
                </a:lnTo>
                <a:cubicBezTo>
                  <a:pt x="318" y="352"/>
                  <a:pt x="318" y="367"/>
                  <a:pt x="320" y="390"/>
                </a:cubicBezTo>
                <a:lnTo>
                  <a:pt x="320" y="391"/>
                </a:lnTo>
                <a:lnTo>
                  <a:pt x="320" y="393"/>
                </a:lnTo>
                <a:cubicBezTo>
                  <a:pt x="328" y="413"/>
                  <a:pt x="346" y="426"/>
                  <a:pt x="365" y="436"/>
                </a:cubicBezTo>
                <a:cubicBezTo>
                  <a:pt x="384" y="445"/>
                  <a:pt x="406" y="453"/>
                  <a:pt x="427" y="462"/>
                </a:cubicBezTo>
                <a:cubicBezTo>
                  <a:pt x="448" y="471"/>
                  <a:pt x="468" y="481"/>
                  <a:pt x="482" y="496"/>
                </a:cubicBezTo>
                <a:cubicBezTo>
                  <a:pt x="493" y="507"/>
                  <a:pt x="500" y="522"/>
                  <a:pt x="504" y="541"/>
                </a:cubicBezTo>
                <a:lnTo>
                  <a:pt x="30" y="541"/>
                </a:lnTo>
                <a:cubicBezTo>
                  <a:pt x="34" y="522"/>
                  <a:pt x="41" y="507"/>
                  <a:pt x="52" y="496"/>
                </a:cubicBezTo>
                <a:cubicBezTo>
                  <a:pt x="67" y="481"/>
                  <a:pt x="86" y="471"/>
                  <a:pt x="107" y="462"/>
                </a:cubicBezTo>
                <a:cubicBezTo>
                  <a:pt x="128" y="453"/>
                  <a:pt x="150" y="445"/>
                  <a:pt x="170" y="436"/>
                </a:cubicBezTo>
                <a:cubicBezTo>
                  <a:pt x="189" y="426"/>
                  <a:pt x="207" y="413"/>
                  <a:pt x="214" y="393"/>
                </a:cubicBezTo>
                <a:lnTo>
                  <a:pt x="215" y="391"/>
                </a:lnTo>
                <a:lnTo>
                  <a:pt x="215" y="390"/>
                </a:lnTo>
                <a:cubicBezTo>
                  <a:pt x="217" y="367"/>
                  <a:pt x="217" y="352"/>
                  <a:pt x="217" y="332"/>
                </a:cubicBezTo>
                <a:lnTo>
                  <a:pt x="217" y="324"/>
                </a:lnTo>
                <a:lnTo>
                  <a:pt x="209" y="320"/>
                </a:lnTo>
                <a:cubicBezTo>
                  <a:pt x="211" y="321"/>
                  <a:pt x="208" y="319"/>
                  <a:pt x="205" y="316"/>
                </a:cubicBezTo>
                <a:cubicBezTo>
                  <a:pt x="203" y="312"/>
                  <a:pt x="200" y="308"/>
                  <a:pt x="197" y="302"/>
                </a:cubicBezTo>
                <a:cubicBezTo>
                  <a:pt x="192" y="291"/>
                  <a:pt x="187" y="277"/>
                  <a:pt x="186" y="266"/>
                </a:cubicBezTo>
                <a:lnTo>
                  <a:pt x="184" y="255"/>
                </a:lnTo>
                <a:lnTo>
                  <a:pt x="173" y="254"/>
                </a:lnTo>
                <a:cubicBezTo>
                  <a:pt x="173" y="254"/>
                  <a:pt x="172" y="254"/>
                  <a:pt x="170" y="251"/>
                </a:cubicBezTo>
                <a:cubicBezTo>
                  <a:pt x="167" y="248"/>
                  <a:pt x="164" y="241"/>
                  <a:pt x="162" y="228"/>
                </a:cubicBezTo>
                <a:cubicBezTo>
                  <a:pt x="160" y="222"/>
                  <a:pt x="165" y="217"/>
                  <a:pt x="166" y="213"/>
                </a:cubicBezTo>
                <a:lnTo>
                  <a:pt x="175" y="208"/>
                </a:lnTo>
                <a:lnTo>
                  <a:pt x="172" y="199"/>
                </a:lnTo>
                <a:cubicBezTo>
                  <a:pt x="160" y="150"/>
                  <a:pt x="158" y="106"/>
                  <a:pt x="171" y="76"/>
                </a:cubicBezTo>
                <a:cubicBezTo>
                  <a:pt x="184" y="47"/>
                  <a:pt x="210" y="28"/>
                  <a:pt x="266" y="27"/>
                </a:cubicBezTo>
                <a:close/>
              </a:path>
            </a:pathLst>
          </a:custGeom>
          <a:solidFill>
            <a:srgbClr val="5F5F5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6CA069D-925A-D9FF-02CB-E3019708F527}"/>
              </a:ext>
            </a:extLst>
          </p:cNvPr>
          <p:cNvSpPr/>
          <p:nvPr/>
        </p:nvSpPr>
        <p:spPr>
          <a:xfrm>
            <a:off x="550863" y="1939069"/>
            <a:ext cx="1890829" cy="2368710"/>
          </a:xfrm>
          <a:prstGeom prst="rect">
            <a:avLst/>
          </a:prstGeom>
          <a:solidFill>
            <a:srgbClr val="D9D9D9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Ins="90000" rtlCol="0" anchor="ctr"/>
          <a:lstStyle/>
          <a:p>
            <a:pPr algn="l"/>
            <a:endParaRPr lang="ko-KR" altLang="en-US" sz="800" noProof="1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726534A8-3F8A-A96D-48D0-EDF859648EC0}"/>
              </a:ext>
            </a:extLst>
          </p:cNvPr>
          <p:cNvGrpSpPr/>
          <p:nvPr/>
        </p:nvGrpSpPr>
        <p:grpSpPr>
          <a:xfrm>
            <a:off x="550863" y="1939068"/>
            <a:ext cx="1890829" cy="2368709"/>
            <a:chOff x="550862" y="2384884"/>
            <a:chExt cx="2556284" cy="2761978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7F7044BA-CA26-8EA3-5E5D-CE4BE4CCDB8E}"/>
                </a:ext>
              </a:extLst>
            </p:cNvPr>
            <p:cNvSpPr/>
            <p:nvPr/>
          </p:nvSpPr>
          <p:spPr>
            <a:xfrm>
              <a:off x="550862" y="2384884"/>
              <a:ext cx="2556284" cy="2761978"/>
            </a:xfrm>
            <a:prstGeom prst="rect">
              <a:avLst/>
            </a:prstGeom>
            <a:solidFill>
              <a:schemeClr val="tx1">
                <a:alpha val="40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Ins="90000" rtlCol="0" anchor="ctr"/>
            <a:lstStyle/>
            <a:p>
              <a:pPr marL="0" marR="0" lvl="0" indent="0" algn="ctr" defTabSz="914192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50" b="1" i="0" u="none" strike="noStrike" kern="1200" cap="none" spc="0" normalizeH="0" baseline="0" noProof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/>
                  <a:cs typeface="Segoe UI" panose="020B0502040204020203" pitchFamily="34" charset="0"/>
                </a:rPr>
                <a:t>프로</a:t>
              </a:r>
              <a:r>
                <a:rPr kumimoji="0" lang="en-US" altLang="ko-KR" sz="1050" b="1" i="0" u="none" strike="noStrike" kern="1200" cap="none" spc="0" normalizeH="0" baseline="0" noProof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/>
                  <a:cs typeface="Segoe UI" panose="020B0502040204020203" pitchFamily="34" charset="0"/>
                </a:rPr>
                <a:t>, </a:t>
              </a:r>
              <a:r>
                <a:rPr kumimoji="0" lang="ko-KR" altLang="en-US" sz="1050" b="1" i="0" u="none" strike="noStrike" kern="1200" cap="none" spc="0" normalizeH="0" baseline="0" noProof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/>
                  <a:cs typeface="Segoe UI" panose="020B0502040204020203" pitchFamily="34" charset="0"/>
                </a:rPr>
                <a:t>황재호</a:t>
              </a:r>
              <a:endParaRPr kumimoji="0" lang="en-US" altLang="ko-KR" sz="1050" b="1" i="0" u="none" strike="noStrike" kern="120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Segoe UI" panose="020B0502040204020203" pitchFamily="34" charset="0"/>
              </a:endParaRPr>
            </a:p>
            <a:p>
              <a:pPr marL="0" marR="0" lvl="0" indent="0" algn="ctr" defTabSz="914192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050" noProof="1">
                  <a:solidFill>
                    <a:prstClr val="white"/>
                  </a:solidFill>
                  <a:latin typeface="맑은 고딕"/>
                  <a:ea typeface="맑은 고딕"/>
                  <a:cs typeface="Segoe UI" panose="020B0502040204020203" pitchFamily="34" charset="0"/>
                </a:rPr>
                <a:t>Product &amp; CX Planner</a:t>
              </a:r>
            </a:p>
            <a:p>
              <a:pPr marL="0" marR="0" lvl="0" indent="0" algn="ctr" defTabSz="914192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altLang="ko-KR" sz="1050" b="1" noProof="1">
                <a:solidFill>
                  <a:prstClr val="white"/>
                </a:solidFill>
                <a:latin typeface="맑은 고딕"/>
                <a:ea typeface="맑은 고딕"/>
                <a:cs typeface="Segoe UI" panose="020B0502040204020203" pitchFamily="34" charset="0"/>
              </a:endParaRPr>
            </a:p>
            <a:p>
              <a:pPr marL="0" marR="0" lvl="0" indent="0" algn="ctr" defTabSz="914192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800" b="0" i="0" u="none" strike="noStrike" kern="120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Segoe UI" panose="020B0502040204020203" pitchFamily="34" charset="0"/>
              </a:endParaRPr>
            </a:p>
            <a:p>
              <a:pPr marL="0" marR="0" lvl="0" indent="0" algn="ctr" defTabSz="914192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00" b="0" i="0" u="none" strike="noStrike" kern="1200" cap="none" spc="0" normalizeH="0" baseline="0" noProof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/>
                  <a:cs typeface="Segoe UI" panose="020B0502040204020203" pitchFamily="34" charset="0"/>
                </a:rPr>
                <a:t>“AI</a:t>
              </a:r>
              <a:r>
                <a:rPr kumimoji="0" lang="ko-KR" altLang="en-US" sz="800" b="0" i="0" u="none" strike="noStrike" kern="1200" cap="none" spc="0" normalizeH="0" baseline="0" noProof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/>
                  <a:cs typeface="Segoe UI" panose="020B0502040204020203" pitchFamily="34" charset="0"/>
                </a:rPr>
                <a:t>와 사람의 경쟁이 아닌 </a:t>
              </a:r>
              <a:endParaRPr kumimoji="0" lang="en-US" altLang="ko-KR" sz="800" b="0" i="0" u="none" strike="noStrike" kern="120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Segoe UI" panose="020B0502040204020203" pitchFamily="34" charset="0"/>
              </a:endParaRPr>
            </a:p>
            <a:p>
              <a:pPr marL="0" marR="0" lvl="0" indent="0" algn="ctr" defTabSz="914192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800" b="0" i="0" u="none" strike="noStrike" kern="1200" cap="none" spc="0" normalizeH="0" baseline="0" noProof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/>
                  <a:cs typeface="Segoe UI" panose="020B0502040204020203" pitchFamily="34" charset="0"/>
                </a:rPr>
                <a:t>협업하는 서비스를 통해 </a:t>
              </a:r>
              <a:endParaRPr kumimoji="0" lang="en-US" altLang="ko-KR" sz="800" b="0" i="0" u="none" strike="noStrike" kern="120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Segoe UI" panose="020B0502040204020203" pitchFamily="34" charset="0"/>
              </a:endParaRPr>
            </a:p>
            <a:p>
              <a:pPr marL="0" marR="0" lvl="0" indent="0" algn="ctr" defTabSz="914192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800" b="0" i="0" u="none" strike="noStrike" kern="1200" cap="none" spc="0" normalizeH="0" baseline="0" noProof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/>
                  <a:cs typeface="Segoe UI" panose="020B0502040204020203" pitchFamily="34" charset="0"/>
                </a:rPr>
                <a:t>더 나은 삶을 만들고 싶습니다</a:t>
              </a:r>
              <a:r>
                <a:rPr kumimoji="0" lang="en-US" altLang="ko-KR" sz="800" b="0" i="0" u="none" strike="noStrike" kern="1200" cap="none" spc="0" normalizeH="0" baseline="0" noProof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/>
                  <a:cs typeface="Segoe UI" panose="020B0502040204020203" pitchFamily="34" charset="0"/>
                </a:rPr>
                <a:t>”</a:t>
              </a:r>
            </a:p>
            <a:p>
              <a:pPr marL="0" marR="0" lvl="0" indent="0" algn="ctr" defTabSz="914192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050" b="1" i="0" u="none" strike="noStrike" kern="120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Segoe UI" panose="020B0502040204020203" pitchFamily="34" charset="0"/>
              </a:endParaRPr>
            </a:p>
            <a:p>
              <a:pPr marL="0" marR="0" lvl="0" indent="0" algn="ctr" defTabSz="914192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050" b="1" i="0" u="none" strike="noStrike" kern="120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Segoe UI" panose="020B0502040204020203" pitchFamily="34" charset="0"/>
              </a:endParaRPr>
            </a:p>
            <a:p>
              <a:pPr marL="0" marR="0" lvl="0" indent="0" algn="ctr" defTabSz="914192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900" b="1" noProof="1">
                  <a:solidFill>
                    <a:prstClr val="white"/>
                  </a:solidFill>
                  <a:latin typeface="맑은 고딕"/>
                  <a:ea typeface="맑은 고딕"/>
                  <a:cs typeface="Segoe UI" panose="020B0502040204020203" pitchFamily="34" charset="0"/>
                </a:rPr>
                <a:t>사업전략</a:t>
              </a:r>
              <a:r>
                <a:rPr lang="en-US" altLang="ko-KR" sz="900" b="1" noProof="1">
                  <a:solidFill>
                    <a:prstClr val="white"/>
                  </a:solidFill>
                  <a:latin typeface="맑은 고딕"/>
                  <a:ea typeface="맑은 고딕"/>
                  <a:cs typeface="Segoe UI" panose="020B0502040204020203" pitchFamily="34" charset="0"/>
                </a:rPr>
                <a:t>/</a:t>
              </a:r>
              <a:r>
                <a:rPr lang="ko-KR" altLang="en-US" sz="900" b="1" noProof="1">
                  <a:solidFill>
                    <a:prstClr val="white"/>
                  </a:solidFill>
                  <a:latin typeface="맑은 고딕"/>
                  <a:ea typeface="맑은 고딕"/>
                  <a:cs typeface="Segoe UI" panose="020B0502040204020203" pitchFamily="34" charset="0"/>
                </a:rPr>
                <a:t>개발</a:t>
              </a:r>
              <a:r>
                <a:rPr lang="en-US" altLang="ko-KR" sz="900" b="1" noProof="1">
                  <a:solidFill>
                    <a:prstClr val="white"/>
                  </a:solidFill>
                  <a:latin typeface="맑은 고딕"/>
                  <a:ea typeface="맑은 고딕"/>
                  <a:cs typeface="Segoe UI" panose="020B0502040204020203" pitchFamily="34" charset="0"/>
                </a:rPr>
                <a:t>, </a:t>
              </a:r>
              <a:r>
                <a:rPr lang="ko-KR" altLang="en-US" sz="900" b="1" noProof="1">
                  <a:solidFill>
                    <a:prstClr val="white"/>
                  </a:solidFill>
                  <a:latin typeface="맑은 고딕"/>
                  <a:ea typeface="맑은 고딕"/>
                  <a:cs typeface="Segoe UI" panose="020B0502040204020203" pitchFamily="34" charset="0"/>
                </a:rPr>
                <a:t>상품기획</a:t>
              </a:r>
            </a:p>
          </p:txBody>
        </p:sp>
        <p:sp>
          <p:nvSpPr>
            <p:cNvPr id="19" name="Arrow Cursor">
              <a:extLst>
                <a:ext uri="{FF2B5EF4-FFF2-40B4-BE49-F238E27FC236}">
                  <a16:creationId xmlns:a16="http://schemas.microsoft.com/office/drawing/2014/main" id="{B161F64D-8CEC-DE8E-A731-4B4C5854026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23496" y="2694519"/>
              <a:ext cx="101354" cy="158418"/>
            </a:xfrm>
            <a:custGeom>
              <a:avLst/>
              <a:gdLst>
                <a:gd name="T0" fmla="*/ 379 w 495"/>
                <a:gd name="T1" fmla="*/ 721 h 773"/>
                <a:gd name="T2" fmla="*/ 269 w 495"/>
                <a:gd name="T3" fmla="*/ 494 h 773"/>
                <a:gd name="T4" fmla="*/ 495 w 495"/>
                <a:gd name="T5" fmla="*/ 494 h 773"/>
                <a:gd name="T6" fmla="*/ 0 w 495"/>
                <a:gd name="T7" fmla="*/ 0 h 773"/>
                <a:gd name="T8" fmla="*/ 0 w 495"/>
                <a:gd name="T9" fmla="*/ 702 h 773"/>
                <a:gd name="T10" fmla="*/ 166 w 495"/>
                <a:gd name="T11" fmla="*/ 536 h 773"/>
                <a:gd name="T12" fmla="*/ 282 w 495"/>
                <a:gd name="T13" fmla="*/ 773 h 773"/>
                <a:gd name="T14" fmla="*/ 379 w 495"/>
                <a:gd name="T15" fmla="*/ 721 h 7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95" h="773">
                  <a:moveTo>
                    <a:pt x="379" y="721"/>
                  </a:moveTo>
                  <a:lnTo>
                    <a:pt x="269" y="494"/>
                  </a:lnTo>
                  <a:lnTo>
                    <a:pt x="495" y="494"/>
                  </a:lnTo>
                  <a:lnTo>
                    <a:pt x="0" y="0"/>
                  </a:lnTo>
                  <a:lnTo>
                    <a:pt x="0" y="702"/>
                  </a:lnTo>
                  <a:lnTo>
                    <a:pt x="166" y="536"/>
                  </a:lnTo>
                  <a:lnTo>
                    <a:pt x="282" y="773"/>
                  </a:lnTo>
                  <a:lnTo>
                    <a:pt x="379" y="721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333333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8A342A2-3033-4B19-F4C9-413773B74299}"/>
              </a:ext>
            </a:extLst>
          </p:cNvPr>
          <p:cNvSpPr/>
          <p:nvPr/>
        </p:nvSpPr>
        <p:spPr>
          <a:xfrm>
            <a:off x="7049971" y="1939069"/>
            <a:ext cx="1890829" cy="2368710"/>
          </a:xfrm>
          <a:prstGeom prst="rect">
            <a:avLst/>
          </a:prstGeom>
          <a:solidFill>
            <a:srgbClr val="D9D9D9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Ins="90000" rtlCol="0" anchor="ctr"/>
          <a:lstStyle/>
          <a:p>
            <a:pPr algn="l"/>
            <a:endParaRPr lang="ko-KR" altLang="en-US" sz="800" noProof="1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User">
            <a:extLst>
              <a:ext uri="{FF2B5EF4-FFF2-40B4-BE49-F238E27FC236}">
                <a16:creationId xmlns:a16="http://schemas.microsoft.com/office/drawing/2014/main" id="{737D20EB-5805-91B0-2A10-BB7ADA5DA4D5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392459" y="2516694"/>
            <a:ext cx="1205852" cy="1415537"/>
          </a:xfrm>
          <a:custGeom>
            <a:avLst/>
            <a:gdLst>
              <a:gd name="T0" fmla="*/ 146 w 535"/>
              <a:gd name="T1" fmla="*/ 66 h 568"/>
              <a:gd name="T2" fmla="*/ 136 w 535"/>
              <a:gd name="T3" fmla="*/ 231 h 568"/>
              <a:gd name="T4" fmla="*/ 161 w 535"/>
              <a:gd name="T5" fmla="*/ 274 h 568"/>
              <a:gd name="T6" fmla="*/ 184 w 535"/>
              <a:gd name="T7" fmla="*/ 332 h 568"/>
              <a:gd name="T8" fmla="*/ 189 w 535"/>
              <a:gd name="T9" fmla="*/ 385 h 568"/>
              <a:gd name="T10" fmla="*/ 97 w 535"/>
              <a:gd name="T11" fmla="*/ 437 h 568"/>
              <a:gd name="T12" fmla="*/ 0 w 535"/>
              <a:gd name="T13" fmla="*/ 554 h 568"/>
              <a:gd name="T14" fmla="*/ 535 w 535"/>
              <a:gd name="T15" fmla="*/ 568 h 568"/>
              <a:gd name="T16" fmla="*/ 501 w 535"/>
              <a:gd name="T17" fmla="*/ 477 h 568"/>
              <a:gd name="T18" fmla="*/ 377 w 535"/>
              <a:gd name="T19" fmla="*/ 412 h 568"/>
              <a:gd name="T20" fmla="*/ 345 w 535"/>
              <a:gd name="T21" fmla="*/ 337 h 568"/>
              <a:gd name="T22" fmla="*/ 361 w 535"/>
              <a:gd name="T23" fmla="*/ 314 h 568"/>
              <a:gd name="T24" fmla="*/ 385 w 535"/>
              <a:gd name="T25" fmla="*/ 267 h 568"/>
              <a:gd name="T26" fmla="*/ 389 w 535"/>
              <a:gd name="T27" fmla="*/ 199 h 568"/>
              <a:gd name="T28" fmla="*/ 383 w 535"/>
              <a:gd name="T29" fmla="*/ 54 h 568"/>
              <a:gd name="T30" fmla="*/ 266 w 535"/>
              <a:gd name="T31" fmla="*/ 0 h 568"/>
              <a:gd name="T32" fmla="*/ 266 w 535"/>
              <a:gd name="T33" fmla="*/ 27 h 568"/>
              <a:gd name="T34" fmla="*/ 319 w 535"/>
              <a:gd name="T35" fmla="*/ 49 h 568"/>
              <a:gd name="T36" fmla="*/ 362 w 535"/>
              <a:gd name="T37" fmla="*/ 70 h 568"/>
              <a:gd name="T38" fmla="*/ 362 w 535"/>
              <a:gd name="T39" fmla="*/ 198 h 568"/>
              <a:gd name="T40" fmla="*/ 368 w 535"/>
              <a:gd name="T41" fmla="*/ 213 h 568"/>
              <a:gd name="T42" fmla="*/ 364 w 535"/>
              <a:gd name="T43" fmla="*/ 251 h 568"/>
              <a:gd name="T44" fmla="*/ 350 w 535"/>
              <a:gd name="T45" fmla="*/ 255 h 568"/>
              <a:gd name="T46" fmla="*/ 337 w 535"/>
              <a:gd name="T47" fmla="*/ 302 h 568"/>
              <a:gd name="T48" fmla="*/ 325 w 535"/>
              <a:gd name="T49" fmla="*/ 320 h 568"/>
              <a:gd name="T50" fmla="*/ 318 w 535"/>
              <a:gd name="T51" fmla="*/ 332 h 568"/>
              <a:gd name="T52" fmla="*/ 320 w 535"/>
              <a:gd name="T53" fmla="*/ 391 h 568"/>
              <a:gd name="T54" fmla="*/ 365 w 535"/>
              <a:gd name="T55" fmla="*/ 436 h 568"/>
              <a:gd name="T56" fmla="*/ 482 w 535"/>
              <a:gd name="T57" fmla="*/ 496 h 568"/>
              <a:gd name="T58" fmla="*/ 30 w 535"/>
              <a:gd name="T59" fmla="*/ 541 h 568"/>
              <a:gd name="T60" fmla="*/ 107 w 535"/>
              <a:gd name="T61" fmla="*/ 462 h 568"/>
              <a:gd name="T62" fmla="*/ 214 w 535"/>
              <a:gd name="T63" fmla="*/ 393 h 568"/>
              <a:gd name="T64" fmla="*/ 215 w 535"/>
              <a:gd name="T65" fmla="*/ 390 h 568"/>
              <a:gd name="T66" fmla="*/ 217 w 535"/>
              <a:gd name="T67" fmla="*/ 324 h 568"/>
              <a:gd name="T68" fmla="*/ 205 w 535"/>
              <a:gd name="T69" fmla="*/ 316 h 568"/>
              <a:gd name="T70" fmla="*/ 186 w 535"/>
              <a:gd name="T71" fmla="*/ 266 h 568"/>
              <a:gd name="T72" fmla="*/ 173 w 535"/>
              <a:gd name="T73" fmla="*/ 254 h 568"/>
              <a:gd name="T74" fmla="*/ 162 w 535"/>
              <a:gd name="T75" fmla="*/ 228 h 568"/>
              <a:gd name="T76" fmla="*/ 175 w 535"/>
              <a:gd name="T77" fmla="*/ 208 h 568"/>
              <a:gd name="T78" fmla="*/ 171 w 535"/>
              <a:gd name="T79" fmla="*/ 76 h 5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535" h="568">
                <a:moveTo>
                  <a:pt x="266" y="0"/>
                </a:moveTo>
                <a:cubicBezTo>
                  <a:pt x="203" y="1"/>
                  <a:pt x="163" y="27"/>
                  <a:pt x="146" y="66"/>
                </a:cubicBezTo>
                <a:cubicBezTo>
                  <a:pt x="130" y="103"/>
                  <a:pt x="134" y="150"/>
                  <a:pt x="145" y="199"/>
                </a:cubicBezTo>
                <a:cubicBezTo>
                  <a:pt x="139" y="206"/>
                  <a:pt x="134" y="216"/>
                  <a:pt x="136" y="231"/>
                </a:cubicBezTo>
                <a:cubicBezTo>
                  <a:pt x="137" y="245"/>
                  <a:pt x="143" y="257"/>
                  <a:pt x="149" y="267"/>
                </a:cubicBezTo>
                <a:cubicBezTo>
                  <a:pt x="152" y="272"/>
                  <a:pt x="157" y="272"/>
                  <a:pt x="161" y="274"/>
                </a:cubicBezTo>
                <a:cubicBezTo>
                  <a:pt x="163" y="288"/>
                  <a:pt x="167" y="302"/>
                  <a:pt x="173" y="314"/>
                </a:cubicBezTo>
                <a:cubicBezTo>
                  <a:pt x="177" y="321"/>
                  <a:pt x="180" y="327"/>
                  <a:pt x="184" y="332"/>
                </a:cubicBezTo>
                <a:cubicBezTo>
                  <a:pt x="186" y="334"/>
                  <a:pt x="188" y="335"/>
                  <a:pt x="190" y="337"/>
                </a:cubicBezTo>
                <a:cubicBezTo>
                  <a:pt x="190" y="354"/>
                  <a:pt x="190" y="367"/>
                  <a:pt x="189" y="385"/>
                </a:cubicBezTo>
                <a:cubicBezTo>
                  <a:pt x="184" y="395"/>
                  <a:pt x="174" y="404"/>
                  <a:pt x="158" y="412"/>
                </a:cubicBezTo>
                <a:cubicBezTo>
                  <a:pt x="141" y="420"/>
                  <a:pt x="119" y="428"/>
                  <a:pt x="97" y="437"/>
                </a:cubicBezTo>
                <a:cubicBezTo>
                  <a:pt x="74" y="447"/>
                  <a:pt x="52" y="459"/>
                  <a:pt x="33" y="477"/>
                </a:cubicBezTo>
                <a:cubicBezTo>
                  <a:pt x="15" y="495"/>
                  <a:pt x="2" y="521"/>
                  <a:pt x="0" y="554"/>
                </a:cubicBezTo>
                <a:lnTo>
                  <a:pt x="0" y="568"/>
                </a:lnTo>
                <a:lnTo>
                  <a:pt x="535" y="568"/>
                </a:lnTo>
                <a:lnTo>
                  <a:pt x="534" y="554"/>
                </a:lnTo>
                <a:cubicBezTo>
                  <a:pt x="532" y="521"/>
                  <a:pt x="519" y="495"/>
                  <a:pt x="501" y="477"/>
                </a:cubicBezTo>
                <a:cubicBezTo>
                  <a:pt x="483" y="459"/>
                  <a:pt x="460" y="447"/>
                  <a:pt x="438" y="437"/>
                </a:cubicBezTo>
                <a:cubicBezTo>
                  <a:pt x="416" y="428"/>
                  <a:pt x="394" y="420"/>
                  <a:pt x="377" y="412"/>
                </a:cubicBezTo>
                <a:cubicBezTo>
                  <a:pt x="361" y="404"/>
                  <a:pt x="350" y="395"/>
                  <a:pt x="346" y="385"/>
                </a:cubicBezTo>
                <a:cubicBezTo>
                  <a:pt x="345" y="367"/>
                  <a:pt x="345" y="354"/>
                  <a:pt x="345" y="337"/>
                </a:cubicBezTo>
                <a:cubicBezTo>
                  <a:pt x="347" y="335"/>
                  <a:pt x="349" y="334"/>
                  <a:pt x="351" y="332"/>
                </a:cubicBezTo>
                <a:cubicBezTo>
                  <a:pt x="354" y="327"/>
                  <a:pt x="358" y="321"/>
                  <a:pt x="361" y="314"/>
                </a:cubicBezTo>
                <a:cubicBezTo>
                  <a:pt x="367" y="302"/>
                  <a:pt x="371" y="288"/>
                  <a:pt x="373" y="274"/>
                </a:cubicBezTo>
                <a:cubicBezTo>
                  <a:pt x="377" y="272"/>
                  <a:pt x="382" y="272"/>
                  <a:pt x="385" y="267"/>
                </a:cubicBezTo>
                <a:cubicBezTo>
                  <a:pt x="392" y="259"/>
                  <a:pt x="396" y="247"/>
                  <a:pt x="398" y="231"/>
                </a:cubicBezTo>
                <a:cubicBezTo>
                  <a:pt x="400" y="216"/>
                  <a:pt x="395" y="207"/>
                  <a:pt x="389" y="199"/>
                </a:cubicBezTo>
                <a:cubicBezTo>
                  <a:pt x="396" y="178"/>
                  <a:pt x="404" y="144"/>
                  <a:pt x="401" y="109"/>
                </a:cubicBezTo>
                <a:cubicBezTo>
                  <a:pt x="400" y="90"/>
                  <a:pt x="395" y="70"/>
                  <a:pt x="383" y="54"/>
                </a:cubicBezTo>
                <a:cubicBezTo>
                  <a:pt x="373" y="40"/>
                  <a:pt x="356" y="30"/>
                  <a:pt x="334" y="25"/>
                </a:cubicBezTo>
                <a:cubicBezTo>
                  <a:pt x="320" y="7"/>
                  <a:pt x="295" y="0"/>
                  <a:pt x="266" y="0"/>
                </a:cubicBezTo>
                <a:lnTo>
                  <a:pt x="266" y="0"/>
                </a:lnTo>
                <a:close/>
                <a:moveTo>
                  <a:pt x="266" y="27"/>
                </a:moveTo>
                <a:cubicBezTo>
                  <a:pt x="293" y="27"/>
                  <a:pt x="310" y="35"/>
                  <a:pt x="315" y="43"/>
                </a:cubicBezTo>
                <a:lnTo>
                  <a:pt x="319" y="49"/>
                </a:lnTo>
                <a:lnTo>
                  <a:pt x="325" y="50"/>
                </a:lnTo>
                <a:cubicBezTo>
                  <a:pt x="344" y="52"/>
                  <a:pt x="354" y="60"/>
                  <a:pt x="362" y="70"/>
                </a:cubicBezTo>
                <a:cubicBezTo>
                  <a:pt x="369" y="80"/>
                  <a:pt x="373" y="95"/>
                  <a:pt x="374" y="111"/>
                </a:cubicBezTo>
                <a:cubicBezTo>
                  <a:pt x="377" y="143"/>
                  <a:pt x="368" y="180"/>
                  <a:pt x="362" y="198"/>
                </a:cubicBezTo>
                <a:lnTo>
                  <a:pt x="359" y="208"/>
                </a:lnTo>
                <a:lnTo>
                  <a:pt x="368" y="213"/>
                </a:lnTo>
                <a:cubicBezTo>
                  <a:pt x="367" y="213"/>
                  <a:pt x="373" y="217"/>
                  <a:pt x="372" y="228"/>
                </a:cubicBezTo>
                <a:cubicBezTo>
                  <a:pt x="370" y="241"/>
                  <a:pt x="367" y="248"/>
                  <a:pt x="364" y="251"/>
                </a:cubicBezTo>
                <a:cubicBezTo>
                  <a:pt x="362" y="254"/>
                  <a:pt x="361" y="254"/>
                  <a:pt x="361" y="254"/>
                </a:cubicBezTo>
                <a:lnTo>
                  <a:pt x="350" y="255"/>
                </a:lnTo>
                <a:lnTo>
                  <a:pt x="348" y="266"/>
                </a:lnTo>
                <a:cubicBezTo>
                  <a:pt x="347" y="277"/>
                  <a:pt x="343" y="291"/>
                  <a:pt x="337" y="302"/>
                </a:cubicBezTo>
                <a:cubicBezTo>
                  <a:pt x="335" y="308"/>
                  <a:pt x="332" y="313"/>
                  <a:pt x="329" y="316"/>
                </a:cubicBezTo>
                <a:cubicBezTo>
                  <a:pt x="327" y="319"/>
                  <a:pt x="324" y="321"/>
                  <a:pt x="325" y="320"/>
                </a:cubicBezTo>
                <a:lnTo>
                  <a:pt x="318" y="324"/>
                </a:lnTo>
                <a:lnTo>
                  <a:pt x="318" y="332"/>
                </a:lnTo>
                <a:cubicBezTo>
                  <a:pt x="318" y="352"/>
                  <a:pt x="318" y="367"/>
                  <a:pt x="320" y="390"/>
                </a:cubicBezTo>
                <a:lnTo>
                  <a:pt x="320" y="391"/>
                </a:lnTo>
                <a:lnTo>
                  <a:pt x="320" y="393"/>
                </a:lnTo>
                <a:cubicBezTo>
                  <a:pt x="328" y="413"/>
                  <a:pt x="346" y="426"/>
                  <a:pt x="365" y="436"/>
                </a:cubicBezTo>
                <a:cubicBezTo>
                  <a:pt x="384" y="445"/>
                  <a:pt x="406" y="453"/>
                  <a:pt x="427" y="462"/>
                </a:cubicBezTo>
                <a:cubicBezTo>
                  <a:pt x="448" y="471"/>
                  <a:pt x="468" y="481"/>
                  <a:pt x="482" y="496"/>
                </a:cubicBezTo>
                <a:cubicBezTo>
                  <a:pt x="493" y="507"/>
                  <a:pt x="500" y="522"/>
                  <a:pt x="504" y="541"/>
                </a:cubicBezTo>
                <a:lnTo>
                  <a:pt x="30" y="541"/>
                </a:lnTo>
                <a:cubicBezTo>
                  <a:pt x="34" y="522"/>
                  <a:pt x="41" y="507"/>
                  <a:pt x="52" y="496"/>
                </a:cubicBezTo>
                <a:cubicBezTo>
                  <a:pt x="67" y="481"/>
                  <a:pt x="86" y="471"/>
                  <a:pt x="107" y="462"/>
                </a:cubicBezTo>
                <a:cubicBezTo>
                  <a:pt x="128" y="453"/>
                  <a:pt x="150" y="445"/>
                  <a:pt x="170" y="436"/>
                </a:cubicBezTo>
                <a:cubicBezTo>
                  <a:pt x="189" y="426"/>
                  <a:pt x="207" y="413"/>
                  <a:pt x="214" y="393"/>
                </a:cubicBezTo>
                <a:lnTo>
                  <a:pt x="215" y="391"/>
                </a:lnTo>
                <a:lnTo>
                  <a:pt x="215" y="390"/>
                </a:lnTo>
                <a:cubicBezTo>
                  <a:pt x="217" y="367"/>
                  <a:pt x="217" y="352"/>
                  <a:pt x="217" y="332"/>
                </a:cubicBezTo>
                <a:lnTo>
                  <a:pt x="217" y="324"/>
                </a:lnTo>
                <a:lnTo>
                  <a:pt x="209" y="320"/>
                </a:lnTo>
                <a:cubicBezTo>
                  <a:pt x="211" y="321"/>
                  <a:pt x="208" y="319"/>
                  <a:pt x="205" y="316"/>
                </a:cubicBezTo>
                <a:cubicBezTo>
                  <a:pt x="203" y="312"/>
                  <a:pt x="200" y="308"/>
                  <a:pt x="197" y="302"/>
                </a:cubicBezTo>
                <a:cubicBezTo>
                  <a:pt x="192" y="291"/>
                  <a:pt x="187" y="277"/>
                  <a:pt x="186" y="266"/>
                </a:cubicBezTo>
                <a:lnTo>
                  <a:pt x="184" y="255"/>
                </a:lnTo>
                <a:lnTo>
                  <a:pt x="173" y="254"/>
                </a:lnTo>
                <a:cubicBezTo>
                  <a:pt x="173" y="254"/>
                  <a:pt x="172" y="254"/>
                  <a:pt x="170" y="251"/>
                </a:cubicBezTo>
                <a:cubicBezTo>
                  <a:pt x="167" y="248"/>
                  <a:pt x="164" y="241"/>
                  <a:pt x="162" y="228"/>
                </a:cubicBezTo>
                <a:cubicBezTo>
                  <a:pt x="160" y="222"/>
                  <a:pt x="165" y="217"/>
                  <a:pt x="166" y="213"/>
                </a:cubicBezTo>
                <a:lnTo>
                  <a:pt x="175" y="208"/>
                </a:lnTo>
                <a:lnTo>
                  <a:pt x="172" y="199"/>
                </a:lnTo>
                <a:cubicBezTo>
                  <a:pt x="160" y="150"/>
                  <a:pt x="158" y="106"/>
                  <a:pt x="171" y="76"/>
                </a:cubicBezTo>
                <a:cubicBezTo>
                  <a:pt x="184" y="47"/>
                  <a:pt x="210" y="28"/>
                  <a:pt x="266" y="27"/>
                </a:cubicBezTo>
                <a:close/>
              </a:path>
            </a:pathLst>
          </a:custGeom>
          <a:solidFill>
            <a:srgbClr val="5F5F5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E1F96497-A0B8-140E-8DEE-633CA3F4FA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1577152"/>
              </p:ext>
            </p:extLst>
          </p:nvPr>
        </p:nvGraphicFramePr>
        <p:xfrm>
          <a:off x="9317697" y="798693"/>
          <a:ext cx="2656801" cy="820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6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61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5521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6</a:t>
                      </a:r>
                      <a:endParaRPr lang="ko-KR" altLang="en-US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B="6480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b="1" u="none" strike="noStrike" cap="none" dirty="0" err="1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"/>
                          <a:sym typeface="Arial"/>
                        </a:rPr>
                        <a:t>팀멤버</a:t>
                      </a:r>
                      <a:r>
                        <a:rPr lang="en-US" sz="800" b="1" u="none" strike="noStrike" cap="none" dirty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800" b="1" u="none" strike="noStrike" cap="none" dirty="0" err="1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"/>
                          <a:sym typeface="Arial"/>
                        </a:rPr>
                        <a:t>소개</a:t>
                      </a:r>
                      <a:endParaRPr sz="800" b="0" u="none" strike="noStrike" cap="none" dirty="0">
                        <a:solidFill>
                          <a:schemeClr val="dk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Arial"/>
                        <a:sym typeface="Arial"/>
                      </a:endParaRPr>
                    </a:p>
                    <a:p>
                      <a:pPr marL="171450" marR="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-"/>
                      </a:pPr>
                      <a:r>
                        <a:rPr lang="en-US" sz="800" b="0" u="none" strike="noStrike" cap="none" dirty="0" err="1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"/>
                          <a:sym typeface="Arial"/>
                        </a:rPr>
                        <a:t>마우스</a:t>
                      </a:r>
                      <a:r>
                        <a:rPr lang="en-US" sz="800" b="0" u="none" strike="noStrike" cap="none" dirty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800" b="0" u="none" strike="noStrike" cap="none" dirty="0" err="1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"/>
                          <a:sym typeface="Arial"/>
                        </a:rPr>
                        <a:t>오버</a:t>
                      </a:r>
                      <a:r>
                        <a:rPr lang="en-US" sz="800" b="0" u="none" strike="noStrike" cap="none" dirty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"/>
                          <a:sym typeface="Arial"/>
                        </a:rPr>
                        <a:t> 시. </a:t>
                      </a:r>
                      <a:r>
                        <a:rPr lang="en-US" sz="800" b="0" u="none" strike="noStrike" cap="none" dirty="0" err="1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"/>
                          <a:sym typeface="Arial"/>
                        </a:rPr>
                        <a:t>프로필</a:t>
                      </a:r>
                      <a:r>
                        <a:rPr lang="en-US" sz="800" b="0" u="none" strike="noStrike" cap="none" dirty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800" b="0" u="none" strike="noStrike" cap="none" dirty="0" err="1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"/>
                          <a:sym typeface="Arial"/>
                        </a:rPr>
                        <a:t>이미지</a:t>
                      </a:r>
                      <a:r>
                        <a:rPr lang="en-US" sz="800" b="0" u="none" strike="noStrike" cap="none" dirty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800" b="0" u="none" strike="noStrike" cap="none" dirty="0" err="1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"/>
                          <a:sym typeface="Arial"/>
                        </a:rPr>
                        <a:t>위에</a:t>
                      </a:r>
                      <a:r>
                        <a:rPr lang="en-US" sz="800" b="0" u="none" strike="noStrike" cap="none" dirty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800" b="0" u="none" strike="noStrike" cap="none" dirty="0" err="1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"/>
                          <a:sym typeface="Arial"/>
                        </a:rPr>
                        <a:t>소개</a:t>
                      </a:r>
                      <a:r>
                        <a:rPr lang="en-US" sz="800" b="0" u="none" strike="noStrike" cap="none" dirty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800" b="0" u="none" strike="noStrike" cap="none" dirty="0" err="1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"/>
                          <a:sym typeface="Arial"/>
                        </a:rPr>
                        <a:t>텍스트가</a:t>
                      </a:r>
                      <a:r>
                        <a:rPr lang="en-US" sz="800" b="0" u="none" strike="noStrike" cap="none" dirty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800" b="0" u="none" strike="noStrike" cap="none" dirty="0" err="1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"/>
                          <a:sym typeface="Arial"/>
                        </a:rPr>
                        <a:t>아래에서</a:t>
                      </a:r>
                      <a:r>
                        <a:rPr lang="en-US" sz="800" b="0" u="none" strike="noStrike" cap="none" dirty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800" b="0" u="none" strike="noStrike" cap="none" dirty="0" err="1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"/>
                          <a:sym typeface="Arial"/>
                        </a:rPr>
                        <a:t>위로</a:t>
                      </a:r>
                      <a:r>
                        <a:rPr lang="en-US" sz="800" b="0" u="none" strike="noStrike" cap="none" dirty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ko-KR" altLang="en-US" sz="800" b="0" u="none" strike="noStrike" cap="none" dirty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"/>
                          <a:sym typeface="Arial"/>
                        </a:rPr>
                        <a:t>슬라이드 </a:t>
                      </a:r>
                      <a:r>
                        <a:rPr lang="en-US" sz="800" b="0" u="sng" strike="noStrike" cap="none" dirty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"/>
                          <a:sym typeface="Arial"/>
                          <a:hlinkClick r:id="rId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(</a:t>
                      </a:r>
                      <a:r>
                        <a:rPr lang="en-US" sz="800" b="0" u="sng" strike="noStrike" cap="none" dirty="0" err="1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"/>
                          <a:sym typeface="Arial"/>
                          <a:hlinkClick r:id="rId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참고</a:t>
                      </a:r>
                      <a:r>
                        <a:rPr lang="en-US" sz="800" b="0" u="sng" strike="noStrike" cap="none" dirty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"/>
                          <a:sym typeface="Arial"/>
                          <a:hlinkClick r:id="rId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: https://channel.io/ko/team</a:t>
                      </a:r>
                      <a:r>
                        <a:rPr lang="en-US" sz="800" b="0" u="none" strike="noStrike" cap="none" dirty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"/>
                          <a:sym typeface="Arial"/>
                        </a:rPr>
                        <a:t>)</a:t>
                      </a:r>
                      <a:endParaRPr sz="800" b="0" u="none" strike="noStrike" cap="none" dirty="0">
                        <a:solidFill>
                          <a:srgbClr val="3483CB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648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885465"/>
                  </a:ext>
                </a:extLst>
              </a:tr>
            </a:tbl>
          </a:graphicData>
        </a:graphic>
      </p:graphicFrame>
      <p:sp>
        <p:nvSpPr>
          <p:cNvPr id="23" name="타원 22">
            <a:extLst>
              <a:ext uri="{FF2B5EF4-FFF2-40B4-BE49-F238E27FC236}">
                <a16:creationId xmlns:a16="http://schemas.microsoft.com/office/drawing/2014/main" id="{BBFCC304-D6B7-CDF8-134C-9E8AB6AB9041}"/>
              </a:ext>
            </a:extLst>
          </p:cNvPr>
          <p:cNvSpPr/>
          <p:nvPr/>
        </p:nvSpPr>
        <p:spPr>
          <a:xfrm>
            <a:off x="399437" y="1468325"/>
            <a:ext cx="166154" cy="166154"/>
          </a:xfrm>
          <a:prstGeom prst="ellipse">
            <a:avLst/>
          </a:prstGeom>
          <a:solidFill>
            <a:srgbClr val="C0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38" dirty="0">
                <a:solidFill>
                  <a:schemeClr val="bg1"/>
                </a:solidFill>
                <a:latin typeface="+mn-ea"/>
              </a:rPr>
              <a:t>6</a:t>
            </a:r>
            <a:endParaRPr lang="ko-KR" altLang="en-US" sz="738" dirty="0" err="1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3C9E482E-FAE5-7EC5-ABE3-EC0D849554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38855" y="5121188"/>
            <a:ext cx="2489628" cy="1400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0237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2">
            <a:extLst>
              <a:ext uri="{FF2B5EF4-FFF2-40B4-BE49-F238E27FC236}">
                <a16:creationId xmlns:a16="http://schemas.microsoft.com/office/drawing/2014/main" id="{82DE7BFD-0A81-9FA8-2E7D-F80DF36FB53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err="1">
                <a:latin typeface="+mn-ea"/>
                <a:ea typeface="+mn-ea"/>
              </a:rPr>
              <a:t>Service_API</a:t>
            </a:r>
            <a:r>
              <a:rPr lang="en-US" altLang="ko-KR" dirty="0">
                <a:latin typeface="+mn-ea"/>
                <a:ea typeface="+mn-ea"/>
              </a:rPr>
              <a:t> </a:t>
            </a:r>
            <a:r>
              <a:rPr lang="ko-KR" altLang="en-US" dirty="0">
                <a:latin typeface="+mn-ea"/>
                <a:ea typeface="+mn-ea"/>
              </a:rPr>
              <a:t>서비스</a:t>
            </a:r>
          </a:p>
        </p:txBody>
      </p:sp>
      <p:sp>
        <p:nvSpPr>
          <p:cNvPr id="2" name="부제목 1">
            <a:extLst>
              <a:ext uri="{FF2B5EF4-FFF2-40B4-BE49-F238E27FC236}">
                <a16:creationId xmlns:a16="http://schemas.microsoft.com/office/drawing/2014/main" id="{90622967-1338-C42C-8AB7-1D07E407DE2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Main &gt; API </a:t>
            </a:r>
            <a:r>
              <a:rPr lang="ko-KR" altLang="en-US" dirty="0"/>
              <a:t>서비스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C137CF5-4CEC-6198-00C7-6F4796C762D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S_APIS_01_T</a:t>
            </a:r>
            <a:endParaRPr lang="ko-KR" altLang="en-US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EA6D8872-E04C-E914-9300-6B06CAB8451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8020" y="5229200"/>
            <a:ext cx="2376924" cy="1330235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DFBB89F1-0322-5A00-FBBD-AA06A06411AD}"/>
              </a:ext>
            </a:extLst>
          </p:cNvPr>
          <p:cNvSpPr/>
          <p:nvPr/>
        </p:nvSpPr>
        <p:spPr bwMode="auto">
          <a:xfrm>
            <a:off x="217502" y="1307243"/>
            <a:ext cx="9010633" cy="2656734"/>
          </a:xfrm>
          <a:prstGeom prst="rect">
            <a:avLst/>
          </a:prstGeom>
          <a:solidFill>
            <a:srgbClr val="D9D9D9"/>
          </a:solidFill>
          <a:ln w="28575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0" lang="ko-KR" altLang="en-US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19" name="Freeform 129">
            <a:extLst>
              <a:ext uri="{FF2B5EF4-FFF2-40B4-BE49-F238E27FC236}">
                <a16:creationId xmlns:a16="http://schemas.microsoft.com/office/drawing/2014/main" id="{FA777E41-726A-52D3-0072-82AAA4D33893}"/>
              </a:ext>
            </a:extLst>
          </p:cNvPr>
          <p:cNvSpPr>
            <a:spLocks noEditPoints="1"/>
          </p:cNvSpPr>
          <p:nvPr/>
        </p:nvSpPr>
        <p:spPr bwMode="auto">
          <a:xfrm>
            <a:off x="4329119" y="2313334"/>
            <a:ext cx="787402" cy="644552"/>
          </a:xfrm>
          <a:custGeom>
            <a:avLst/>
            <a:gdLst>
              <a:gd name="T0" fmla="*/ 800850339 w 68"/>
              <a:gd name="T1" fmla="*/ 578081024 h 55"/>
              <a:gd name="T2" fmla="*/ 741964184 w 68"/>
              <a:gd name="T3" fmla="*/ 648868068 h 55"/>
              <a:gd name="T4" fmla="*/ 58886155 w 68"/>
              <a:gd name="T5" fmla="*/ 648868068 h 55"/>
              <a:gd name="T6" fmla="*/ 0 w 68"/>
              <a:gd name="T7" fmla="*/ 578081024 h 55"/>
              <a:gd name="T8" fmla="*/ 0 w 68"/>
              <a:gd name="T9" fmla="*/ 70787044 h 55"/>
              <a:gd name="T10" fmla="*/ 58886155 w 68"/>
              <a:gd name="T11" fmla="*/ 0 h 55"/>
              <a:gd name="T12" fmla="*/ 741964184 w 68"/>
              <a:gd name="T13" fmla="*/ 0 h 55"/>
              <a:gd name="T14" fmla="*/ 800850339 w 68"/>
              <a:gd name="T15" fmla="*/ 70787044 h 55"/>
              <a:gd name="T16" fmla="*/ 800850339 w 68"/>
              <a:gd name="T17" fmla="*/ 578081024 h 55"/>
              <a:gd name="T18" fmla="*/ 58886155 w 68"/>
              <a:gd name="T19" fmla="*/ 58988631 h 55"/>
              <a:gd name="T20" fmla="*/ 47108238 w 68"/>
              <a:gd name="T21" fmla="*/ 70787044 h 55"/>
              <a:gd name="T22" fmla="*/ 47108238 w 68"/>
              <a:gd name="T23" fmla="*/ 578081024 h 55"/>
              <a:gd name="T24" fmla="*/ 58886155 w 68"/>
              <a:gd name="T25" fmla="*/ 601677850 h 55"/>
              <a:gd name="T26" fmla="*/ 741964184 w 68"/>
              <a:gd name="T27" fmla="*/ 601677850 h 55"/>
              <a:gd name="T28" fmla="*/ 753742101 w 68"/>
              <a:gd name="T29" fmla="*/ 578081024 h 55"/>
              <a:gd name="T30" fmla="*/ 753742101 w 68"/>
              <a:gd name="T31" fmla="*/ 70787044 h 55"/>
              <a:gd name="T32" fmla="*/ 741964184 w 68"/>
              <a:gd name="T33" fmla="*/ 58988631 h 55"/>
              <a:gd name="T34" fmla="*/ 58886155 w 68"/>
              <a:gd name="T35" fmla="*/ 58988631 h 55"/>
              <a:gd name="T36" fmla="*/ 188436383 w 68"/>
              <a:gd name="T37" fmla="*/ 271346327 h 55"/>
              <a:gd name="T38" fmla="*/ 105994393 w 68"/>
              <a:gd name="T39" fmla="*/ 188760870 h 55"/>
              <a:gd name="T40" fmla="*/ 188436383 w 68"/>
              <a:gd name="T41" fmla="*/ 106178848 h 55"/>
              <a:gd name="T42" fmla="*/ 270874942 w 68"/>
              <a:gd name="T43" fmla="*/ 188760870 h 55"/>
              <a:gd name="T44" fmla="*/ 188436383 w 68"/>
              <a:gd name="T45" fmla="*/ 271346327 h 55"/>
              <a:gd name="T46" fmla="*/ 694855946 w 68"/>
              <a:gd name="T47" fmla="*/ 542689220 h 55"/>
              <a:gd name="T48" fmla="*/ 105994393 w 68"/>
              <a:gd name="T49" fmla="*/ 542689220 h 55"/>
              <a:gd name="T50" fmla="*/ 105994393 w 68"/>
              <a:gd name="T51" fmla="*/ 460107198 h 55"/>
              <a:gd name="T52" fmla="*/ 235544621 w 68"/>
              <a:gd name="T53" fmla="*/ 330331523 h 55"/>
              <a:gd name="T54" fmla="*/ 306208694 w 68"/>
              <a:gd name="T55" fmla="*/ 389320154 h 55"/>
              <a:gd name="T56" fmla="*/ 518197480 w 68"/>
              <a:gd name="T57" fmla="*/ 176962457 h 55"/>
              <a:gd name="T58" fmla="*/ 694855946 w 68"/>
              <a:gd name="T59" fmla="*/ 353928349 h 55"/>
              <a:gd name="T60" fmla="*/ 694855946 w 68"/>
              <a:gd name="T61" fmla="*/ 542689220 h 55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68" h="55">
                <a:moveTo>
                  <a:pt x="68" y="49"/>
                </a:moveTo>
                <a:cubicBezTo>
                  <a:pt x="68" y="53"/>
                  <a:pt x="66" y="55"/>
                  <a:pt x="63" y="55"/>
                </a:cubicBezTo>
                <a:cubicBezTo>
                  <a:pt x="5" y="55"/>
                  <a:pt x="5" y="55"/>
                  <a:pt x="5" y="55"/>
                </a:cubicBezTo>
                <a:cubicBezTo>
                  <a:pt x="2" y="55"/>
                  <a:pt x="0" y="53"/>
                  <a:pt x="0" y="49"/>
                </a:cubicBezTo>
                <a:cubicBezTo>
                  <a:pt x="0" y="6"/>
                  <a:pt x="0" y="6"/>
                  <a:pt x="0" y="6"/>
                </a:cubicBezTo>
                <a:cubicBezTo>
                  <a:pt x="0" y="3"/>
                  <a:pt x="2" y="0"/>
                  <a:pt x="5" y="0"/>
                </a:cubicBezTo>
                <a:cubicBezTo>
                  <a:pt x="63" y="0"/>
                  <a:pt x="63" y="0"/>
                  <a:pt x="63" y="0"/>
                </a:cubicBezTo>
                <a:cubicBezTo>
                  <a:pt x="66" y="0"/>
                  <a:pt x="68" y="3"/>
                  <a:pt x="68" y="6"/>
                </a:cubicBezTo>
                <a:lnTo>
                  <a:pt x="68" y="49"/>
                </a:lnTo>
                <a:close/>
                <a:moveTo>
                  <a:pt x="5" y="5"/>
                </a:moveTo>
                <a:cubicBezTo>
                  <a:pt x="5" y="5"/>
                  <a:pt x="4" y="5"/>
                  <a:pt x="4" y="6"/>
                </a:cubicBezTo>
                <a:cubicBezTo>
                  <a:pt x="4" y="49"/>
                  <a:pt x="4" y="49"/>
                  <a:pt x="4" y="49"/>
                </a:cubicBezTo>
                <a:cubicBezTo>
                  <a:pt x="4" y="50"/>
                  <a:pt x="5" y="51"/>
                  <a:pt x="5" y="51"/>
                </a:cubicBezTo>
                <a:cubicBezTo>
                  <a:pt x="63" y="51"/>
                  <a:pt x="63" y="51"/>
                  <a:pt x="63" y="51"/>
                </a:cubicBezTo>
                <a:cubicBezTo>
                  <a:pt x="63" y="51"/>
                  <a:pt x="64" y="50"/>
                  <a:pt x="64" y="49"/>
                </a:cubicBezTo>
                <a:cubicBezTo>
                  <a:pt x="64" y="6"/>
                  <a:pt x="64" y="6"/>
                  <a:pt x="64" y="6"/>
                </a:cubicBezTo>
                <a:cubicBezTo>
                  <a:pt x="64" y="5"/>
                  <a:pt x="63" y="5"/>
                  <a:pt x="63" y="5"/>
                </a:cubicBezTo>
                <a:lnTo>
                  <a:pt x="5" y="5"/>
                </a:lnTo>
                <a:close/>
                <a:moveTo>
                  <a:pt x="16" y="23"/>
                </a:moveTo>
                <a:cubicBezTo>
                  <a:pt x="12" y="23"/>
                  <a:pt x="9" y="20"/>
                  <a:pt x="9" y="16"/>
                </a:cubicBezTo>
                <a:cubicBezTo>
                  <a:pt x="9" y="13"/>
                  <a:pt x="12" y="9"/>
                  <a:pt x="16" y="9"/>
                </a:cubicBezTo>
                <a:cubicBezTo>
                  <a:pt x="20" y="9"/>
                  <a:pt x="23" y="13"/>
                  <a:pt x="23" y="16"/>
                </a:cubicBezTo>
                <a:cubicBezTo>
                  <a:pt x="23" y="20"/>
                  <a:pt x="20" y="23"/>
                  <a:pt x="16" y="23"/>
                </a:cubicBezTo>
                <a:close/>
                <a:moveTo>
                  <a:pt x="59" y="46"/>
                </a:moveTo>
                <a:cubicBezTo>
                  <a:pt x="9" y="46"/>
                  <a:pt x="9" y="46"/>
                  <a:pt x="9" y="46"/>
                </a:cubicBezTo>
                <a:cubicBezTo>
                  <a:pt x="9" y="39"/>
                  <a:pt x="9" y="39"/>
                  <a:pt x="9" y="39"/>
                </a:cubicBezTo>
                <a:cubicBezTo>
                  <a:pt x="20" y="28"/>
                  <a:pt x="20" y="28"/>
                  <a:pt x="20" y="28"/>
                </a:cubicBezTo>
                <a:cubicBezTo>
                  <a:pt x="26" y="33"/>
                  <a:pt x="26" y="33"/>
                  <a:pt x="26" y="33"/>
                </a:cubicBezTo>
                <a:cubicBezTo>
                  <a:pt x="44" y="15"/>
                  <a:pt x="44" y="15"/>
                  <a:pt x="44" y="15"/>
                </a:cubicBezTo>
                <a:cubicBezTo>
                  <a:pt x="59" y="30"/>
                  <a:pt x="59" y="30"/>
                  <a:pt x="59" y="30"/>
                </a:cubicBezTo>
                <a:lnTo>
                  <a:pt x="59" y="46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/>
          <a:lstStyle/>
          <a:p>
            <a:endParaRPr lang="id-ID" dirty="0">
              <a:latin typeface="+mn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F9B262E-6B52-9282-2EA2-254309DC9013}"/>
              </a:ext>
            </a:extLst>
          </p:cNvPr>
          <p:cNvSpPr txBox="1"/>
          <p:nvPr/>
        </p:nvSpPr>
        <p:spPr>
          <a:xfrm>
            <a:off x="3251202" y="1764865"/>
            <a:ext cx="30209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비즈니스의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성공을</a:t>
            </a:r>
            <a:endParaRPr lang="en-US" altLang="ko-KR" sz="12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8DDB38B-A668-54AD-4BA2-84D56EAD6DE9}"/>
              </a:ext>
            </a:extLst>
          </p:cNvPr>
          <p:cNvSpPr txBox="1"/>
          <p:nvPr/>
        </p:nvSpPr>
        <p:spPr>
          <a:xfrm>
            <a:off x="3724375" y="1971880"/>
            <a:ext cx="2006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Raiseme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7CBF4A9-3921-45A2-37C1-76E8B16FF361}"/>
              </a:ext>
            </a:extLst>
          </p:cNvPr>
          <p:cNvSpPr txBox="1"/>
          <p:nvPr/>
        </p:nvSpPr>
        <p:spPr>
          <a:xfrm>
            <a:off x="558573" y="4536296"/>
            <a:ext cx="26926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Raiseme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의 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API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서비스로</a:t>
            </a:r>
            <a:endParaRPr lang="en-US" altLang="ko-KR" sz="12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비즈니스의 수준을 높여보세요</a:t>
            </a:r>
            <a:endParaRPr lang="en-US" altLang="ko-KR" sz="12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8354EDE8-22EF-CDF7-3869-2AE8A57EB621}"/>
              </a:ext>
            </a:extLst>
          </p:cNvPr>
          <p:cNvSpPr/>
          <p:nvPr/>
        </p:nvSpPr>
        <p:spPr>
          <a:xfrm>
            <a:off x="553836" y="5059953"/>
            <a:ext cx="2377693" cy="1491664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Ins="90000" rtlCol="0" anchor="ctr"/>
          <a:lstStyle/>
          <a:p>
            <a:pPr algn="l"/>
            <a:endParaRPr lang="ko-KR" altLang="en-US" sz="800" noProof="1">
              <a:solidFill>
                <a:schemeClr val="tx1"/>
              </a:solidFill>
              <a:latin typeface="+mn-ea"/>
              <a:cs typeface="Segoe UI" panose="020B0502040204020203" pitchFamily="34" charset="0"/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A9082429-A65E-D3CE-5665-F408724FD174}"/>
              </a:ext>
            </a:extLst>
          </p:cNvPr>
          <p:cNvSpPr/>
          <p:nvPr/>
        </p:nvSpPr>
        <p:spPr>
          <a:xfrm>
            <a:off x="3303514" y="5059953"/>
            <a:ext cx="2377693" cy="1491664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Ins="90000" rtlCol="0" anchor="ctr"/>
          <a:lstStyle/>
          <a:p>
            <a:pPr algn="l"/>
            <a:endParaRPr lang="ko-KR" altLang="en-US" sz="800" noProof="1">
              <a:solidFill>
                <a:schemeClr val="tx1"/>
              </a:solidFill>
              <a:latin typeface="+mn-ea"/>
              <a:cs typeface="Segoe UI" panose="020B0502040204020203" pitchFamily="34" charset="0"/>
            </a:endParaRP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1583C5FC-B528-EC3C-12E3-C3B4F82E435F}"/>
              </a:ext>
            </a:extLst>
          </p:cNvPr>
          <p:cNvSpPr/>
          <p:nvPr/>
        </p:nvSpPr>
        <p:spPr>
          <a:xfrm>
            <a:off x="6205232" y="5059953"/>
            <a:ext cx="2377693" cy="1491664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Ins="90000" rtlCol="0" anchor="ctr"/>
          <a:lstStyle/>
          <a:p>
            <a:pPr algn="l"/>
            <a:endParaRPr lang="ko-KR" altLang="en-US" sz="800" noProof="1">
              <a:solidFill>
                <a:schemeClr val="tx1"/>
              </a:solidFill>
              <a:latin typeface="+mn-ea"/>
              <a:cs typeface="Segoe UI" panose="020B0502040204020203" pitchFamily="34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25D6FEB-5FB1-F34C-D286-588924F823C4}"/>
              </a:ext>
            </a:extLst>
          </p:cNvPr>
          <p:cNvSpPr/>
          <p:nvPr/>
        </p:nvSpPr>
        <p:spPr>
          <a:xfrm>
            <a:off x="1074910" y="5681075"/>
            <a:ext cx="1335545" cy="185885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/>
          <a:p>
            <a:pPr lvl="0" algn="ctr" latinLnBrk="0">
              <a:lnSpc>
                <a:spcPct val="110000"/>
              </a:lnSpc>
              <a:defRPr/>
            </a:pPr>
            <a:r>
              <a:rPr lang="ko-KR" altLang="en-US" sz="1200" b="1" dirty="0">
                <a:latin typeface="+mn-ea"/>
                <a:cs typeface="Segoe UI" panose="020B0502040204020203" pitchFamily="34" charset="0"/>
              </a:rPr>
              <a:t>성능 및 정확도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D80F472C-4514-56F5-F22F-CC76CCB0C7C8}"/>
              </a:ext>
            </a:extLst>
          </p:cNvPr>
          <p:cNvSpPr/>
          <p:nvPr/>
        </p:nvSpPr>
        <p:spPr>
          <a:xfrm>
            <a:off x="3779142" y="5681075"/>
            <a:ext cx="1426436" cy="185885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/>
          <a:p>
            <a:pPr lvl="0" algn="ctr" latinLnBrk="0">
              <a:lnSpc>
                <a:spcPct val="110000"/>
              </a:lnSpc>
              <a:defRPr/>
            </a:pPr>
            <a:r>
              <a:rPr lang="ko-KR" altLang="en-US" sz="1200" b="1" dirty="0">
                <a:latin typeface="+mn-ea"/>
                <a:cs typeface="Segoe UI" panose="020B0502040204020203" pitchFamily="34" charset="0"/>
              </a:rPr>
              <a:t>편의성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E8F9A1C1-170F-BD90-A342-8CC9A9B046B0}"/>
              </a:ext>
            </a:extLst>
          </p:cNvPr>
          <p:cNvSpPr/>
          <p:nvPr/>
        </p:nvSpPr>
        <p:spPr>
          <a:xfrm>
            <a:off x="6771096" y="5579509"/>
            <a:ext cx="1245965" cy="389017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/>
          <a:p>
            <a:pPr lvl="0" algn="ctr" latinLnBrk="0">
              <a:lnSpc>
                <a:spcPct val="110000"/>
              </a:lnSpc>
              <a:defRPr/>
            </a:pPr>
            <a:r>
              <a:rPr lang="ko-KR" altLang="en-US" sz="1200" b="1" dirty="0">
                <a:latin typeface="+mn-ea"/>
                <a:cs typeface="Segoe UI" panose="020B0502040204020203" pitchFamily="34" charset="0"/>
              </a:rPr>
              <a:t>기능활용</a:t>
            </a:r>
            <a:endParaRPr lang="en-US" altLang="ko-KR" sz="1200" b="1" dirty="0">
              <a:latin typeface="+mn-ea"/>
              <a:cs typeface="Segoe UI" panose="020B0502040204020203" pitchFamily="34" charset="0"/>
            </a:endParaRPr>
          </a:p>
          <a:p>
            <a:pPr lvl="0" algn="ctr" latinLnBrk="0">
              <a:lnSpc>
                <a:spcPct val="110000"/>
              </a:lnSpc>
              <a:defRPr/>
            </a:pPr>
            <a:r>
              <a:rPr lang="ko-KR" altLang="en-US" sz="1200" b="1" dirty="0">
                <a:latin typeface="+mn-ea"/>
                <a:cs typeface="Segoe UI" panose="020B0502040204020203" pitchFamily="34" charset="0"/>
              </a:rPr>
              <a:t>방안 지원</a:t>
            </a:r>
            <a:endParaRPr lang="en-US" altLang="ko-KR" sz="1200" b="1" dirty="0">
              <a:latin typeface="+mn-ea"/>
              <a:cs typeface="Segoe UI" panose="020B0502040204020203" pitchFamily="34" charset="0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4E4E4B63-5A5F-6154-88FF-28767CAE4EB9}"/>
              </a:ext>
            </a:extLst>
          </p:cNvPr>
          <p:cNvSpPr/>
          <p:nvPr/>
        </p:nvSpPr>
        <p:spPr>
          <a:xfrm>
            <a:off x="3569077" y="1791626"/>
            <a:ext cx="166154" cy="166154"/>
          </a:xfrm>
          <a:prstGeom prst="ellipse">
            <a:avLst/>
          </a:prstGeom>
          <a:solidFill>
            <a:srgbClr val="C0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38" dirty="0">
                <a:solidFill>
                  <a:schemeClr val="bg1"/>
                </a:solidFill>
                <a:latin typeface="+mn-ea"/>
              </a:rPr>
              <a:t>1</a:t>
            </a:r>
            <a:endParaRPr lang="ko-KR" altLang="en-US" sz="738" dirty="0" err="1">
              <a:solidFill>
                <a:schemeClr val="bg1"/>
              </a:solidFill>
              <a:latin typeface="+mn-ea"/>
            </a:endParaRPr>
          </a:p>
        </p:txBody>
      </p:sp>
      <p:graphicFrame>
        <p:nvGraphicFramePr>
          <p:cNvPr id="43" name="표 42">
            <a:extLst>
              <a:ext uri="{FF2B5EF4-FFF2-40B4-BE49-F238E27FC236}">
                <a16:creationId xmlns:a16="http://schemas.microsoft.com/office/drawing/2014/main" id="{6D4999F2-6659-7657-7229-BAAC4F3326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3205300"/>
              </p:ext>
            </p:extLst>
          </p:nvPr>
        </p:nvGraphicFramePr>
        <p:xfrm>
          <a:off x="9317697" y="798693"/>
          <a:ext cx="2656801" cy="9063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6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61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5521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B="6480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lnSpc>
                          <a:spcPts val="1200"/>
                        </a:lnSpc>
                        <a:buFontTx/>
                        <a:buNone/>
                      </a:pPr>
                      <a:r>
                        <a:rPr lang="en-US" altLang="ko-KR" sz="800" b="1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Menu</a:t>
                      </a:r>
                      <a:r>
                        <a:rPr lang="ko-KR" altLang="en-US" sz="800" b="1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en-US" altLang="ko-KR" sz="800" b="1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Title</a:t>
                      </a:r>
                      <a:endParaRPr lang="en-US" altLang="ko-KR" sz="800" b="0" baseline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B="648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5521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B="6480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lnSpc>
                          <a:spcPts val="1200"/>
                        </a:lnSpc>
                        <a:buFontTx/>
                        <a:buNone/>
                      </a:pPr>
                      <a:r>
                        <a:rPr lang="en-US" altLang="ko-KR" sz="800" b="1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Service Tab</a:t>
                      </a:r>
                    </a:p>
                    <a:p>
                      <a:pPr marL="171450" indent="-171450" latinLnBrk="1">
                        <a:lnSpc>
                          <a:spcPts val="1200"/>
                        </a:lnSpc>
                        <a:buFontTx/>
                        <a:buChar char="-"/>
                      </a:pP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Service </a:t>
                      </a: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메뉴 진입 시 디폴트</a:t>
                      </a: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= API </a:t>
                      </a: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모델 서비스</a:t>
                      </a:r>
                      <a:endParaRPr lang="en-US" altLang="ko-KR" sz="800" b="0" baseline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B="648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9366579"/>
                  </a:ext>
                </a:extLst>
              </a:tr>
              <a:tr h="231715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B="6480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lnSpc>
                          <a:spcPts val="1200"/>
                        </a:lnSpc>
                        <a:buFontTx/>
                        <a:buNone/>
                      </a:pPr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API </a:t>
                      </a:r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서비스 소개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B="648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4184608"/>
                  </a:ext>
                </a:extLst>
              </a:tr>
            </a:tbl>
          </a:graphicData>
        </a:graphic>
      </p:graphicFrame>
      <p:sp>
        <p:nvSpPr>
          <p:cNvPr id="44" name="타원 43">
            <a:extLst>
              <a:ext uri="{FF2B5EF4-FFF2-40B4-BE49-F238E27FC236}">
                <a16:creationId xmlns:a16="http://schemas.microsoft.com/office/drawing/2014/main" id="{7A893BF7-67E3-F34B-BB17-11DC332F2B51}"/>
              </a:ext>
            </a:extLst>
          </p:cNvPr>
          <p:cNvSpPr/>
          <p:nvPr/>
        </p:nvSpPr>
        <p:spPr>
          <a:xfrm>
            <a:off x="255466" y="4081463"/>
            <a:ext cx="166154" cy="166154"/>
          </a:xfrm>
          <a:prstGeom prst="ellipse">
            <a:avLst/>
          </a:prstGeom>
          <a:solidFill>
            <a:srgbClr val="C0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38" dirty="0">
                <a:solidFill>
                  <a:schemeClr val="bg1"/>
                </a:solidFill>
                <a:latin typeface="+mn-ea"/>
              </a:rPr>
              <a:t>2</a:t>
            </a:r>
            <a:endParaRPr lang="ko-KR" altLang="en-US" sz="738" dirty="0" err="1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41F1AA9E-CF86-5EC1-0254-2E4543F6BB23}"/>
              </a:ext>
            </a:extLst>
          </p:cNvPr>
          <p:cNvCxnSpPr/>
          <p:nvPr/>
        </p:nvCxnSpPr>
        <p:spPr>
          <a:xfrm>
            <a:off x="217502" y="4401108"/>
            <a:ext cx="901063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431F86DB-5EE9-AF77-4426-E0D4D1B29A93}"/>
              </a:ext>
            </a:extLst>
          </p:cNvPr>
          <p:cNvCxnSpPr>
            <a:cxnSpLocks/>
          </p:cNvCxnSpPr>
          <p:nvPr/>
        </p:nvCxnSpPr>
        <p:spPr>
          <a:xfrm>
            <a:off x="4763852" y="3963977"/>
            <a:ext cx="5029" cy="40112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A7F947BC-A937-71F1-BCEB-0B84EA50EC4D}"/>
              </a:ext>
            </a:extLst>
          </p:cNvPr>
          <p:cNvSpPr/>
          <p:nvPr/>
        </p:nvSpPr>
        <p:spPr>
          <a:xfrm>
            <a:off x="1523492" y="4102800"/>
            <a:ext cx="1335545" cy="154914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/>
          <a:p>
            <a:pPr lvl="0" algn="ctr" latinLnBrk="0">
              <a:lnSpc>
                <a:spcPct val="110000"/>
              </a:lnSpc>
              <a:defRPr/>
            </a:pPr>
            <a:r>
              <a:rPr lang="en-US" altLang="ko-KR" sz="1000" b="1" dirty="0">
                <a:latin typeface="+mn-ea"/>
                <a:cs typeface="Segoe UI" panose="020B0502040204020203" pitchFamily="34" charset="0"/>
              </a:rPr>
              <a:t>API</a:t>
            </a:r>
            <a:r>
              <a:rPr lang="ko-KR" altLang="en-US" sz="1000" b="1" dirty="0">
                <a:latin typeface="+mn-ea"/>
                <a:cs typeface="Segoe UI" panose="020B0502040204020203" pitchFamily="34" charset="0"/>
              </a:rPr>
              <a:t> 서비스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F2DDB90E-D913-5B70-5B82-83E62F821149}"/>
              </a:ext>
            </a:extLst>
          </p:cNvPr>
          <p:cNvSpPr/>
          <p:nvPr/>
        </p:nvSpPr>
        <p:spPr>
          <a:xfrm>
            <a:off x="6278385" y="4102800"/>
            <a:ext cx="1335545" cy="154914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/>
          <a:p>
            <a:pPr lvl="0" algn="ctr" latinLnBrk="0">
              <a:lnSpc>
                <a:spcPct val="110000"/>
              </a:lnSpc>
              <a:defRPr/>
            </a:pPr>
            <a:r>
              <a:rPr lang="ko-KR" altLang="en-US" sz="1000" b="1" dirty="0" err="1">
                <a:latin typeface="+mn-ea"/>
                <a:cs typeface="Segoe UI" panose="020B0502040204020203" pitchFamily="34" charset="0"/>
              </a:rPr>
              <a:t>공부절친</a:t>
            </a:r>
            <a:endParaRPr lang="ko-KR" altLang="en-US" sz="1000" b="1" dirty="0">
              <a:latin typeface="+mn-ea"/>
              <a:cs typeface="Segoe UI" panose="020B0502040204020203" pitchFamily="34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C05AA9D-604C-B2B3-B883-7F099D742B83}"/>
              </a:ext>
            </a:extLst>
          </p:cNvPr>
          <p:cNvSpPr/>
          <p:nvPr/>
        </p:nvSpPr>
        <p:spPr>
          <a:xfrm>
            <a:off x="217499" y="4337345"/>
            <a:ext cx="4554000" cy="6750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Ins="90000" rtlCol="0" anchor="ctr"/>
          <a:lstStyle/>
          <a:p>
            <a:pPr algn="l"/>
            <a:endParaRPr lang="ko-KR" altLang="en-US" sz="1000" noProof="1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30B97258-85C7-A099-44A1-604D57228F9D}"/>
              </a:ext>
            </a:extLst>
          </p:cNvPr>
          <p:cNvCxnSpPr/>
          <p:nvPr/>
        </p:nvCxnSpPr>
        <p:spPr>
          <a:xfrm>
            <a:off x="217502" y="3963977"/>
            <a:ext cx="901063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타원 44">
            <a:extLst>
              <a:ext uri="{FF2B5EF4-FFF2-40B4-BE49-F238E27FC236}">
                <a16:creationId xmlns:a16="http://schemas.microsoft.com/office/drawing/2014/main" id="{A2A16003-6F03-B466-4DB4-F80D00911AB2}"/>
              </a:ext>
            </a:extLst>
          </p:cNvPr>
          <p:cNvSpPr/>
          <p:nvPr/>
        </p:nvSpPr>
        <p:spPr>
          <a:xfrm>
            <a:off x="255466" y="4695141"/>
            <a:ext cx="166154" cy="166154"/>
          </a:xfrm>
          <a:prstGeom prst="ellipse">
            <a:avLst/>
          </a:prstGeom>
          <a:solidFill>
            <a:srgbClr val="C0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38" dirty="0">
                <a:solidFill>
                  <a:schemeClr val="bg1"/>
                </a:solidFill>
                <a:latin typeface="+mn-ea"/>
              </a:rPr>
              <a:t>3</a:t>
            </a:r>
            <a:endParaRPr lang="ko-KR" altLang="en-US" sz="738" dirty="0" err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EA5AF7B-1E56-858C-D9B9-C6E6E88010F7}"/>
              </a:ext>
            </a:extLst>
          </p:cNvPr>
          <p:cNvSpPr/>
          <p:nvPr/>
        </p:nvSpPr>
        <p:spPr>
          <a:xfrm>
            <a:off x="217502" y="791183"/>
            <a:ext cx="9010636" cy="51606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 dirty="0">
              <a:latin typeface="+mn-ea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7EC79004-973B-F9B9-C739-63180AE3298E}"/>
              </a:ext>
            </a:extLst>
          </p:cNvPr>
          <p:cNvSpPr/>
          <p:nvPr/>
        </p:nvSpPr>
        <p:spPr>
          <a:xfrm>
            <a:off x="217502" y="791183"/>
            <a:ext cx="9010636" cy="51606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 dirty="0">
              <a:latin typeface="+mn-ea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912B18F7-538E-9B01-BADC-3C876876317C}"/>
              </a:ext>
            </a:extLst>
          </p:cNvPr>
          <p:cNvSpPr/>
          <p:nvPr/>
        </p:nvSpPr>
        <p:spPr bwMode="auto">
          <a:xfrm>
            <a:off x="338543" y="949952"/>
            <a:ext cx="1004929" cy="198522"/>
          </a:xfrm>
          <a:prstGeom prst="rect">
            <a:avLst/>
          </a:prstGeom>
          <a:noFill/>
          <a:ln w="28575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lIns="36000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050" b="1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Raiseme </a:t>
            </a:r>
            <a:r>
              <a:rPr lang="en-US" altLang="ko-KR" sz="1050" b="1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Logo</a:t>
            </a:r>
            <a:endParaRPr kumimoji="0" lang="ko-KR" altLang="en-US" sz="1050" b="1" dirty="0">
              <a:solidFill>
                <a:schemeClr val="bg1">
                  <a:lumMod val="65000"/>
                </a:schemeClr>
              </a:solidFill>
              <a:latin typeface="+mn-ea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7F2CC10-1349-8D86-39FB-F9FBE45148D0}"/>
              </a:ext>
            </a:extLst>
          </p:cNvPr>
          <p:cNvSpPr txBox="1"/>
          <p:nvPr/>
        </p:nvSpPr>
        <p:spPr>
          <a:xfrm>
            <a:off x="6758404" y="926102"/>
            <a:ext cx="502309" cy="246221"/>
          </a:xfrm>
          <a:prstGeom prst="rect">
            <a:avLst/>
          </a:prstGeom>
          <a:noFill/>
        </p:spPr>
        <p:txBody>
          <a:bodyPr wrap="none" lIns="36000" rIns="36000" rtlCol="0" anchor="ctr">
            <a:spAutoFit/>
          </a:bodyPr>
          <a:lstStyle/>
          <a:p>
            <a:pPr algn="ctr"/>
            <a:r>
              <a:rPr kumimoji="1" lang="en-US" altLang="en-US" sz="1000" b="1" dirty="0">
                <a:latin typeface="+mn-ea"/>
              </a:rPr>
              <a:t>Service</a:t>
            </a:r>
            <a:endParaRPr kumimoji="1" lang="x-none" altLang="en-US" sz="1000" b="1" dirty="0">
              <a:latin typeface="+mn-ea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8C1C34E-9B37-19AC-6883-618C42ED99EC}"/>
              </a:ext>
            </a:extLst>
          </p:cNvPr>
          <p:cNvSpPr txBox="1"/>
          <p:nvPr/>
        </p:nvSpPr>
        <p:spPr>
          <a:xfrm>
            <a:off x="8651687" y="926102"/>
            <a:ext cx="407731" cy="246221"/>
          </a:xfrm>
          <a:prstGeom prst="rect">
            <a:avLst/>
          </a:prstGeom>
          <a:noFill/>
        </p:spPr>
        <p:txBody>
          <a:bodyPr wrap="none" lIns="36000" rIns="36000" rtlCol="0" anchor="ctr">
            <a:spAutoFit/>
          </a:bodyPr>
          <a:lstStyle/>
          <a:p>
            <a:pPr algn="ctr"/>
            <a:r>
              <a:rPr kumimoji="1" lang="en-US" altLang="en-US" sz="1000" b="1" dirty="0">
                <a:latin typeface="+mn-ea"/>
              </a:rPr>
              <a:t>News</a:t>
            </a:r>
            <a:endParaRPr kumimoji="1" lang="x-none" altLang="en-US" sz="1000" b="1" dirty="0">
              <a:latin typeface="+mn-ea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8A5280D-4DE2-E0E2-B703-292DAD4CDC02}"/>
              </a:ext>
            </a:extLst>
          </p:cNvPr>
          <p:cNvSpPr txBox="1"/>
          <p:nvPr/>
        </p:nvSpPr>
        <p:spPr>
          <a:xfrm>
            <a:off x="7893956" y="926102"/>
            <a:ext cx="620930" cy="246221"/>
          </a:xfrm>
          <a:prstGeom prst="rect">
            <a:avLst/>
          </a:prstGeom>
          <a:noFill/>
        </p:spPr>
        <p:txBody>
          <a:bodyPr wrap="none" lIns="36000" rIns="36000" rtlCol="0" anchor="ctr">
            <a:spAutoFit/>
          </a:bodyPr>
          <a:lstStyle/>
          <a:p>
            <a:pPr algn="ctr"/>
            <a:r>
              <a:rPr kumimoji="1" lang="en-US" altLang="en-US" sz="1000" b="1" dirty="0">
                <a:latin typeface="+mn-ea"/>
              </a:rPr>
              <a:t>Use Case</a:t>
            </a:r>
            <a:endParaRPr kumimoji="1" lang="x-none" altLang="en-US" sz="1000" b="1" dirty="0">
              <a:latin typeface="+mn-ea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ACB109F-6290-305B-6A25-F8EF0A4DD268}"/>
              </a:ext>
            </a:extLst>
          </p:cNvPr>
          <p:cNvSpPr txBox="1"/>
          <p:nvPr/>
        </p:nvSpPr>
        <p:spPr>
          <a:xfrm>
            <a:off x="6170591" y="926102"/>
            <a:ext cx="451012" cy="246221"/>
          </a:xfrm>
          <a:prstGeom prst="rect">
            <a:avLst/>
          </a:prstGeom>
          <a:noFill/>
        </p:spPr>
        <p:txBody>
          <a:bodyPr wrap="none" lIns="36000" rIns="36000" rtlCol="0"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000" b="1" dirty="0">
                <a:latin typeface="+mn-ea"/>
              </a:rPr>
              <a:t>About</a:t>
            </a:r>
            <a:endParaRPr kumimoji="0" lang="ko-KR" altLang="en-US" sz="1000" b="1" dirty="0">
              <a:latin typeface="+mn-ea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B75D713-4FF9-F337-0E04-58262C492F91}"/>
              </a:ext>
            </a:extLst>
          </p:cNvPr>
          <p:cNvSpPr txBox="1"/>
          <p:nvPr/>
        </p:nvSpPr>
        <p:spPr>
          <a:xfrm>
            <a:off x="7397514" y="926102"/>
            <a:ext cx="359641" cy="246221"/>
          </a:xfrm>
          <a:prstGeom prst="rect">
            <a:avLst/>
          </a:prstGeom>
          <a:noFill/>
        </p:spPr>
        <p:txBody>
          <a:bodyPr wrap="none" lIns="36000" rIns="36000" rtlCol="0" anchor="ctr">
            <a:spAutoFit/>
          </a:bodyPr>
          <a:lstStyle/>
          <a:p>
            <a:pPr algn="ctr"/>
            <a:r>
              <a:rPr kumimoji="1" lang="en-US" altLang="en-US" sz="1000" b="1" dirty="0">
                <a:latin typeface="+mn-ea"/>
              </a:rPr>
              <a:t>Tech</a:t>
            </a:r>
            <a:endParaRPr kumimoji="1" lang="x-none" altLang="en-US" sz="10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551673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직사각형 73">
            <a:extLst>
              <a:ext uri="{FF2B5EF4-FFF2-40B4-BE49-F238E27FC236}">
                <a16:creationId xmlns:a16="http://schemas.microsoft.com/office/drawing/2014/main" id="{32566FF5-6DFC-D0AA-F5A4-354DE937D852}"/>
              </a:ext>
            </a:extLst>
          </p:cNvPr>
          <p:cNvSpPr/>
          <p:nvPr/>
        </p:nvSpPr>
        <p:spPr>
          <a:xfrm>
            <a:off x="3303514" y="1376772"/>
            <a:ext cx="2377693" cy="1054555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Ins="90000" rtlCol="0" anchor="ctr"/>
          <a:lstStyle/>
          <a:p>
            <a:pPr indent="-17145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sz="80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/>
                <a:ea typeface="맑은 고딕"/>
              </a:rPr>
              <a:t>운영이나 관리 없이 즉시 </a:t>
            </a:r>
            <a:r>
              <a:rPr lang="en-US" altLang="ko-KR" sz="80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/>
                <a:ea typeface="맑은 고딕"/>
              </a:rPr>
              <a:t>AI </a:t>
            </a:r>
            <a:r>
              <a:rPr lang="ko-KR" altLang="en-US" sz="80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/>
                <a:ea typeface="맑은 고딕"/>
              </a:rPr>
              <a:t>모델을</a:t>
            </a:r>
            <a:r>
              <a:rPr lang="en-US" altLang="ko-KR" sz="80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/>
                <a:ea typeface="맑은 고딕"/>
              </a:rPr>
              <a:t> </a:t>
            </a:r>
            <a:r>
              <a:rPr lang="ko-KR" altLang="en-US" sz="80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/>
                <a:ea typeface="맑은 고딕"/>
              </a:rPr>
              <a:t>적용할 </a:t>
            </a:r>
            <a:endParaRPr lang="en-US" altLang="ko-KR" sz="800" dirty="0">
              <a:solidFill>
                <a:prstClr val="black">
                  <a:lumMod val="65000"/>
                  <a:lumOff val="35000"/>
                </a:prstClr>
              </a:solidFill>
              <a:latin typeface="맑은 고딕"/>
              <a:ea typeface="맑은 고딕"/>
            </a:endParaRPr>
          </a:p>
          <a:p>
            <a:pPr>
              <a:spcAft>
                <a:spcPts val="600"/>
              </a:spcAft>
              <a:defRPr/>
            </a:pPr>
            <a:r>
              <a:rPr lang="en-US" altLang="ko-KR" sz="80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/>
                <a:ea typeface="맑은 고딕"/>
              </a:rPr>
              <a:t>    </a:t>
            </a:r>
            <a:r>
              <a:rPr lang="ko-KR" altLang="en-US" sz="80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/>
                <a:ea typeface="맑은 고딕"/>
              </a:rPr>
              <a:t>수 있습니다</a:t>
            </a:r>
            <a:r>
              <a:rPr lang="en-US" altLang="ko-KR" sz="80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/>
                <a:ea typeface="맑은 고딕"/>
              </a:rPr>
              <a:t>.</a:t>
            </a:r>
          </a:p>
          <a:p>
            <a:pPr indent="-17145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80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/>
                <a:ea typeface="맑은 고딕"/>
              </a:rPr>
              <a:t>AI</a:t>
            </a:r>
            <a:r>
              <a:rPr lang="ko-KR" altLang="en-US" sz="80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/>
                <a:ea typeface="맑은 고딕"/>
              </a:rPr>
              <a:t>를 활용한 서비스 신규기능과 차별성을 </a:t>
            </a:r>
            <a:endParaRPr lang="en-US" altLang="ko-KR" sz="800" dirty="0">
              <a:solidFill>
                <a:prstClr val="black">
                  <a:lumMod val="65000"/>
                  <a:lumOff val="35000"/>
                </a:prstClr>
              </a:solidFill>
              <a:latin typeface="맑은 고딕"/>
              <a:ea typeface="맑은 고딕"/>
            </a:endParaRPr>
          </a:p>
          <a:p>
            <a:pPr>
              <a:spcAft>
                <a:spcPts val="600"/>
              </a:spcAft>
              <a:defRPr/>
            </a:pPr>
            <a:r>
              <a:rPr lang="en-US" altLang="ko-KR" sz="80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/>
                <a:ea typeface="맑은 고딕"/>
              </a:rPr>
              <a:t>    </a:t>
            </a:r>
            <a:r>
              <a:rPr lang="ko-KR" altLang="en-US" sz="80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/>
                <a:ea typeface="맑은 고딕"/>
              </a:rPr>
              <a:t>극대화할 수 있습니다</a:t>
            </a:r>
            <a:r>
              <a:rPr lang="en-US" altLang="ko-KR" sz="80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/>
                <a:ea typeface="맑은 고딕"/>
              </a:rPr>
              <a:t>.</a:t>
            </a:r>
            <a:endParaRPr lang="ko-KR" altLang="en-US" sz="800" dirty="0">
              <a:solidFill>
                <a:prstClr val="black">
                  <a:lumMod val="65000"/>
                  <a:lumOff val="35000"/>
                </a:prstClr>
              </a:solidFill>
              <a:latin typeface="맑은 고딕"/>
              <a:ea typeface="맑은 고딕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F241204E-B075-20FE-8AFA-BFD2A0BAE677}"/>
              </a:ext>
            </a:extLst>
          </p:cNvPr>
          <p:cNvSpPr/>
          <p:nvPr/>
        </p:nvSpPr>
        <p:spPr>
          <a:xfrm>
            <a:off x="6202553" y="1376772"/>
            <a:ext cx="2377693" cy="980775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Ins="90000" rtlCol="0" anchor="ctr"/>
          <a:lstStyle/>
          <a:p>
            <a:pPr indent="-17145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80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/>
                <a:ea typeface="맑은 고딕"/>
              </a:rPr>
              <a:t>Usage</a:t>
            </a:r>
            <a:r>
              <a:rPr lang="ko-KR" altLang="en-US" sz="80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/>
                <a:ea typeface="맑은 고딕"/>
              </a:rPr>
              <a:t>를 고려한 서비스의 차별성을 확보하고</a:t>
            </a:r>
            <a:endParaRPr lang="en-US" altLang="ko-KR" sz="800" dirty="0">
              <a:solidFill>
                <a:prstClr val="black">
                  <a:lumMod val="65000"/>
                  <a:lumOff val="35000"/>
                </a:prstClr>
              </a:solidFill>
              <a:latin typeface="맑은 고딕"/>
              <a:ea typeface="맑은 고딕"/>
            </a:endParaRPr>
          </a:p>
          <a:p>
            <a:pPr>
              <a:spcAft>
                <a:spcPts val="600"/>
              </a:spcAft>
              <a:defRPr/>
            </a:pPr>
            <a:r>
              <a:rPr lang="en-US" altLang="ko-KR" sz="80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/>
                <a:ea typeface="맑은 고딕"/>
              </a:rPr>
              <a:t>   </a:t>
            </a:r>
            <a:r>
              <a:rPr lang="ko-KR" altLang="en-US" sz="80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/>
                <a:ea typeface="맑은 고딕"/>
              </a:rPr>
              <a:t> 활용 방안을 지원해드립니다</a:t>
            </a:r>
            <a:r>
              <a:rPr lang="en-US" altLang="ko-KR" sz="80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/>
                <a:ea typeface="맑은 고딕"/>
              </a:rPr>
              <a:t>.</a:t>
            </a:r>
          </a:p>
          <a:p>
            <a:pPr indent="-17145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sz="80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/>
                <a:ea typeface="맑은 고딕"/>
              </a:rPr>
              <a:t>업종별 적용사례를 기반으로 서비스 개선 </a:t>
            </a:r>
            <a:endParaRPr lang="en-US" altLang="ko-KR" sz="800" dirty="0">
              <a:solidFill>
                <a:prstClr val="black">
                  <a:lumMod val="65000"/>
                  <a:lumOff val="35000"/>
                </a:prstClr>
              </a:solidFill>
              <a:latin typeface="맑은 고딕"/>
              <a:ea typeface="맑은 고딕"/>
            </a:endParaRPr>
          </a:p>
          <a:p>
            <a:pPr>
              <a:spcAft>
                <a:spcPts val="600"/>
              </a:spcAft>
              <a:defRPr/>
            </a:pPr>
            <a:r>
              <a:rPr lang="en-US" altLang="ko-KR" sz="80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/>
                <a:ea typeface="맑은 고딕"/>
              </a:rPr>
              <a:t>    </a:t>
            </a:r>
            <a:r>
              <a:rPr lang="ko-KR" altLang="en-US" sz="80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/>
                <a:ea typeface="맑은 고딕"/>
              </a:rPr>
              <a:t>방안을 제시해드립니다</a:t>
            </a:r>
            <a:r>
              <a:rPr lang="en-US" altLang="ko-KR" sz="80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/>
                <a:ea typeface="맑은 고딕"/>
              </a:rPr>
              <a:t>.</a:t>
            </a:r>
            <a:endParaRPr lang="ko-KR" altLang="en-US" sz="800" dirty="0">
              <a:solidFill>
                <a:prstClr val="black">
                  <a:lumMod val="65000"/>
                  <a:lumOff val="35000"/>
                </a:prstClr>
              </a:solidFill>
              <a:latin typeface="맑은 고딕"/>
              <a:ea typeface="맑은 고딕"/>
            </a:endParaRPr>
          </a:p>
        </p:txBody>
      </p:sp>
      <p:sp>
        <p:nvSpPr>
          <p:cNvPr id="57" name="제목 56">
            <a:extLst>
              <a:ext uri="{FF2B5EF4-FFF2-40B4-BE49-F238E27FC236}">
                <a16:creationId xmlns:a16="http://schemas.microsoft.com/office/drawing/2014/main" id="{222FEC19-49D7-07E5-B4D8-E3C6450EF22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err="1">
                <a:latin typeface="+mn-ea"/>
                <a:ea typeface="+mn-ea"/>
              </a:rPr>
              <a:t>Service_API</a:t>
            </a:r>
            <a:r>
              <a:rPr lang="en-US" altLang="ko-KR" dirty="0">
                <a:latin typeface="+mn-ea"/>
                <a:ea typeface="+mn-ea"/>
              </a:rPr>
              <a:t> </a:t>
            </a:r>
            <a:r>
              <a:rPr lang="ko-KR" altLang="en-US" dirty="0">
                <a:latin typeface="+mn-ea"/>
                <a:ea typeface="+mn-ea"/>
              </a:rPr>
              <a:t>서비스</a:t>
            </a:r>
            <a:endParaRPr lang="ko-KR" altLang="en-US" dirty="0"/>
          </a:p>
        </p:txBody>
      </p:sp>
      <p:sp>
        <p:nvSpPr>
          <p:cNvPr id="58" name="부제목 57">
            <a:extLst>
              <a:ext uri="{FF2B5EF4-FFF2-40B4-BE49-F238E27FC236}">
                <a16:creationId xmlns:a16="http://schemas.microsoft.com/office/drawing/2014/main" id="{4EB94F6B-D193-835A-B7C8-6422A443A23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Main &gt; API </a:t>
            </a:r>
            <a:r>
              <a:rPr lang="ko-KR" altLang="en-US" dirty="0"/>
              <a:t>서비스</a:t>
            </a:r>
          </a:p>
        </p:txBody>
      </p:sp>
      <p:sp>
        <p:nvSpPr>
          <p:cNvPr id="59" name="텍스트 개체 틀 58">
            <a:extLst>
              <a:ext uri="{FF2B5EF4-FFF2-40B4-BE49-F238E27FC236}">
                <a16:creationId xmlns:a16="http://schemas.microsoft.com/office/drawing/2014/main" id="{1A75AFF2-6BA7-8640-E622-F5456C64269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S_APIS_01_T</a:t>
            </a:r>
            <a:endParaRPr lang="ko-KR" altLang="en-US" dirty="0"/>
          </a:p>
        </p:txBody>
      </p: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436E0CF2-1E0B-01DC-521F-967E729E1A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1101495"/>
              </p:ext>
            </p:extLst>
          </p:nvPr>
        </p:nvGraphicFramePr>
        <p:xfrm>
          <a:off x="9314768" y="798693"/>
          <a:ext cx="2656801" cy="4016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6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61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5521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B="6480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lnSpc>
                          <a:spcPts val="1200"/>
                        </a:lnSpc>
                        <a:buFontTx/>
                        <a:buNone/>
                      </a:pPr>
                      <a:r>
                        <a:rPr lang="ko-KR" altLang="en-US" sz="800" b="1" spc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서비스 연계 방식 프로세스</a:t>
                      </a:r>
                      <a:endParaRPr lang="en-US" altLang="ko-KR" sz="800" b="1" spc="0" baseline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indent="0" latinLnBrk="1">
                        <a:lnSpc>
                          <a:spcPts val="1200"/>
                        </a:lnSpc>
                        <a:buFontTx/>
                        <a:buNone/>
                      </a:pPr>
                      <a:r>
                        <a:rPr lang="en-US" altLang="ko-KR" sz="800" b="0" spc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- 4a.</a:t>
                      </a:r>
                      <a:r>
                        <a:rPr lang="ko-KR" altLang="en-US" sz="800" b="0" spc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[API </a:t>
                      </a: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이용가이드</a:t>
                      </a: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] </a:t>
                      </a: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버튼 클릭 시</a:t>
                      </a: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링크 이동</a:t>
                      </a: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endParaRPr lang="en-US" altLang="ko-KR" sz="800" b="0" spc="0" baseline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B="648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4392DC3B-19BE-0976-AA31-8B75A2AA09F6}"/>
              </a:ext>
            </a:extLst>
          </p:cNvPr>
          <p:cNvSpPr/>
          <p:nvPr/>
        </p:nvSpPr>
        <p:spPr>
          <a:xfrm>
            <a:off x="558573" y="1377010"/>
            <a:ext cx="2377693" cy="1054555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Ins="90000" rtlCol="0" anchor="ctr"/>
          <a:lstStyle/>
          <a:p>
            <a:pPr marL="0" marR="0" lvl="0" indent="-171450" algn="l" defTabSz="91419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분석 용량이나 트래픽 제약이 없는 안정적 </a:t>
            </a:r>
            <a:endParaRPr kumimoji="0" lang="en-US" altLang="ko-KR" sz="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  <a:p>
            <a:pPr marR="0" lvl="0" algn="l" defTabSz="91419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lang="en-US" altLang="ko-KR" sz="80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/>
                <a:ea typeface="맑은 고딕"/>
              </a:rPr>
              <a:t>     </a:t>
            </a: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성능을 지원해드립니다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.</a:t>
            </a:r>
          </a:p>
          <a:p>
            <a:pPr marL="0" marR="0" lvl="0" indent="-171450" algn="l" defTabSz="91419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지속적인 업데이트로 정확도 개선 및 촬영각도</a:t>
            </a:r>
            <a:endParaRPr kumimoji="0" lang="en-US" altLang="ko-KR" sz="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  <a:p>
            <a:pPr marR="0" lvl="0" algn="l" defTabSz="91419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lang="en-US" altLang="ko-KR" sz="80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/>
                <a:ea typeface="맑은 고딕"/>
              </a:rPr>
              <a:t>     </a:t>
            </a: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제약을 해결해드립니다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.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85" name="모서리가 둥근 직사각형 69">
            <a:extLst>
              <a:ext uri="{FF2B5EF4-FFF2-40B4-BE49-F238E27FC236}">
                <a16:creationId xmlns:a16="http://schemas.microsoft.com/office/drawing/2014/main" id="{0B93FEBE-2D3A-0DE9-6C3F-6BB4AAC86F7F}"/>
              </a:ext>
            </a:extLst>
          </p:cNvPr>
          <p:cNvSpPr/>
          <p:nvPr/>
        </p:nvSpPr>
        <p:spPr>
          <a:xfrm>
            <a:off x="1041158" y="2930973"/>
            <a:ext cx="3814847" cy="3274227"/>
          </a:xfrm>
          <a:prstGeom prst="roundRect">
            <a:avLst>
              <a:gd name="adj" fmla="val 6460"/>
            </a:avLst>
          </a:prstGeom>
          <a:solidFill>
            <a:srgbClr val="FFFFFF"/>
          </a:solidFill>
          <a:ln w="3175" cap="flat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j-cs"/>
              <a:sym typeface="맑은 고딕"/>
            </a:endParaRPr>
          </a:p>
        </p:txBody>
      </p:sp>
      <p:sp>
        <p:nvSpPr>
          <p:cNvPr id="87" name="모서리가 둥근 직사각형 79">
            <a:extLst>
              <a:ext uri="{FF2B5EF4-FFF2-40B4-BE49-F238E27FC236}">
                <a16:creationId xmlns:a16="http://schemas.microsoft.com/office/drawing/2014/main" id="{B26B74E8-8A22-D4F9-B50B-E12FA0AE9D09}"/>
              </a:ext>
            </a:extLst>
          </p:cNvPr>
          <p:cNvSpPr/>
          <p:nvPr/>
        </p:nvSpPr>
        <p:spPr>
          <a:xfrm>
            <a:off x="5236557" y="2924944"/>
            <a:ext cx="3160421" cy="3272133"/>
          </a:xfrm>
          <a:prstGeom prst="roundRect">
            <a:avLst>
              <a:gd name="adj" fmla="val 5499"/>
            </a:avLst>
          </a:prstGeom>
          <a:solidFill>
            <a:srgbClr val="FFFFFF"/>
          </a:solidFill>
          <a:ln w="3175" cap="flat">
            <a:solidFill>
              <a:schemeClr val="bg1">
                <a:lumMod val="75000"/>
              </a:schemeClr>
            </a:solidFill>
            <a:prstDash val="dash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j-cs"/>
              <a:sym typeface="맑은 고딕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650BE9AE-A389-C826-3FE3-7F303DBB7D3D}"/>
              </a:ext>
            </a:extLst>
          </p:cNvPr>
          <p:cNvSpPr/>
          <p:nvPr/>
        </p:nvSpPr>
        <p:spPr>
          <a:xfrm>
            <a:off x="2178528" y="3224092"/>
            <a:ext cx="1096088" cy="338552"/>
          </a:xfrm>
          <a:prstGeom prst="rect">
            <a:avLst/>
          </a:prstGeom>
          <a:solidFill>
            <a:srgbClr val="FFFFFF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j-cs"/>
              <a:sym typeface="맑은 고딕"/>
            </a:endParaRPr>
          </a:p>
        </p:txBody>
      </p:sp>
      <p:sp>
        <p:nvSpPr>
          <p:cNvPr id="92" name="직사각형 17">
            <a:extLst>
              <a:ext uri="{FF2B5EF4-FFF2-40B4-BE49-F238E27FC236}">
                <a16:creationId xmlns:a16="http://schemas.microsoft.com/office/drawing/2014/main" id="{D3E4A610-BC25-CA47-4C4C-442C0EB76DC1}"/>
              </a:ext>
            </a:extLst>
          </p:cNvPr>
          <p:cNvSpPr txBox="1"/>
          <p:nvPr/>
        </p:nvSpPr>
        <p:spPr>
          <a:xfrm>
            <a:off x="2764404" y="3253002"/>
            <a:ext cx="403210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>
              <a:defRPr b="1">
                <a:solidFill>
                  <a:srgbClr val="44546A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학생</a:t>
            </a:r>
            <a:endParaRPr sz="10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8888BA0C-13BB-E03A-7249-832AF225E4E9}"/>
              </a:ext>
            </a:extLst>
          </p:cNvPr>
          <p:cNvGrpSpPr/>
          <p:nvPr/>
        </p:nvGrpSpPr>
        <p:grpSpPr>
          <a:xfrm>
            <a:off x="2223677" y="4603121"/>
            <a:ext cx="1050946" cy="621764"/>
            <a:chOff x="10068757" y="1267615"/>
            <a:chExt cx="1402647" cy="829840"/>
          </a:xfrm>
        </p:grpSpPr>
        <p:sp>
          <p:nvSpPr>
            <p:cNvPr id="94" name="직사각형 17">
              <a:extLst>
                <a:ext uri="{FF2B5EF4-FFF2-40B4-BE49-F238E27FC236}">
                  <a16:creationId xmlns:a16="http://schemas.microsoft.com/office/drawing/2014/main" id="{BD2E5248-3B4A-4755-CD63-62DEBBEF3ED0}"/>
                </a:ext>
              </a:extLst>
            </p:cNvPr>
            <p:cNvSpPr txBox="1"/>
            <p:nvPr/>
          </p:nvSpPr>
          <p:spPr>
            <a:xfrm>
              <a:off x="10933259" y="1689365"/>
              <a:ext cx="538145" cy="32862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rIns="45719">
              <a:spAutoFit/>
            </a:bodyPr>
            <a:lstStyle/>
            <a:p>
              <a:pPr>
                <a:defRPr b="1">
                  <a:solidFill>
                    <a:srgbClr val="44546A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pPr>
              <a:r>
                <a:rPr lang="ko-KR" altLang="en-US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교사</a:t>
              </a:r>
              <a:endParaRPr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pic>
          <p:nvPicPr>
            <p:cNvPr id="95" name="Picture 19" descr="선생님 - 무료 사람들개 아이콘">
              <a:extLst>
                <a:ext uri="{FF2B5EF4-FFF2-40B4-BE49-F238E27FC236}">
                  <a16:creationId xmlns:a16="http://schemas.microsoft.com/office/drawing/2014/main" id="{DFF45C87-8698-98DF-42EB-599B2EF60A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68764" y="1267613"/>
              <a:ext cx="884296" cy="8298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E3590CC7-0DF0-2D4F-57C0-E46272F407D5}"/>
              </a:ext>
            </a:extLst>
          </p:cNvPr>
          <p:cNvGrpSpPr/>
          <p:nvPr/>
        </p:nvGrpSpPr>
        <p:grpSpPr>
          <a:xfrm>
            <a:off x="3533677" y="4062727"/>
            <a:ext cx="1086159" cy="888960"/>
            <a:chOff x="3417586" y="4062727"/>
            <a:chExt cx="1086159" cy="888960"/>
          </a:xfrm>
        </p:grpSpPr>
        <p:grpSp>
          <p:nvGrpSpPr>
            <p:cNvPr id="96" name="그룹 95">
              <a:extLst>
                <a:ext uri="{FF2B5EF4-FFF2-40B4-BE49-F238E27FC236}">
                  <a16:creationId xmlns:a16="http://schemas.microsoft.com/office/drawing/2014/main" id="{54344D07-ECA5-B8D4-6EE3-6864B6B0CC20}"/>
                </a:ext>
              </a:extLst>
            </p:cNvPr>
            <p:cNvGrpSpPr/>
            <p:nvPr/>
          </p:nvGrpSpPr>
          <p:grpSpPr>
            <a:xfrm>
              <a:off x="3603121" y="4062727"/>
              <a:ext cx="711017" cy="763343"/>
              <a:chOff x="4964337" y="1663622"/>
              <a:chExt cx="1287627" cy="1382384"/>
            </a:xfrm>
          </p:grpSpPr>
          <p:pic>
            <p:nvPicPr>
              <p:cNvPr id="97" name="그림 96">
                <a:extLst>
                  <a:ext uri="{FF2B5EF4-FFF2-40B4-BE49-F238E27FC236}">
                    <a16:creationId xmlns:a16="http://schemas.microsoft.com/office/drawing/2014/main" id="{C4243136-4023-4BA9-F093-68B1FD0017E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828" t="32857" r="49423" b="41429"/>
              <a:stretch/>
            </p:blipFill>
            <p:spPr>
              <a:xfrm>
                <a:off x="4964337" y="1663622"/>
                <a:ext cx="1239894" cy="1239892"/>
              </a:xfrm>
              <a:prstGeom prst="rect">
                <a:avLst/>
              </a:prstGeom>
            </p:spPr>
          </p:pic>
          <p:grpSp>
            <p:nvGrpSpPr>
              <p:cNvPr id="98" name="그룹 97">
                <a:extLst>
                  <a:ext uri="{FF2B5EF4-FFF2-40B4-BE49-F238E27FC236}">
                    <a16:creationId xmlns:a16="http://schemas.microsoft.com/office/drawing/2014/main" id="{18AC9542-1732-5FA7-33E0-8EB10F74397A}"/>
                  </a:ext>
                </a:extLst>
              </p:cNvPr>
              <p:cNvGrpSpPr/>
              <p:nvPr/>
            </p:nvGrpSpPr>
            <p:grpSpPr>
              <a:xfrm>
                <a:off x="5419318" y="2334669"/>
                <a:ext cx="832646" cy="711337"/>
                <a:chOff x="5415215" y="2355690"/>
                <a:chExt cx="855394" cy="730771"/>
              </a:xfrm>
            </p:grpSpPr>
            <p:pic>
              <p:nvPicPr>
                <p:cNvPr id="99" name="그림 98">
                  <a:extLst>
                    <a:ext uri="{FF2B5EF4-FFF2-40B4-BE49-F238E27FC236}">
                      <a16:creationId xmlns:a16="http://schemas.microsoft.com/office/drawing/2014/main" id="{569E0468-BB87-2F44-EDED-0DA9BB68F3E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3002" t="7733" r="43258" b="80529"/>
                <a:stretch/>
              </p:blipFill>
              <p:spPr>
                <a:xfrm>
                  <a:off x="5415215" y="2355690"/>
                  <a:ext cx="855394" cy="730771"/>
                </a:xfrm>
                <a:prstGeom prst="rect">
                  <a:avLst/>
                </a:prstGeom>
              </p:spPr>
            </p:pic>
            <p:pic>
              <p:nvPicPr>
                <p:cNvPr id="100" name="Picture 4" descr="화상 회의 재택 근무 재택 근무 아이콘 일러스트 흑백 - 스톡일러스트 [64593261] - PIXTA">
                  <a:extLst>
                    <a:ext uri="{FF2B5EF4-FFF2-40B4-BE49-F238E27FC236}">
                      <a16:creationId xmlns:a16="http://schemas.microsoft.com/office/drawing/2014/main" id="{4203EFCA-8542-E8A4-30F2-2B727A0EC85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9470" t="14279" r="48963" b="73216"/>
                <a:stretch/>
              </p:blipFill>
              <p:spPr bwMode="auto">
                <a:xfrm>
                  <a:off x="5525295" y="2473219"/>
                  <a:ext cx="634815" cy="37062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sp>
          <p:nvSpPr>
            <p:cNvPr id="101" name="모서리가 둥근 직사각형 116">
              <a:extLst>
                <a:ext uri="{FF2B5EF4-FFF2-40B4-BE49-F238E27FC236}">
                  <a16:creationId xmlns:a16="http://schemas.microsoft.com/office/drawing/2014/main" id="{AA277F66-5BB6-5F9A-3B18-6C995CA26116}"/>
                </a:ext>
              </a:extLst>
            </p:cNvPr>
            <p:cNvSpPr/>
            <p:nvPr/>
          </p:nvSpPr>
          <p:spPr>
            <a:xfrm>
              <a:off x="3417586" y="4735805"/>
              <a:ext cx="1086159" cy="215882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 w="3175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1050" b="0" i="0" u="none" strike="noStrike" cap="none" spc="-15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+mn-ea"/>
                  <a:sym typeface="맑은 고딕"/>
                </a:rPr>
                <a:t>고객 서비스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D2CA64E8-A46C-A540-4B62-2408E73DAF6B}"/>
              </a:ext>
            </a:extLst>
          </p:cNvPr>
          <p:cNvGrpSpPr/>
          <p:nvPr/>
        </p:nvGrpSpPr>
        <p:grpSpPr>
          <a:xfrm>
            <a:off x="7242089" y="3846279"/>
            <a:ext cx="1086159" cy="991233"/>
            <a:chOff x="8699729" y="3750511"/>
            <a:chExt cx="1086159" cy="991233"/>
          </a:xfrm>
        </p:grpSpPr>
        <p:grpSp>
          <p:nvGrpSpPr>
            <p:cNvPr id="102" name="그룹 101">
              <a:extLst>
                <a:ext uri="{FF2B5EF4-FFF2-40B4-BE49-F238E27FC236}">
                  <a16:creationId xmlns:a16="http://schemas.microsoft.com/office/drawing/2014/main" id="{1582A495-1427-6201-338A-AF705623A6E5}"/>
                </a:ext>
              </a:extLst>
            </p:cNvPr>
            <p:cNvGrpSpPr/>
            <p:nvPr/>
          </p:nvGrpSpPr>
          <p:grpSpPr>
            <a:xfrm>
              <a:off x="8837522" y="3750511"/>
              <a:ext cx="806501" cy="806500"/>
              <a:chOff x="4964338" y="5298837"/>
              <a:chExt cx="1239893" cy="1239891"/>
            </a:xfrm>
          </p:grpSpPr>
          <p:pic>
            <p:nvPicPr>
              <p:cNvPr id="103" name="그림 102">
                <a:extLst>
                  <a:ext uri="{FF2B5EF4-FFF2-40B4-BE49-F238E27FC236}">
                    <a16:creationId xmlns:a16="http://schemas.microsoft.com/office/drawing/2014/main" id="{CB16C7E8-B92C-86DA-CFB2-E3B74CEF0F9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828" t="32857" r="49423" b="41429"/>
              <a:stretch/>
            </p:blipFill>
            <p:spPr>
              <a:xfrm>
                <a:off x="4964338" y="5298837"/>
                <a:ext cx="1239893" cy="1239891"/>
              </a:xfrm>
              <a:prstGeom prst="rect">
                <a:avLst/>
              </a:prstGeom>
            </p:spPr>
          </p:pic>
          <p:grpSp>
            <p:nvGrpSpPr>
              <p:cNvPr id="104" name="그룹 103">
                <a:extLst>
                  <a:ext uri="{FF2B5EF4-FFF2-40B4-BE49-F238E27FC236}">
                    <a16:creationId xmlns:a16="http://schemas.microsoft.com/office/drawing/2014/main" id="{EF39779E-7ADB-BC79-3FE4-13A570B7971A}"/>
                  </a:ext>
                </a:extLst>
              </p:cNvPr>
              <p:cNvGrpSpPr/>
              <p:nvPr/>
            </p:nvGrpSpPr>
            <p:grpSpPr>
              <a:xfrm>
                <a:off x="5465138" y="5968333"/>
                <a:ext cx="701671" cy="565760"/>
                <a:chOff x="5694240" y="3519373"/>
                <a:chExt cx="422440" cy="340615"/>
              </a:xfrm>
            </p:grpSpPr>
            <p:sp>
              <p:nvSpPr>
                <p:cNvPr id="105" name="모서리가 둥근 직사각형 15">
                  <a:extLst>
                    <a:ext uri="{FF2B5EF4-FFF2-40B4-BE49-F238E27FC236}">
                      <a16:creationId xmlns:a16="http://schemas.microsoft.com/office/drawing/2014/main" id="{505EEC95-AA62-22CC-5D93-100918739F64}"/>
                    </a:ext>
                  </a:extLst>
                </p:cNvPr>
                <p:cNvSpPr/>
                <p:nvPr/>
              </p:nvSpPr>
              <p:spPr>
                <a:xfrm>
                  <a:off x="5694240" y="3546634"/>
                  <a:ext cx="416972" cy="313354"/>
                </a:xfrm>
                <a:custGeom>
                  <a:avLst/>
                  <a:gdLst>
                    <a:gd name="connsiteX0" fmla="*/ 0 w 431874"/>
                    <a:gd name="connsiteY0" fmla="*/ 58894 h 353354"/>
                    <a:gd name="connsiteX1" fmla="*/ 58894 w 431874"/>
                    <a:gd name="connsiteY1" fmla="*/ 0 h 353354"/>
                    <a:gd name="connsiteX2" fmla="*/ 372980 w 431874"/>
                    <a:gd name="connsiteY2" fmla="*/ 0 h 353354"/>
                    <a:gd name="connsiteX3" fmla="*/ 431874 w 431874"/>
                    <a:gd name="connsiteY3" fmla="*/ 58894 h 353354"/>
                    <a:gd name="connsiteX4" fmla="*/ 431874 w 431874"/>
                    <a:gd name="connsiteY4" fmla="*/ 294460 h 353354"/>
                    <a:gd name="connsiteX5" fmla="*/ 372980 w 431874"/>
                    <a:gd name="connsiteY5" fmla="*/ 353354 h 353354"/>
                    <a:gd name="connsiteX6" fmla="*/ 58894 w 431874"/>
                    <a:gd name="connsiteY6" fmla="*/ 353354 h 353354"/>
                    <a:gd name="connsiteX7" fmla="*/ 0 w 431874"/>
                    <a:gd name="connsiteY7" fmla="*/ 294460 h 353354"/>
                    <a:gd name="connsiteX8" fmla="*/ 0 w 431874"/>
                    <a:gd name="connsiteY8" fmla="*/ 58894 h 353354"/>
                    <a:gd name="connsiteX0" fmla="*/ 0 w 431874"/>
                    <a:gd name="connsiteY0" fmla="*/ 58894 h 353354"/>
                    <a:gd name="connsiteX1" fmla="*/ 100169 w 431874"/>
                    <a:gd name="connsiteY1" fmla="*/ 0 h 353354"/>
                    <a:gd name="connsiteX2" fmla="*/ 372980 w 431874"/>
                    <a:gd name="connsiteY2" fmla="*/ 0 h 353354"/>
                    <a:gd name="connsiteX3" fmla="*/ 431874 w 431874"/>
                    <a:gd name="connsiteY3" fmla="*/ 58894 h 353354"/>
                    <a:gd name="connsiteX4" fmla="*/ 431874 w 431874"/>
                    <a:gd name="connsiteY4" fmla="*/ 294460 h 353354"/>
                    <a:gd name="connsiteX5" fmla="*/ 372980 w 431874"/>
                    <a:gd name="connsiteY5" fmla="*/ 353354 h 353354"/>
                    <a:gd name="connsiteX6" fmla="*/ 58894 w 431874"/>
                    <a:gd name="connsiteY6" fmla="*/ 353354 h 353354"/>
                    <a:gd name="connsiteX7" fmla="*/ 0 w 431874"/>
                    <a:gd name="connsiteY7" fmla="*/ 294460 h 353354"/>
                    <a:gd name="connsiteX8" fmla="*/ 0 w 431874"/>
                    <a:gd name="connsiteY8" fmla="*/ 58894 h 353354"/>
                    <a:gd name="connsiteX0" fmla="*/ 38100 w 431874"/>
                    <a:gd name="connsiteY0" fmla="*/ 74769 h 353354"/>
                    <a:gd name="connsiteX1" fmla="*/ 100169 w 431874"/>
                    <a:gd name="connsiteY1" fmla="*/ 0 h 353354"/>
                    <a:gd name="connsiteX2" fmla="*/ 372980 w 431874"/>
                    <a:gd name="connsiteY2" fmla="*/ 0 h 353354"/>
                    <a:gd name="connsiteX3" fmla="*/ 431874 w 431874"/>
                    <a:gd name="connsiteY3" fmla="*/ 58894 h 353354"/>
                    <a:gd name="connsiteX4" fmla="*/ 431874 w 431874"/>
                    <a:gd name="connsiteY4" fmla="*/ 294460 h 353354"/>
                    <a:gd name="connsiteX5" fmla="*/ 372980 w 431874"/>
                    <a:gd name="connsiteY5" fmla="*/ 353354 h 353354"/>
                    <a:gd name="connsiteX6" fmla="*/ 58894 w 431874"/>
                    <a:gd name="connsiteY6" fmla="*/ 353354 h 353354"/>
                    <a:gd name="connsiteX7" fmla="*/ 0 w 431874"/>
                    <a:gd name="connsiteY7" fmla="*/ 294460 h 353354"/>
                    <a:gd name="connsiteX8" fmla="*/ 38100 w 431874"/>
                    <a:gd name="connsiteY8" fmla="*/ 74769 h 353354"/>
                    <a:gd name="connsiteX0" fmla="*/ 38100 w 431874"/>
                    <a:gd name="connsiteY0" fmla="*/ 77944 h 356529"/>
                    <a:gd name="connsiteX1" fmla="*/ 100169 w 431874"/>
                    <a:gd name="connsiteY1" fmla="*/ 3175 h 356529"/>
                    <a:gd name="connsiteX2" fmla="*/ 319005 w 431874"/>
                    <a:gd name="connsiteY2" fmla="*/ 0 h 356529"/>
                    <a:gd name="connsiteX3" fmla="*/ 431874 w 431874"/>
                    <a:gd name="connsiteY3" fmla="*/ 62069 h 356529"/>
                    <a:gd name="connsiteX4" fmla="*/ 431874 w 431874"/>
                    <a:gd name="connsiteY4" fmla="*/ 297635 h 356529"/>
                    <a:gd name="connsiteX5" fmla="*/ 372980 w 431874"/>
                    <a:gd name="connsiteY5" fmla="*/ 356529 h 356529"/>
                    <a:gd name="connsiteX6" fmla="*/ 58894 w 431874"/>
                    <a:gd name="connsiteY6" fmla="*/ 356529 h 356529"/>
                    <a:gd name="connsiteX7" fmla="*/ 0 w 431874"/>
                    <a:gd name="connsiteY7" fmla="*/ 297635 h 356529"/>
                    <a:gd name="connsiteX8" fmla="*/ 38100 w 431874"/>
                    <a:gd name="connsiteY8" fmla="*/ 77944 h 356529"/>
                    <a:gd name="connsiteX0" fmla="*/ 38100 w 431874"/>
                    <a:gd name="connsiteY0" fmla="*/ 77944 h 356529"/>
                    <a:gd name="connsiteX1" fmla="*/ 100169 w 431874"/>
                    <a:gd name="connsiteY1" fmla="*/ 3175 h 356529"/>
                    <a:gd name="connsiteX2" fmla="*/ 319005 w 431874"/>
                    <a:gd name="connsiteY2" fmla="*/ 0 h 356529"/>
                    <a:gd name="connsiteX3" fmla="*/ 377899 w 431874"/>
                    <a:gd name="connsiteY3" fmla="*/ 77944 h 356529"/>
                    <a:gd name="connsiteX4" fmla="*/ 431874 w 431874"/>
                    <a:gd name="connsiteY4" fmla="*/ 297635 h 356529"/>
                    <a:gd name="connsiteX5" fmla="*/ 372980 w 431874"/>
                    <a:gd name="connsiteY5" fmla="*/ 356529 h 356529"/>
                    <a:gd name="connsiteX6" fmla="*/ 58894 w 431874"/>
                    <a:gd name="connsiteY6" fmla="*/ 356529 h 356529"/>
                    <a:gd name="connsiteX7" fmla="*/ 0 w 431874"/>
                    <a:gd name="connsiteY7" fmla="*/ 297635 h 356529"/>
                    <a:gd name="connsiteX8" fmla="*/ 38100 w 431874"/>
                    <a:gd name="connsiteY8" fmla="*/ 77944 h 356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31874" h="356529">
                      <a:moveTo>
                        <a:pt x="38100" y="77944"/>
                      </a:moveTo>
                      <a:cubicBezTo>
                        <a:pt x="38100" y="45418"/>
                        <a:pt x="67643" y="3175"/>
                        <a:pt x="100169" y="3175"/>
                      </a:cubicBezTo>
                      <a:lnTo>
                        <a:pt x="319005" y="0"/>
                      </a:lnTo>
                      <a:cubicBezTo>
                        <a:pt x="351531" y="0"/>
                        <a:pt x="377899" y="45418"/>
                        <a:pt x="377899" y="77944"/>
                      </a:cubicBezTo>
                      <a:lnTo>
                        <a:pt x="431874" y="297635"/>
                      </a:lnTo>
                      <a:cubicBezTo>
                        <a:pt x="431874" y="330161"/>
                        <a:pt x="405506" y="356529"/>
                        <a:pt x="372980" y="356529"/>
                      </a:cubicBezTo>
                      <a:lnTo>
                        <a:pt x="58894" y="356529"/>
                      </a:lnTo>
                      <a:cubicBezTo>
                        <a:pt x="26368" y="356529"/>
                        <a:pt x="0" y="330161"/>
                        <a:pt x="0" y="297635"/>
                      </a:cubicBezTo>
                      <a:lnTo>
                        <a:pt x="38100" y="7794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2700" cap="flat">
                  <a:noFill/>
                  <a:prstDash val="solid"/>
                  <a:miter lim="8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ctr">
                  <a:spAutoFit/>
                </a:bodyPr>
                <a:lstStyle/>
                <a:p>
                  <a:pPr marL="0" marR="0" indent="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ko-KR" altLang="en-US" sz="16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ea"/>
                    <a:cs typeface="+mj-cs"/>
                    <a:sym typeface="맑은 고딕"/>
                  </a:endParaRPr>
                </a:p>
              </p:txBody>
            </p:sp>
            <p:pic>
              <p:nvPicPr>
                <p:cNvPr id="106" name="그림 105">
                  <a:extLst>
                    <a:ext uri="{FF2B5EF4-FFF2-40B4-BE49-F238E27FC236}">
                      <a16:creationId xmlns:a16="http://schemas.microsoft.com/office/drawing/2014/main" id="{03D54406-552D-05C9-F055-9FD5BE08166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5237" t="55402" r="21579" b="11069"/>
                <a:stretch/>
              </p:blipFill>
              <p:spPr>
                <a:xfrm>
                  <a:off x="5695557" y="3519373"/>
                  <a:ext cx="421123" cy="339076"/>
                </a:xfrm>
                <a:prstGeom prst="rect">
                  <a:avLst/>
                </a:prstGeom>
              </p:spPr>
            </p:pic>
          </p:grpSp>
        </p:grpSp>
        <p:sp>
          <p:nvSpPr>
            <p:cNvPr id="107" name="모서리가 둥근 직사각형 122">
              <a:extLst>
                <a:ext uri="{FF2B5EF4-FFF2-40B4-BE49-F238E27FC236}">
                  <a16:creationId xmlns:a16="http://schemas.microsoft.com/office/drawing/2014/main" id="{61C927A7-8A1D-2FC3-45B5-9F3F8D9CE91E}"/>
                </a:ext>
              </a:extLst>
            </p:cNvPr>
            <p:cNvSpPr/>
            <p:nvPr/>
          </p:nvSpPr>
          <p:spPr>
            <a:xfrm>
              <a:off x="8699729" y="4525862"/>
              <a:ext cx="1086159" cy="215882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 w="3175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000" spc="-150" dirty="0">
                  <a:solidFill>
                    <a:schemeClr val="bg1"/>
                  </a:solidFill>
                  <a:latin typeface="+mn-ea"/>
                </a:rPr>
                <a:t>AI</a:t>
              </a:r>
              <a:r>
                <a:rPr lang="ko-KR" altLang="en-US" sz="1000" spc="-150" dirty="0">
                  <a:solidFill>
                    <a:schemeClr val="bg1"/>
                  </a:solidFill>
                  <a:latin typeface="+mn-ea"/>
                </a:rPr>
                <a:t>모델</a:t>
              </a:r>
              <a:endParaRPr kumimoji="0" lang="ko-KR" altLang="en-US" sz="1000" b="0" i="0" u="none" strike="noStrike" cap="none" spc="-15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ea"/>
                <a:sym typeface="맑은 고딕"/>
              </a:endParaRPr>
            </a:p>
          </p:txBody>
        </p:sp>
      </p:grpSp>
      <p:grpSp>
        <p:nvGrpSpPr>
          <p:cNvPr id="111" name="그룹 110">
            <a:extLst>
              <a:ext uri="{FF2B5EF4-FFF2-40B4-BE49-F238E27FC236}">
                <a16:creationId xmlns:a16="http://schemas.microsoft.com/office/drawing/2014/main" id="{6B975883-AC92-33DE-7A34-A2D6E820A9A8}"/>
              </a:ext>
            </a:extLst>
          </p:cNvPr>
          <p:cNvGrpSpPr/>
          <p:nvPr/>
        </p:nvGrpSpPr>
        <p:grpSpPr>
          <a:xfrm>
            <a:off x="2052930" y="3540072"/>
            <a:ext cx="1393923" cy="986224"/>
            <a:chOff x="947312" y="3628689"/>
            <a:chExt cx="1860403" cy="1316266"/>
          </a:xfrm>
        </p:grpSpPr>
        <p:pic>
          <p:nvPicPr>
            <p:cNvPr id="112" name="그림 111">
              <a:extLst>
                <a:ext uri="{FF2B5EF4-FFF2-40B4-BE49-F238E27FC236}">
                  <a16:creationId xmlns:a16="http://schemas.microsoft.com/office/drawing/2014/main" id="{88E96BAD-6A11-0F2A-FFFB-696D4205DA7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7312" y="3628689"/>
              <a:ext cx="1860403" cy="1316266"/>
            </a:xfrm>
            <a:prstGeom prst="rect">
              <a:avLst/>
            </a:prstGeom>
          </p:spPr>
        </p:pic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874CDC8B-3967-E509-AF08-C1C08A43D8EC}"/>
                </a:ext>
              </a:extLst>
            </p:cNvPr>
            <p:cNvSpPr/>
            <p:nvPr/>
          </p:nvSpPr>
          <p:spPr>
            <a:xfrm>
              <a:off x="1029224" y="3864473"/>
              <a:ext cx="1712412" cy="1000421"/>
            </a:xfrm>
            <a:prstGeom prst="rect">
              <a:avLst/>
            </a:prstGeom>
            <a:solidFill>
              <a:srgbClr val="7F7F7F"/>
            </a:soli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j-cs"/>
                <a:sym typeface="맑은 고딕"/>
              </a:endParaRPr>
            </a:p>
          </p:txBody>
        </p:sp>
      </p:grpSp>
      <p:pic>
        <p:nvPicPr>
          <p:cNvPr id="114" name="그림 113">
            <a:extLst>
              <a:ext uri="{FF2B5EF4-FFF2-40B4-BE49-F238E27FC236}">
                <a16:creationId xmlns:a16="http://schemas.microsoft.com/office/drawing/2014/main" id="{CCB61A23-F1E3-B0D8-C184-AF008238A17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1926" y="3775924"/>
            <a:ext cx="233418" cy="31214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</p:pic>
      <p:pic>
        <p:nvPicPr>
          <p:cNvPr id="115" name="그림 114">
            <a:extLst>
              <a:ext uri="{FF2B5EF4-FFF2-40B4-BE49-F238E27FC236}">
                <a16:creationId xmlns:a16="http://schemas.microsoft.com/office/drawing/2014/main" id="{F58F75CA-79FB-58B3-B70D-84C7A9C2D2E8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5"/>
          <a:stretch/>
        </p:blipFill>
        <p:spPr>
          <a:xfrm>
            <a:off x="3029964" y="3775924"/>
            <a:ext cx="353105" cy="31214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</p:pic>
      <p:pic>
        <p:nvPicPr>
          <p:cNvPr id="116" name="그림 115">
            <a:extLst>
              <a:ext uri="{FF2B5EF4-FFF2-40B4-BE49-F238E27FC236}">
                <a16:creationId xmlns:a16="http://schemas.microsoft.com/office/drawing/2014/main" id="{CD4748C4-4B40-CC64-F268-1331592E265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9807" y="4116746"/>
            <a:ext cx="233418" cy="31214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</p:pic>
      <p:pic>
        <p:nvPicPr>
          <p:cNvPr id="117" name="그림 116">
            <a:extLst>
              <a:ext uri="{FF2B5EF4-FFF2-40B4-BE49-F238E27FC236}">
                <a16:creationId xmlns:a16="http://schemas.microsoft.com/office/drawing/2014/main" id="{12C7BD41-1B5F-5CB1-7E61-4254E07FAE99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0823" y="4116746"/>
            <a:ext cx="353580" cy="31214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</p:pic>
      <p:pic>
        <p:nvPicPr>
          <p:cNvPr id="118" name="그림 117">
            <a:extLst>
              <a:ext uri="{FF2B5EF4-FFF2-40B4-BE49-F238E27FC236}">
                <a16:creationId xmlns:a16="http://schemas.microsoft.com/office/drawing/2014/main" id="{C4800A03-0E4A-A008-06D4-043D6950CFF4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5"/>
          <a:stretch/>
        </p:blipFill>
        <p:spPr>
          <a:xfrm>
            <a:off x="2743604" y="4116746"/>
            <a:ext cx="353105" cy="31214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</p:pic>
      <p:pic>
        <p:nvPicPr>
          <p:cNvPr id="119" name="Picture 19" descr="선생님 - 무료 사람들개 아이콘">
            <a:extLst>
              <a:ext uri="{FF2B5EF4-FFF2-40B4-BE49-F238E27FC236}">
                <a16:creationId xmlns:a16="http://schemas.microsoft.com/office/drawing/2014/main" id="{59F35E37-2318-6998-CD4F-3B6F2A9C8B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969" y="3758268"/>
            <a:ext cx="354921" cy="333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0" name="그림 119">
            <a:extLst>
              <a:ext uri="{FF2B5EF4-FFF2-40B4-BE49-F238E27FC236}">
                <a16:creationId xmlns:a16="http://schemas.microsoft.com/office/drawing/2014/main" id="{52707B00-1872-AA52-EACF-1D1D4E467E7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0781" y="4116746"/>
            <a:ext cx="233418" cy="31214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</p:pic>
      <p:pic>
        <p:nvPicPr>
          <p:cNvPr id="129" name="그림 128">
            <a:extLst>
              <a:ext uri="{FF2B5EF4-FFF2-40B4-BE49-F238E27FC236}">
                <a16:creationId xmlns:a16="http://schemas.microsoft.com/office/drawing/2014/main" id="{42C2FB91-A952-5EAD-0EFE-E3CCFCE4530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3447" y="3775924"/>
            <a:ext cx="233418" cy="31214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</p:pic>
      <p:grpSp>
        <p:nvGrpSpPr>
          <p:cNvPr id="130" name="그룹 129">
            <a:extLst>
              <a:ext uri="{FF2B5EF4-FFF2-40B4-BE49-F238E27FC236}">
                <a16:creationId xmlns:a16="http://schemas.microsoft.com/office/drawing/2014/main" id="{77B848A4-C8A5-D193-1DE6-495FCC7D695D}"/>
              </a:ext>
            </a:extLst>
          </p:cNvPr>
          <p:cNvGrpSpPr/>
          <p:nvPr/>
        </p:nvGrpSpPr>
        <p:grpSpPr>
          <a:xfrm>
            <a:off x="2067442" y="5210854"/>
            <a:ext cx="1393923" cy="986224"/>
            <a:chOff x="9938462" y="2560112"/>
            <a:chExt cx="1860403" cy="1316266"/>
          </a:xfrm>
        </p:grpSpPr>
        <p:grpSp>
          <p:nvGrpSpPr>
            <p:cNvPr id="131" name="그룹 130">
              <a:extLst>
                <a:ext uri="{FF2B5EF4-FFF2-40B4-BE49-F238E27FC236}">
                  <a16:creationId xmlns:a16="http://schemas.microsoft.com/office/drawing/2014/main" id="{6657DF42-A496-E4F4-E615-363DD05C4E41}"/>
                </a:ext>
              </a:extLst>
            </p:cNvPr>
            <p:cNvGrpSpPr/>
            <p:nvPr/>
          </p:nvGrpSpPr>
          <p:grpSpPr>
            <a:xfrm>
              <a:off x="9938462" y="2560112"/>
              <a:ext cx="1860403" cy="1316266"/>
              <a:chOff x="947312" y="3628689"/>
              <a:chExt cx="1860403" cy="1316266"/>
            </a:xfrm>
          </p:grpSpPr>
          <p:grpSp>
            <p:nvGrpSpPr>
              <p:cNvPr id="135" name="그룹 134">
                <a:extLst>
                  <a:ext uri="{FF2B5EF4-FFF2-40B4-BE49-F238E27FC236}">
                    <a16:creationId xmlns:a16="http://schemas.microsoft.com/office/drawing/2014/main" id="{1B75B6C2-1889-3086-8817-456E38FC4CE0}"/>
                  </a:ext>
                </a:extLst>
              </p:cNvPr>
              <p:cNvGrpSpPr/>
              <p:nvPr/>
            </p:nvGrpSpPr>
            <p:grpSpPr>
              <a:xfrm>
                <a:off x="947312" y="3628689"/>
                <a:ext cx="1860403" cy="1316266"/>
                <a:chOff x="947312" y="3628689"/>
                <a:chExt cx="1860403" cy="1316266"/>
              </a:xfrm>
            </p:grpSpPr>
            <p:pic>
              <p:nvPicPr>
                <p:cNvPr id="142" name="그림 141">
                  <a:extLst>
                    <a:ext uri="{FF2B5EF4-FFF2-40B4-BE49-F238E27FC236}">
                      <a16:creationId xmlns:a16="http://schemas.microsoft.com/office/drawing/2014/main" id="{3BB78C57-E654-C75E-3DDF-55C7A015F2C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47312" y="3628689"/>
                  <a:ext cx="1860403" cy="1316266"/>
                </a:xfrm>
                <a:prstGeom prst="rect">
                  <a:avLst/>
                </a:prstGeom>
              </p:spPr>
            </p:pic>
            <p:sp>
              <p:nvSpPr>
                <p:cNvPr id="143" name="직사각형 142">
                  <a:extLst>
                    <a:ext uri="{FF2B5EF4-FFF2-40B4-BE49-F238E27FC236}">
                      <a16:creationId xmlns:a16="http://schemas.microsoft.com/office/drawing/2014/main" id="{653CC8D0-E3E8-AC04-5773-111E468A56DB}"/>
                    </a:ext>
                  </a:extLst>
                </p:cNvPr>
                <p:cNvSpPr/>
                <p:nvPr/>
              </p:nvSpPr>
              <p:spPr>
                <a:xfrm>
                  <a:off x="1029224" y="3864473"/>
                  <a:ext cx="1712412" cy="1000421"/>
                </a:xfrm>
                <a:prstGeom prst="rect">
                  <a:avLst/>
                </a:prstGeom>
                <a:solidFill>
                  <a:srgbClr val="7F7F7F"/>
                </a:solidFill>
                <a:ln w="12700" cap="flat">
                  <a:noFill/>
                  <a:prstDash val="solid"/>
                  <a:miter lim="8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ctr">
                  <a:noAutofit/>
                </a:bodyPr>
                <a:lstStyle/>
                <a:p>
                  <a:pPr marL="0" marR="0" indent="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ko-KR" altLang="en-US" sz="16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ea"/>
                    <a:cs typeface="+mj-cs"/>
                    <a:sym typeface="맑은 고딕"/>
                  </a:endParaRPr>
                </a:p>
              </p:txBody>
            </p:sp>
          </p:grpSp>
          <p:grpSp>
            <p:nvGrpSpPr>
              <p:cNvPr id="136" name="그룹 135">
                <a:extLst>
                  <a:ext uri="{FF2B5EF4-FFF2-40B4-BE49-F238E27FC236}">
                    <a16:creationId xmlns:a16="http://schemas.microsoft.com/office/drawing/2014/main" id="{2FEF78EC-AC3E-6E68-8840-15BD3DF65752}"/>
                  </a:ext>
                </a:extLst>
              </p:cNvPr>
              <p:cNvGrpSpPr/>
              <p:nvPr/>
            </p:nvGrpSpPr>
            <p:grpSpPr>
              <a:xfrm>
                <a:off x="1064619" y="3943470"/>
                <a:ext cx="1657966" cy="871478"/>
                <a:chOff x="1064619" y="3895845"/>
                <a:chExt cx="1657966" cy="871478"/>
              </a:xfrm>
            </p:grpSpPr>
            <p:pic>
              <p:nvPicPr>
                <p:cNvPr id="137" name="그림 136">
                  <a:extLst>
                    <a:ext uri="{FF2B5EF4-FFF2-40B4-BE49-F238E27FC236}">
                      <a16:creationId xmlns:a16="http://schemas.microsoft.com/office/drawing/2014/main" id="{FFFCE55D-2BD2-B1DF-9779-0F81C49548C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527761" y="3895845"/>
                  <a:ext cx="311532" cy="416599"/>
                </a:xfrm>
                <a:prstGeom prst="rect">
                  <a:avLst/>
                </a:prstGeom>
                <a:solidFill>
                  <a:schemeClr val="bg1">
                    <a:lumMod val="50000"/>
                  </a:schemeClr>
                </a:solidFill>
              </p:spPr>
            </p:pic>
            <p:pic>
              <p:nvPicPr>
                <p:cNvPr id="138" name="그림 137">
                  <a:extLst>
                    <a:ext uri="{FF2B5EF4-FFF2-40B4-BE49-F238E27FC236}">
                      <a16:creationId xmlns:a16="http://schemas.microsoft.com/office/drawing/2014/main" id="{7B2D2488-A820-545D-32E1-CFCD9B5AA35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135"/>
                <a:stretch/>
              </p:blipFill>
              <p:spPr>
                <a:xfrm>
                  <a:off x="2251312" y="3895845"/>
                  <a:ext cx="471273" cy="416599"/>
                </a:xfrm>
                <a:prstGeom prst="rect">
                  <a:avLst/>
                </a:prstGeom>
                <a:solidFill>
                  <a:schemeClr val="bg1">
                    <a:lumMod val="50000"/>
                  </a:schemeClr>
                </a:solidFill>
              </p:spPr>
            </p:pic>
            <p:pic>
              <p:nvPicPr>
                <p:cNvPr id="139" name="그림 138">
                  <a:extLst>
                    <a:ext uri="{FF2B5EF4-FFF2-40B4-BE49-F238E27FC236}">
                      <a16:creationId xmlns:a16="http://schemas.microsoft.com/office/drawing/2014/main" id="{FC07A05C-E6BC-21C3-2933-4FA222D50CC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331182" y="4350724"/>
                  <a:ext cx="311532" cy="416599"/>
                </a:xfrm>
                <a:prstGeom prst="rect">
                  <a:avLst/>
                </a:prstGeom>
                <a:solidFill>
                  <a:schemeClr val="bg1">
                    <a:lumMod val="50000"/>
                  </a:schemeClr>
                </a:solidFill>
              </p:spPr>
            </p:pic>
            <p:pic>
              <p:nvPicPr>
                <p:cNvPr id="140" name="그림 139">
                  <a:extLst>
                    <a:ext uri="{FF2B5EF4-FFF2-40B4-BE49-F238E27FC236}">
                      <a16:creationId xmlns:a16="http://schemas.microsoft.com/office/drawing/2014/main" id="{DBBBFE9D-C94D-B367-C125-88230F967F0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64619" y="4350724"/>
                  <a:ext cx="471907" cy="416599"/>
                </a:xfrm>
                <a:prstGeom prst="rect">
                  <a:avLst/>
                </a:prstGeom>
                <a:solidFill>
                  <a:schemeClr val="bg1">
                    <a:lumMod val="50000"/>
                  </a:schemeClr>
                </a:solidFill>
              </p:spPr>
            </p:pic>
            <p:pic>
              <p:nvPicPr>
                <p:cNvPr id="141" name="그림 140">
                  <a:extLst>
                    <a:ext uri="{FF2B5EF4-FFF2-40B4-BE49-F238E27FC236}">
                      <a16:creationId xmlns:a16="http://schemas.microsoft.com/office/drawing/2014/main" id="{423A4CC1-379E-D69A-8C8A-2422E40B878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135"/>
                <a:stretch/>
              </p:blipFill>
              <p:spPr>
                <a:xfrm>
                  <a:off x="1824853" y="4350724"/>
                  <a:ext cx="471273" cy="416599"/>
                </a:xfrm>
                <a:prstGeom prst="rect">
                  <a:avLst/>
                </a:prstGeom>
                <a:solidFill>
                  <a:schemeClr val="bg1">
                    <a:lumMod val="50000"/>
                  </a:schemeClr>
                </a:solidFill>
              </p:spPr>
            </p:pic>
          </p:grpSp>
        </p:grpSp>
        <p:pic>
          <p:nvPicPr>
            <p:cNvPr id="132" name="Picture 19" descr="선생님 - 무료 사람들개 아이콘">
              <a:extLst>
                <a:ext uri="{FF2B5EF4-FFF2-40B4-BE49-F238E27FC236}">
                  <a16:creationId xmlns:a16="http://schemas.microsoft.com/office/drawing/2014/main" id="{6EE0AD27-D77D-12AF-30C8-2D8740592BA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33274" y="2851328"/>
              <a:ext cx="473696" cy="4445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3" name="그림 132">
              <a:extLst>
                <a:ext uri="{FF2B5EF4-FFF2-40B4-BE49-F238E27FC236}">
                  <a16:creationId xmlns:a16="http://schemas.microsoft.com/office/drawing/2014/main" id="{81052ED7-A33A-6F06-9560-9BFB2076775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17382" y="3329772"/>
              <a:ext cx="311532" cy="41659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</p:spPr>
        </p:pic>
        <p:pic>
          <p:nvPicPr>
            <p:cNvPr id="134" name="그림 133">
              <a:extLst>
                <a:ext uri="{FF2B5EF4-FFF2-40B4-BE49-F238E27FC236}">
                  <a16:creationId xmlns:a16="http://schemas.microsoft.com/office/drawing/2014/main" id="{BD95E10B-F0F1-32F9-9010-DD774341208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95873" y="2874893"/>
              <a:ext cx="311532" cy="41659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</p:spPr>
        </p:pic>
      </p:grpSp>
      <p:pic>
        <p:nvPicPr>
          <p:cNvPr id="144" name="그림 143">
            <a:extLst>
              <a:ext uri="{FF2B5EF4-FFF2-40B4-BE49-F238E27FC236}">
                <a16:creationId xmlns:a16="http://schemas.microsoft.com/office/drawing/2014/main" id="{8CCF11E1-A68B-DA91-5DDD-5E229158E480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2643" y="5456184"/>
            <a:ext cx="358160" cy="316183"/>
          </a:xfrm>
          <a:prstGeom prst="rect">
            <a:avLst/>
          </a:prstGeom>
          <a:solidFill>
            <a:schemeClr val="accent2"/>
          </a:solidFill>
        </p:spPr>
      </p:pic>
      <p:sp>
        <p:nvSpPr>
          <p:cNvPr id="145" name="모서리가 둥근 직사각형 161">
            <a:extLst>
              <a:ext uri="{FF2B5EF4-FFF2-40B4-BE49-F238E27FC236}">
                <a16:creationId xmlns:a16="http://schemas.microsoft.com/office/drawing/2014/main" id="{0E65793C-C7E2-0997-095E-216AEAD2742E}"/>
              </a:ext>
            </a:extLst>
          </p:cNvPr>
          <p:cNvSpPr/>
          <p:nvPr/>
        </p:nvSpPr>
        <p:spPr>
          <a:xfrm>
            <a:off x="3069662" y="5393243"/>
            <a:ext cx="350679" cy="98789"/>
          </a:xfrm>
          <a:prstGeom prst="roundRect">
            <a:avLst/>
          </a:prstGeom>
          <a:solidFill>
            <a:srgbClr val="ED7D31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b="1" dirty="0">
                <a:solidFill>
                  <a:schemeClr val="bg1"/>
                </a:solidFill>
                <a:latin typeface="+mn-ea"/>
              </a:rPr>
              <a:t>Bad</a:t>
            </a:r>
            <a:endParaRPr lang="ko-KR" altLang="en-US" sz="8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530C00AC-5106-A6F9-511C-902C8BE49230}"/>
              </a:ext>
            </a:extLst>
          </p:cNvPr>
          <p:cNvSpPr txBox="1"/>
          <p:nvPr/>
        </p:nvSpPr>
        <p:spPr>
          <a:xfrm>
            <a:off x="3519290" y="5435226"/>
            <a:ext cx="300607" cy="215442"/>
          </a:xfrm>
          <a:prstGeom prst="rect">
            <a:avLst/>
          </a:prstGeom>
          <a:solidFill>
            <a:srgbClr val="EFF5FB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defRPr sz="1600" spc="-15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spc="0" dirty="0" err="1">
                <a:latin typeface="+mn-ea"/>
                <a:ea typeface="+mn-ea"/>
              </a:rPr>
              <a:t>리포팅</a:t>
            </a:r>
            <a:endParaRPr lang="ko-KR" altLang="en-US" sz="800" spc="0" dirty="0">
              <a:latin typeface="+mn-ea"/>
              <a:ea typeface="+mn-ea"/>
            </a:endParaRP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46AC4F06-B460-A283-5240-C258BFB678F8}"/>
              </a:ext>
            </a:extLst>
          </p:cNvPr>
          <p:cNvSpPr txBox="1"/>
          <p:nvPr/>
        </p:nvSpPr>
        <p:spPr>
          <a:xfrm>
            <a:off x="3580158" y="3535069"/>
            <a:ext cx="270468" cy="215442"/>
          </a:xfrm>
          <a:prstGeom prst="rect">
            <a:avLst/>
          </a:prstGeom>
          <a:solidFill>
            <a:srgbClr val="EFF5FB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defRPr sz="1600" spc="-15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spc="0" dirty="0">
                <a:latin typeface="+mn-ea"/>
                <a:ea typeface="+mn-ea"/>
              </a:rPr>
              <a:t>촬영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02CD3380-654D-B124-42A5-C084C1B381C6}"/>
              </a:ext>
            </a:extLst>
          </p:cNvPr>
          <p:cNvGrpSpPr/>
          <p:nvPr/>
        </p:nvGrpSpPr>
        <p:grpSpPr>
          <a:xfrm>
            <a:off x="5354629" y="3944704"/>
            <a:ext cx="1086159" cy="892808"/>
            <a:chOff x="6220045" y="3622386"/>
            <a:chExt cx="1086159" cy="892808"/>
          </a:xfrm>
        </p:grpSpPr>
        <p:grpSp>
          <p:nvGrpSpPr>
            <p:cNvPr id="108" name="그룹 107">
              <a:extLst>
                <a:ext uri="{FF2B5EF4-FFF2-40B4-BE49-F238E27FC236}">
                  <a16:creationId xmlns:a16="http://schemas.microsoft.com/office/drawing/2014/main" id="{DA383DEE-386C-B1C0-8165-551EA5D83721}"/>
                </a:ext>
              </a:extLst>
            </p:cNvPr>
            <p:cNvGrpSpPr/>
            <p:nvPr/>
          </p:nvGrpSpPr>
          <p:grpSpPr>
            <a:xfrm>
              <a:off x="6338636" y="3622386"/>
              <a:ext cx="844905" cy="806500"/>
              <a:chOff x="4964337" y="3472347"/>
              <a:chExt cx="1298934" cy="1239891"/>
            </a:xfrm>
          </p:grpSpPr>
          <p:pic>
            <p:nvPicPr>
              <p:cNvPr id="109" name="그림 108">
                <a:extLst>
                  <a:ext uri="{FF2B5EF4-FFF2-40B4-BE49-F238E27FC236}">
                    <a16:creationId xmlns:a16="http://schemas.microsoft.com/office/drawing/2014/main" id="{03E55C92-203B-854F-945F-370BE7788FC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828" t="32857" r="49423" b="41429"/>
              <a:stretch/>
            </p:blipFill>
            <p:spPr>
              <a:xfrm>
                <a:off x="4964337" y="3472347"/>
                <a:ext cx="1239894" cy="1239891"/>
              </a:xfrm>
              <a:prstGeom prst="rect">
                <a:avLst/>
              </a:prstGeom>
            </p:spPr>
          </p:pic>
          <p:pic>
            <p:nvPicPr>
              <p:cNvPr id="110" name="그림 109">
                <a:extLst>
                  <a:ext uri="{FF2B5EF4-FFF2-40B4-BE49-F238E27FC236}">
                    <a16:creationId xmlns:a16="http://schemas.microsoft.com/office/drawing/2014/main" id="{6A2C7365-196B-F8D1-7EED-62E7322D6A6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3955" t="59355" r="3726" b="34686"/>
              <a:stretch/>
            </p:blipFill>
            <p:spPr>
              <a:xfrm>
                <a:off x="5462674" y="4198771"/>
                <a:ext cx="800597" cy="478185"/>
              </a:xfrm>
              <a:prstGeom prst="rect">
                <a:avLst/>
              </a:prstGeom>
            </p:spPr>
          </p:pic>
        </p:grpSp>
        <p:sp>
          <p:nvSpPr>
            <p:cNvPr id="151" name="모서리가 둥근 직사각형 177">
              <a:extLst>
                <a:ext uri="{FF2B5EF4-FFF2-40B4-BE49-F238E27FC236}">
                  <a16:creationId xmlns:a16="http://schemas.microsoft.com/office/drawing/2014/main" id="{9828FF83-CADB-7644-6D8F-81B598182C59}"/>
                </a:ext>
              </a:extLst>
            </p:cNvPr>
            <p:cNvSpPr/>
            <p:nvPr/>
          </p:nvSpPr>
          <p:spPr>
            <a:xfrm>
              <a:off x="6220045" y="4299312"/>
              <a:ext cx="1086159" cy="215882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 w="3175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000" spc="-150" dirty="0">
                  <a:solidFill>
                    <a:schemeClr val="bg1"/>
                  </a:solidFill>
                  <a:latin typeface="+mn-ea"/>
                </a:rPr>
                <a:t>API </a:t>
              </a:r>
              <a:r>
                <a:rPr lang="ko-KR" altLang="en-US" sz="1000" spc="-150" dirty="0">
                  <a:solidFill>
                    <a:schemeClr val="bg1"/>
                  </a:solidFill>
                  <a:latin typeface="+mn-ea"/>
                </a:rPr>
                <a:t>  서버</a:t>
              </a:r>
              <a:endParaRPr kumimoji="0" lang="ko-KR" altLang="en-US" sz="1000" b="0" i="0" u="none" strike="noStrike" cap="none" spc="-15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ea"/>
                <a:sym typeface="맑은 고딕"/>
              </a:endParaRPr>
            </a:p>
          </p:txBody>
        </p:sp>
      </p:grpSp>
      <p:sp>
        <p:nvSpPr>
          <p:cNvPr id="161" name="TextBox 160">
            <a:extLst>
              <a:ext uri="{FF2B5EF4-FFF2-40B4-BE49-F238E27FC236}">
                <a16:creationId xmlns:a16="http://schemas.microsoft.com/office/drawing/2014/main" id="{518A9BA8-5B26-86FF-0C23-FCFB5802480D}"/>
              </a:ext>
            </a:extLst>
          </p:cNvPr>
          <p:cNvSpPr txBox="1"/>
          <p:nvPr/>
        </p:nvSpPr>
        <p:spPr>
          <a:xfrm>
            <a:off x="4622451" y="4051041"/>
            <a:ext cx="642161" cy="215442"/>
          </a:xfrm>
          <a:prstGeom prst="rect">
            <a:avLst/>
          </a:prstGeom>
          <a:solidFill>
            <a:srgbClr val="EFF5FB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defRPr sz="1600" spc="-15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spc="0" dirty="0">
                <a:latin typeface="+mn-ea"/>
                <a:ea typeface="+mn-ea"/>
              </a:rPr>
              <a:t>실시간 전송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8631BFA5-3437-42BE-C6B3-15557245841C}"/>
              </a:ext>
            </a:extLst>
          </p:cNvPr>
          <p:cNvSpPr txBox="1"/>
          <p:nvPr/>
        </p:nvSpPr>
        <p:spPr>
          <a:xfrm>
            <a:off x="6559123" y="4036291"/>
            <a:ext cx="642161" cy="215442"/>
          </a:xfrm>
          <a:prstGeom prst="rect">
            <a:avLst/>
          </a:prstGeom>
          <a:solidFill>
            <a:srgbClr val="EFF5FB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defRPr sz="1600" spc="-15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spc="0" dirty="0">
                <a:latin typeface="+mn-ea"/>
                <a:ea typeface="+mn-ea"/>
              </a:rPr>
              <a:t>실시간 분석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31218CDF-A057-11A5-2F43-82BF075E6EBB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2203" y="3037495"/>
            <a:ext cx="512418" cy="512418"/>
          </a:xfrm>
          <a:prstGeom prst="rect">
            <a:avLst/>
          </a:prstGeom>
        </p:spPr>
      </p:pic>
      <p:sp>
        <p:nvSpPr>
          <p:cNvPr id="165" name="TextBox 164">
            <a:extLst>
              <a:ext uri="{FF2B5EF4-FFF2-40B4-BE49-F238E27FC236}">
                <a16:creationId xmlns:a16="http://schemas.microsoft.com/office/drawing/2014/main" id="{78D71680-B675-A304-E2F9-D0FDFC68F097}"/>
              </a:ext>
            </a:extLst>
          </p:cNvPr>
          <p:cNvSpPr txBox="1"/>
          <p:nvPr/>
        </p:nvSpPr>
        <p:spPr>
          <a:xfrm>
            <a:off x="1034008" y="2466070"/>
            <a:ext cx="2217192" cy="33361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서비스 연계방식</a:t>
            </a:r>
          </a:p>
        </p:txBody>
      </p:sp>
      <p:cxnSp>
        <p:nvCxnSpPr>
          <p:cNvPr id="166" name="직선 연결선 165">
            <a:extLst>
              <a:ext uri="{FF2B5EF4-FFF2-40B4-BE49-F238E27FC236}">
                <a16:creationId xmlns:a16="http://schemas.microsoft.com/office/drawing/2014/main" id="{1C6EE606-6B4F-4B56-D54D-F3D1941FE99D}"/>
              </a:ext>
            </a:extLst>
          </p:cNvPr>
          <p:cNvCxnSpPr>
            <a:cxnSpLocks/>
          </p:cNvCxnSpPr>
          <p:nvPr/>
        </p:nvCxnSpPr>
        <p:spPr>
          <a:xfrm>
            <a:off x="550861" y="2627972"/>
            <a:ext cx="483147" cy="1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타원 167">
            <a:extLst>
              <a:ext uri="{FF2B5EF4-FFF2-40B4-BE49-F238E27FC236}">
                <a16:creationId xmlns:a16="http://schemas.microsoft.com/office/drawing/2014/main" id="{AC58310B-549A-7E18-46F7-82FF02E4EF2A}"/>
              </a:ext>
            </a:extLst>
          </p:cNvPr>
          <p:cNvSpPr/>
          <p:nvPr/>
        </p:nvSpPr>
        <p:spPr>
          <a:xfrm>
            <a:off x="403585" y="2544895"/>
            <a:ext cx="166154" cy="166154"/>
          </a:xfrm>
          <a:prstGeom prst="ellipse">
            <a:avLst/>
          </a:prstGeom>
          <a:solidFill>
            <a:srgbClr val="C0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38" dirty="0">
                <a:solidFill>
                  <a:schemeClr val="bg1"/>
                </a:solidFill>
                <a:latin typeface="+mn-ea"/>
              </a:rPr>
              <a:t>4</a:t>
            </a:r>
            <a:endParaRPr lang="ko-KR" altLang="en-US" sz="738" dirty="0" err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29A629FB-FC3E-0535-7F2E-740A4F212592}"/>
              </a:ext>
            </a:extLst>
          </p:cNvPr>
          <p:cNvSpPr txBox="1"/>
          <p:nvPr/>
        </p:nvSpPr>
        <p:spPr>
          <a:xfrm>
            <a:off x="1493093" y="4005098"/>
            <a:ext cx="400108" cy="215442"/>
          </a:xfrm>
          <a:prstGeom prst="rect">
            <a:avLst/>
          </a:prstGeom>
          <a:solidFill>
            <a:srgbClr val="EFF5FB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defRPr sz="1600" spc="-15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spc="0" dirty="0">
                <a:latin typeface="+mn-ea"/>
                <a:ea typeface="+mn-ea"/>
              </a:rPr>
              <a:t>피드백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FC30C0A4-9EA8-CB7A-9450-E1A7A7E2EF56}"/>
              </a:ext>
            </a:extLst>
          </p:cNvPr>
          <p:cNvGrpSpPr/>
          <p:nvPr/>
        </p:nvGrpSpPr>
        <p:grpSpPr>
          <a:xfrm>
            <a:off x="6960203" y="2655202"/>
            <a:ext cx="1478621" cy="265064"/>
            <a:chOff x="623258" y="3238905"/>
            <a:chExt cx="1478621" cy="265064"/>
          </a:xfrm>
        </p:grpSpPr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D9B9C674-B463-2A95-2586-235CD3C64BCD}"/>
                </a:ext>
              </a:extLst>
            </p:cNvPr>
            <p:cNvSpPr/>
            <p:nvPr/>
          </p:nvSpPr>
          <p:spPr>
            <a:xfrm>
              <a:off x="678405" y="3238905"/>
              <a:ext cx="1423474" cy="265064"/>
            </a:xfrm>
            <a:prstGeom prst="rect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Ins="90000" rtlCol="0" anchor="ctr"/>
            <a:lstStyle/>
            <a:p>
              <a:pPr algn="l"/>
              <a:r>
                <a:rPr lang="en-US" altLang="ko-KR" sz="800" u="sng" noProof="1">
                  <a:solidFill>
                    <a:schemeClr val="tx1">
                      <a:lumMod val="85000"/>
                      <a:lumOff val="1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API </a:t>
              </a:r>
              <a:r>
                <a:rPr lang="ko-KR" altLang="en-US" sz="800" u="sng" noProof="1">
                  <a:solidFill>
                    <a:schemeClr val="tx1">
                      <a:lumMod val="85000"/>
                      <a:lumOff val="1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사용 방법을 알고 싶어요</a:t>
              </a:r>
            </a:p>
          </p:txBody>
        </p:sp>
        <p:sp>
          <p:nvSpPr>
            <p:cNvPr id="128" name="Open External">
              <a:extLst>
                <a:ext uri="{FF2B5EF4-FFF2-40B4-BE49-F238E27FC236}">
                  <a16:creationId xmlns:a16="http://schemas.microsoft.com/office/drawing/2014/main" id="{123158CE-C121-E278-E290-DA1BC6D4E089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623258" y="3315684"/>
              <a:ext cx="97766" cy="108000"/>
            </a:xfrm>
            <a:custGeom>
              <a:avLst/>
              <a:gdLst>
                <a:gd name="T0" fmla="*/ 445 w 666"/>
                <a:gd name="T1" fmla="*/ 0 h 666"/>
                <a:gd name="T2" fmla="*/ 433 w 666"/>
                <a:gd name="T3" fmla="*/ 14 h 666"/>
                <a:gd name="T4" fmla="*/ 447 w 666"/>
                <a:gd name="T5" fmla="*/ 26 h 666"/>
                <a:gd name="T6" fmla="*/ 621 w 666"/>
                <a:gd name="T7" fmla="*/ 26 h 666"/>
                <a:gd name="T8" fmla="*/ 342 w 666"/>
                <a:gd name="T9" fmla="*/ 305 h 666"/>
                <a:gd name="T10" fmla="*/ 342 w 666"/>
                <a:gd name="T11" fmla="*/ 324 h 666"/>
                <a:gd name="T12" fmla="*/ 361 w 666"/>
                <a:gd name="T13" fmla="*/ 324 h 666"/>
                <a:gd name="T14" fmla="*/ 640 w 666"/>
                <a:gd name="T15" fmla="*/ 45 h 666"/>
                <a:gd name="T16" fmla="*/ 640 w 666"/>
                <a:gd name="T17" fmla="*/ 218 h 666"/>
                <a:gd name="T18" fmla="*/ 653 w 666"/>
                <a:gd name="T19" fmla="*/ 232 h 666"/>
                <a:gd name="T20" fmla="*/ 666 w 666"/>
                <a:gd name="T21" fmla="*/ 218 h 666"/>
                <a:gd name="T22" fmla="*/ 666 w 666"/>
                <a:gd name="T23" fmla="*/ 0 h 666"/>
                <a:gd name="T24" fmla="*/ 445 w 666"/>
                <a:gd name="T25" fmla="*/ 0 h 666"/>
                <a:gd name="T26" fmla="*/ 27 w 666"/>
                <a:gd name="T27" fmla="*/ 119 h 666"/>
                <a:gd name="T28" fmla="*/ 0 w 666"/>
                <a:gd name="T29" fmla="*/ 146 h 666"/>
                <a:gd name="T30" fmla="*/ 0 w 666"/>
                <a:gd name="T31" fmla="*/ 639 h 666"/>
                <a:gd name="T32" fmla="*/ 27 w 666"/>
                <a:gd name="T33" fmla="*/ 666 h 666"/>
                <a:gd name="T34" fmla="*/ 520 w 666"/>
                <a:gd name="T35" fmla="*/ 666 h 666"/>
                <a:gd name="T36" fmla="*/ 547 w 666"/>
                <a:gd name="T37" fmla="*/ 639 h 666"/>
                <a:gd name="T38" fmla="*/ 547 w 666"/>
                <a:gd name="T39" fmla="*/ 226 h 666"/>
                <a:gd name="T40" fmla="*/ 533 w 666"/>
                <a:gd name="T41" fmla="*/ 212 h 666"/>
                <a:gd name="T42" fmla="*/ 520 w 666"/>
                <a:gd name="T43" fmla="*/ 226 h 666"/>
                <a:gd name="T44" fmla="*/ 520 w 666"/>
                <a:gd name="T45" fmla="*/ 639 h 666"/>
                <a:gd name="T46" fmla="*/ 27 w 666"/>
                <a:gd name="T47" fmla="*/ 639 h 666"/>
                <a:gd name="T48" fmla="*/ 27 w 666"/>
                <a:gd name="T49" fmla="*/ 146 h 666"/>
                <a:gd name="T50" fmla="*/ 440 w 666"/>
                <a:gd name="T51" fmla="*/ 146 h 666"/>
                <a:gd name="T52" fmla="*/ 453 w 666"/>
                <a:gd name="T53" fmla="*/ 133 h 666"/>
                <a:gd name="T54" fmla="*/ 440 w 666"/>
                <a:gd name="T55" fmla="*/ 119 h 666"/>
                <a:gd name="T56" fmla="*/ 27 w 666"/>
                <a:gd name="T57" fmla="*/ 119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66" h="666">
                  <a:moveTo>
                    <a:pt x="445" y="0"/>
                  </a:moveTo>
                  <a:cubicBezTo>
                    <a:pt x="438" y="0"/>
                    <a:pt x="432" y="7"/>
                    <a:pt x="433" y="14"/>
                  </a:cubicBezTo>
                  <a:cubicBezTo>
                    <a:pt x="434" y="21"/>
                    <a:pt x="440" y="27"/>
                    <a:pt x="447" y="26"/>
                  </a:cubicBezTo>
                  <a:lnTo>
                    <a:pt x="621" y="26"/>
                  </a:lnTo>
                  <a:lnTo>
                    <a:pt x="342" y="305"/>
                  </a:lnTo>
                  <a:cubicBezTo>
                    <a:pt x="337" y="310"/>
                    <a:pt x="337" y="319"/>
                    <a:pt x="342" y="324"/>
                  </a:cubicBezTo>
                  <a:cubicBezTo>
                    <a:pt x="347" y="329"/>
                    <a:pt x="356" y="329"/>
                    <a:pt x="361" y="324"/>
                  </a:cubicBezTo>
                  <a:lnTo>
                    <a:pt x="640" y="45"/>
                  </a:lnTo>
                  <a:lnTo>
                    <a:pt x="640" y="218"/>
                  </a:lnTo>
                  <a:cubicBezTo>
                    <a:pt x="639" y="225"/>
                    <a:pt x="646" y="232"/>
                    <a:pt x="653" y="232"/>
                  </a:cubicBezTo>
                  <a:cubicBezTo>
                    <a:pt x="660" y="232"/>
                    <a:pt x="666" y="225"/>
                    <a:pt x="666" y="218"/>
                  </a:cubicBezTo>
                  <a:lnTo>
                    <a:pt x="666" y="0"/>
                  </a:lnTo>
                  <a:lnTo>
                    <a:pt x="445" y="0"/>
                  </a:lnTo>
                  <a:close/>
                  <a:moveTo>
                    <a:pt x="27" y="119"/>
                  </a:moveTo>
                  <a:cubicBezTo>
                    <a:pt x="12" y="119"/>
                    <a:pt x="0" y="131"/>
                    <a:pt x="0" y="146"/>
                  </a:cubicBezTo>
                  <a:lnTo>
                    <a:pt x="0" y="639"/>
                  </a:lnTo>
                  <a:cubicBezTo>
                    <a:pt x="0" y="654"/>
                    <a:pt x="12" y="666"/>
                    <a:pt x="27" y="666"/>
                  </a:cubicBezTo>
                  <a:lnTo>
                    <a:pt x="520" y="666"/>
                  </a:lnTo>
                  <a:cubicBezTo>
                    <a:pt x="535" y="666"/>
                    <a:pt x="547" y="654"/>
                    <a:pt x="547" y="639"/>
                  </a:cubicBezTo>
                  <a:lnTo>
                    <a:pt x="547" y="226"/>
                  </a:lnTo>
                  <a:cubicBezTo>
                    <a:pt x="547" y="219"/>
                    <a:pt x="540" y="212"/>
                    <a:pt x="533" y="212"/>
                  </a:cubicBezTo>
                  <a:cubicBezTo>
                    <a:pt x="526" y="212"/>
                    <a:pt x="520" y="219"/>
                    <a:pt x="520" y="226"/>
                  </a:cubicBezTo>
                  <a:lnTo>
                    <a:pt x="520" y="639"/>
                  </a:lnTo>
                  <a:lnTo>
                    <a:pt x="27" y="639"/>
                  </a:lnTo>
                  <a:lnTo>
                    <a:pt x="27" y="146"/>
                  </a:lnTo>
                  <a:lnTo>
                    <a:pt x="440" y="146"/>
                  </a:lnTo>
                  <a:cubicBezTo>
                    <a:pt x="447" y="146"/>
                    <a:pt x="453" y="140"/>
                    <a:pt x="453" y="133"/>
                  </a:cubicBezTo>
                  <a:cubicBezTo>
                    <a:pt x="453" y="125"/>
                    <a:pt x="447" y="119"/>
                    <a:pt x="440" y="119"/>
                  </a:cubicBezTo>
                  <a:lnTo>
                    <a:pt x="27" y="119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024E1ABF-CB8F-4514-480D-5D3A751D456C}"/>
              </a:ext>
            </a:extLst>
          </p:cNvPr>
          <p:cNvCxnSpPr>
            <a:cxnSpLocks/>
          </p:cNvCxnSpPr>
          <p:nvPr/>
        </p:nvCxnSpPr>
        <p:spPr>
          <a:xfrm>
            <a:off x="4383532" y="4299312"/>
            <a:ext cx="108968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78" name="직선 화살표 연결선 177">
            <a:extLst>
              <a:ext uri="{FF2B5EF4-FFF2-40B4-BE49-F238E27FC236}">
                <a16:creationId xmlns:a16="http://schemas.microsoft.com/office/drawing/2014/main" id="{8295F26D-D423-BE4B-0D9A-34C3D6EF6E72}"/>
              </a:ext>
            </a:extLst>
          </p:cNvPr>
          <p:cNvCxnSpPr>
            <a:cxnSpLocks/>
          </p:cNvCxnSpPr>
          <p:nvPr/>
        </p:nvCxnSpPr>
        <p:spPr>
          <a:xfrm>
            <a:off x="6329298" y="4299312"/>
            <a:ext cx="108968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80" name="직선 화살표 연결선 179">
            <a:extLst>
              <a:ext uri="{FF2B5EF4-FFF2-40B4-BE49-F238E27FC236}">
                <a16:creationId xmlns:a16="http://schemas.microsoft.com/office/drawing/2014/main" id="{4EE25963-9374-4A76-DD1E-E4E2D347803B}"/>
              </a:ext>
            </a:extLst>
          </p:cNvPr>
          <p:cNvCxnSpPr>
            <a:cxnSpLocks/>
          </p:cNvCxnSpPr>
          <p:nvPr/>
        </p:nvCxnSpPr>
        <p:spPr>
          <a:xfrm flipH="1">
            <a:off x="6316390" y="4512372"/>
            <a:ext cx="1089688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id="{B1ACC6A9-F8A4-2EBD-8FE1-F2D8EB10B9F3}"/>
              </a:ext>
            </a:extLst>
          </p:cNvPr>
          <p:cNvCxnSpPr>
            <a:cxnSpLocks/>
            <a:stCxn id="92" idx="3"/>
            <a:endCxn id="97" idx="0"/>
          </p:cNvCxnSpPr>
          <p:nvPr/>
        </p:nvCxnSpPr>
        <p:spPr>
          <a:xfrm>
            <a:off x="3167614" y="3376113"/>
            <a:ext cx="893928" cy="686614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82" name="연결선: 꺾임 181">
            <a:extLst>
              <a:ext uri="{FF2B5EF4-FFF2-40B4-BE49-F238E27FC236}">
                <a16:creationId xmlns:a16="http://schemas.microsoft.com/office/drawing/2014/main" id="{ADE473B7-155F-5961-16FB-A2DAEC377BA9}"/>
              </a:ext>
            </a:extLst>
          </p:cNvPr>
          <p:cNvCxnSpPr>
            <a:cxnSpLocks/>
            <a:stCxn id="101" idx="2"/>
            <a:endCxn id="142" idx="3"/>
          </p:cNvCxnSpPr>
          <p:nvPr/>
        </p:nvCxnSpPr>
        <p:spPr>
          <a:xfrm rot="5400000">
            <a:off x="3392922" y="5020130"/>
            <a:ext cx="752279" cy="615392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83" name="연결선: 꺾임 182">
            <a:extLst>
              <a:ext uri="{FF2B5EF4-FFF2-40B4-BE49-F238E27FC236}">
                <a16:creationId xmlns:a16="http://schemas.microsoft.com/office/drawing/2014/main" id="{55B2383E-417A-FFB6-3599-D0FC447BAB06}"/>
              </a:ext>
            </a:extLst>
          </p:cNvPr>
          <p:cNvCxnSpPr>
            <a:cxnSpLocks/>
            <a:stCxn id="95" idx="1"/>
            <a:endCxn id="25" idx="1"/>
          </p:cNvCxnSpPr>
          <p:nvPr/>
        </p:nvCxnSpPr>
        <p:spPr>
          <a:xfrm rot="10800000">
            <a:off x="2222204" y="3293704"/>
            <a:ext cx="1479" cy="1620298"/>
          </a:xfrm>
          <a:prstGeom prst="bentConnector3">
            <a:avLst>
              <a:gd name="adj1" fmla="val 53166937"/>
            </a:avLst>
          </a:prstGeom>
          <a:ln w="28575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84" name="직선 화살표 연결선 183">
            <a:extLst>
              <a:ext uri="{FF2B5EF4-FFF2-40B4-BE49-F238E27FC236}">
                <a16:creationId xmlns:a16="http://schemas.microsoft.com/office/drawing/2014/main" id="{65E58B8F-9421-CB35-5F33-F5E81C0584CA}"/>
              </a:ext>
            </a:extLst>
          </p:cNvPr>
          <p:cNvCxnSpPr>
            <a:cxnSpLocks/>
          </p:cNvCxnSpPr>
          <p:nvPr/>
        </p:nvCxnSpPr>
        <p:spPr>
          <a:xfrm flipH="1">
            <a:off x="4425665" y="4512372"/>
            <a:ext cx="1089688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21" name="타원 120">
            <a:extLst>
              <a:ext uri="{FF2B5EF4-FFF2-40B4-BE49-F238E27FC236}">
                <a16:creationId xmlns:a16="http://schemas.microsoft.com/office/drawing/2014/main" id="{FD64F695-9185-64ED-8FEB-E6AF8360832E}"/>
              </a:ext>
            </a:extLst>
          </p:cNvPr>
          <p:cNvSpPr/>
          <p:nvPr/>
        </p:nvSpPr>
        <p:spPr>
          <a:xfrm>
            <a:off x="6744400" y="2711211"/>
            <a:ext cx="166154" cy="166154"/>
          </a:xfrm>
          <a:prstGeom prst="ellipse">
            <a:avLst/>
          </a:prstGeom>
          <a:solidFill>
            <a:srgbClr val="C0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38" dirty="0">
                <a:solidFill>
                  <a:schemeClr val="bg1"/>
                </a:solidFill>
                <a:latin typeface="+mn-ea"/>
              </a:rPr>
              <a:t>4a</a:t>
            </a:r>
            <a:endParaRPr lang="ko-KR" altLang="en-US" sz="738" dirty="0" err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0052006D-9B77-A84C-4D94-80443AA58B75}"/>
              </a:ext>
            </a:extLst>
          </p:cNvPr>
          <p:cNvSpPr/>
          <p:nvPr/>
        </p:nvSpPr>
        <p:spPr>
          <a:xfrm>
            <a:off x="217502" y="791183"/>
            <a:ext cx="9010636" cy="51606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 dirty="0">
              <a:latin typeface="+mn-ea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C7E70708-7B76-59BE-107B-9096D7A8A02B}"/>
              </a:ext>
            </a:extLst>
          </p:cNvPr>
          <p:cNvSpPr/>
          <p:nvPr/>
        </p:nvSpPr>
        <p:spPr>
          <a:xfrm>
            <a:off x="217502" y="791183"/>
            <a:ext cx="9010636" cy="51606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 dirty="0">
              <a:latin typeface="+mn-ea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A0276F6B-6B7E-000E-EDAE-49E844C6D37A}"/>
              </a:ext>
            </a:extLst>
          </p:cNvPr>
          <p:cNvSpPr/>
          <p:nvPr/>
        </p:nvSpPr>
        <p:spPr bwMode="auto">
          <a:xfrm>
            <a:off x="338543" y="949952"/>
            <a:ext cx="1004929" cy="198522"/>
          </a:xfrm>
          <a:prstGeom prst="rect">
            <a:avLst/>
          </a:prstGeom>
          <a:noFill/>
          <a:ln w="28575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lIns="36000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050" b="1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Raiseme </a:t>
            </a:r>
            <a:r>
              <a:rPr lang="en-US" altLang="ko-KR" sz="1050" b="1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Logo</a:t>
            </a:r>
            <a:endParaRPr kumimoji="0" lang="ko-KR" altLang="en-US" sz="1050" b="1" dirty="0">
              <a:solidFill>
                <a:schemeClr val="bg1">
                  <a:lumMod val="65000"/>
                </a:schemeClr>
              </a:solidFill>
              <a:latin typeface="+mn-ea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01537FD2-F25F-7019-6469-EFDBB9239822}"/>
              </a:ext>
            </a:extLst>
          </p:cNvPr>
          <p:cNvSpPr txBox="1"/>
          <p:nvPr/>
        </p:nvSpPr>
        <p:spPr>
          <a:xfrm>
            <a:off x="6758404" y="926102"/>
            <a:ext cx="502309" cy="246221"/>
          </a:xfrm>
          <a:prstGeom prst="rect">
            <a:avLst/>
          </a:prstGeom>
          <a:noFill/>
        </p:spPr>
        <p:txBody>
          <a:bodyPr wrap="none" lIns="36000" rIns="36000" rtlCol="0" anchor="ctr">
            <a:spAutoFit/>
          </a:bodyPr>
          <a:lstStyle/>
          <a:p>
            <a:pPr algn="ctr"/>
            <a:r>
              <a:rPr kumimoji="1" lang="en-US" altLang="en-US" sz="1000" b="1" dirty="0">
                <a:latin typeface="+mn-ea"/>
              </a:rPr>
              <a:t>Service</a:t>
            </a:r>
            <a:endParaRPr kumimoji="1" lang="x-none" altLang="en-US" sz="1000" b="1" dirty="0">
              <a:latin typeface="+mn-ea"/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806F6602-5A40-C3FF-7A4D-D1912BCEEFF1}"/>
              </a:ext>
            </a:extLst>
          </p:cNvPr>
          <p:cNvSpPr txBox="1"/>
          <p:nvPr/>
        </p:nvSpPr>
        <p:spPr>
          <a:xfrm>
            <a:off x="8651687" y="926102"/>
            <a:ext cx="407731" cy="246221"/>
          </a:xfrm>
          <a:prstGeom prst="rect">
            <a:avLst/>
          </a:prstGeom>
          <a:noFill/>
        </p:spPr>
        <p:txBody>
          <a:bodyPr wrap="none" lIns="36000" rIns="36000" rtlCol="0" anchor="ctr">
            <a:spAutoFit/>
          </a:bodyPr>
          <a:lstStyle/>
          <a:p>
            <a:pPr algn="ctr"/>
            <a:r>
              <a:rPr kumimoji="1" lang="en-US" altLang="en-US" sz="1000" b="1" dirty="0">
                <a:latin typeface="+mn-ea"/>
              </a:rPr>
              <a:t>News</a:t>
            </a:r>
            <a:endParaRPr kumimoji="1" lang="x-none" altLang="en-US" sz="1000" b="1" dirty="0">
              <a:latin typeface="+mn-ea"/>
            </a:endParaRP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4447B67D-2FEC-23AC-C99B-CDF68C1C9667}"/>
              </a:ext>
            </a:extLst>
          </p:cNvPr>
          <p:cNvSpPr txBox="1"/>
          <p:nvPr/>
        </p:nvSpPr>
        <p:spPr>
          <a:xfrm>
            <a:off x="7893956" y="926102"/>
            <a:ext cx="620930" cy="246221"/>
          </a:xfrm>
          <a:prstGeom prst="rect">
            <a:avLst/>
          </a:prstGeom>
          <a:noFill/>
        </p:spPr>
        <p:txBody>
          <a:bodyPr wrap="none" lIns="36000" rIns="36000" rtlCol="0" anchor="ctr">
            <a:spAutoFit/>
          </a:bodyPr>
          <a:lstStyle/>
          <a:p>
            <a:pPr algn="ctr"/>
            <a:r>
              <a:rPr kumimoji="1" lang="en-US" altLang="en-US" sz="1000" b="1" dirty="0">
                <a:latin typeface="+mn-ea"/>
              </a:rPr>
              <a:t>Use Case</a:t>
            </a:r>
            <a:endParaRPr kumimoji="1" lang="x-none" altLang="en-US" sz="1000" b="1" dirty="0">
              <a:latin typeface="+mn-ea"/>
            </a:endParaRP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3D451437-6BB4-03D7-0AEA-7D1BCAB48D85}"/>
              </a:ext>
            </a:extLst>
          </p:cNvPr>
          <p:cNvSpPr txBox="1"/>
          <p:nvPr/>
        </p:nvSpPr>
        <p:spPr>
          <a:xfrm>
            <a:off x="6170591" y="926102"/>
            <a:ext cx="451012" cy="246221"/>
          </a:xfrm>
          <a:prstGeom prst="rect">
            <a:avLst/>
          </a:prstGeom>
          <a:noFill/>
        </p:spPr>
        <p:txBody>
          <a:bodyPr wrap="none" lIns="36000" rIns="36000" rtlCol="0"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000" b="1" dirty="0">
                <a:latin typeface="+mn-ea"/>
              </a:rPr>
              <a:t>About</a:t>
            </a:r>
            <a:endParaRPr kumimoji="0" lang="ko-KR" altLang="en-US" sz="1000" b="1" dirty="0">
              <a:latin typeface="+mn-ea"/>
            </a:endParaRP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8D2562DD-48E5-B2B3-8A47-92CB77DB2921}"/>
              </a:ext>
            </a:extLst>
          </p:cNvPr>
          <p:cNvSpPr txBox="1"/>
          <p:nvPr/>
        </p:nvSpPr>
        <p:spPr>
          <a:xfrm>
            <a:off x="7397514" y="926102"/>
            <a:ext cx="359641" cy="246221"/>
          </a:xfrm>
          <a:prstGeom prst="rect">
            <a:avLst/>
          </a:prstGeom>
          <a:noFill/>
        </p:spPr>
        <p:txBody>
          <a:bodyPr wrap="none" lIns="36000" rIns="36000" rtlCol="0" anchor="ctr">
            <a:spAutoFit/>
          </a:bodyPr>
          <a:lstStyle/>
          <a:p>
            <a:pPr algn="ctr"/>
            <a:r>
              <a:rPr kumimoji="1" lang="en-US" altLang="en-US" sz="1000" b="1" dirty="0">
                <a:latin typeface="+mn-ea"/>
              </a:rPr>
              <a:t>Tech</a:t>
            </a:r>
            <a:endParaRPr kumimoji="1" lang="x-none" altLang="en-US" sz="10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175078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7C4BC4-872B-5A05-2369-162D9C91CF2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err="1">
                <a:latin typeface="+mn-ea"/>
                <a:ea typeface="+mn-ea"/>
              </a:rPr>
              <a:t>Service_API</a:t>
            </a:r>
            <a:r>
              <a:rPr lang="en-US" altLang="ko-KR" dirty="0">
                <a:latin typeface="+mn-ea"/>
                <a:ea typeface="+mn-ea"/>
              </a:rPr>
              <a:t> </a:t>
            </a:r>
            <a:r>
              <a:rPr lang="ko-KR" altLang="en-US" dirty="0">
                <a:latin typeface="+mn-ea"/>
                <a:ea typeface="+mn-ea"/>
              </a:rPr>
              <a:t>서비스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387C84A-8B72-1633-BA0B-9694BB244FD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Main &gt; API </a:t>
            </a:r>
            <a:r>
              <a:rPr lang="ko-KR" altLang="en-US" dirty="0"/>
              <a:t>서비스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C11D835-0B0A-D2F2-D5F7-601D99E70AB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S_APIS_01_T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24D2AF-1DE2-8A39-6DBC-151730E87393}"/>
              </a:ext>
            </a:extLst>
          </p:cNvPr>
          <p:cNvSpPr txBox="1"/>
          <p:nvPr/>
        </p:nvSpPr>
        <p:spPr>
          <a:xfrm>
            <a:off x="558573" y="1711569"/>
            <a:ext cx="26926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Raiseme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가 제공하는</a:t>
            </a:r>
            <a:endParaRPr lang="en-US" altLang="ko-KR" sz="12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API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서비스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AI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모델입니다</a:t>
            </a:r>
            <a:endParaRPr lang="en-US" altLang="ko-KR" sz="12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F5A929FE-4AB1-8932-F4A2-142DD599DF9A}"/>
              </a:ext>
            </a:extLst>
          </p:cNvPr>
          <p:cNvSpPr/>
          <p:nvPr/>
        </p:nvSpPr>
        <p:spPr>
          <a:xfrm>
            <a:off x="403585" y="1787452"/>
            <a:ext cx="166154" cy="166154"/>
          </a:xfrm>
          <a:prstGeom prst="ellipse">
            <a:avLst/>
          </a:prstGeom>
          <a:solidFill>
            <a:srgbClr val="C0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38" dirty="0">
                <a:solidFill>
                  <a:schemeClr val="bg1"/>
                </a:solidFill>
                <a:latin typeface="+mn-ea"/>
              </a:rPr>
              <a:t>5</a:t>
            </a:r>
            <a:endParaRPr lang="ko-KR" altLang="en-US" sz="738" dirty="0" err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7" name="Button">
            <a:extLst>
              <a:ext uri="{FF2B5EF4-FFF2-40B4-BE49-F238E27FC236}">
                <a16:creationId xmlns:a16="http://schemas.microsoft.com/office/drawing/2014/main" id="{145609A4-8654-BBD2-E063-5BF65511F6D2}"/>
              </a:ext>
            </a:extLst>
          </p:cNvPr>
          <p:cNvSpPr>
            <a:spLocks/>
          </p:cNvSpPr>
          <p:nvPr/>
        </p:nvSpPr>
        <p:spPr bwMode="auto">
          <a:xfrm>
            <a:off x="550862" y="4056013"/>
            <a:ext cx="573864" cy="241995"/>
          </a:xfrm>
          <a:prstGeom prst="roundRect">
            <a:avLst>
              <a:gd name="adj" fmla="val 8776"/>
            </a:avLst>
          </a:prstGeom>
          <a:solidFill>
            <a:srgbClr val="FFFFFF"/>
          </a:solidFill>
          <a:ln w="635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more &gt;</a:t>
            </a:r>
          </a:p>
        </p:txBody>
      </p:sp>
      <p:sp>
        <p:nvSpPr>
          <p:cNvPr id="8" name="Button">
            <a:extLst>
              <a:ext uri="{FF2B5EF4-FFF2-40B4-BE49-F238E27FC236}">
                <a16:creationId xmlns:a16="http://schemas.microsoft.com/office/drawing/2014/main" id="{D1DE5F17-87A4-ABF1-980C-3ACC2D2A1F71}"/>
              </a:ext>
            </a:extLst>
          </p:cNvPr>
          <p:cNvSpPr>
            <a:spLocks/>
          </p:cNvSpPr>
          <p:nvPr/>
        </p:nvSpPr>
        <p:spPr bwMode="auto">
          <a:xfrm>
            <a:off x="2686572" y="4056013"/>
            <a:ext cx="573864" cy="241995"/>
          </a:xfrm>
          <a:prstGeom prst="roundRect">
            <a:avLst>
              <a:gd name="adj" fmla="val 8776"/>
            </a:avLst>
          </a:prstGeom>
          <a:solidFill>
            <a:srgbClr val="FFFFFF"/>
          </a:solidFill>
          <a:ln w="635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more &gt;</a:t>
            </a:r>
          </a:p>
        </p:txBody>
      </p:sp>
      <p:sp>
        <p:nvSpPr>
          <p:cNvPr id="9" name="Button">
            <a:extLst>
              <a:ext uri="{FF2B5EF4-FFF2-40B4-BE49-F238E27FC236}">
                <a16:creationId xmlns:a16="http://schemas.microsoft.com/office/drawing/2014/main" id="{3F9713A3-8B3A-FC3E-EF39-BD02AFA18BDD}"/>
              </a:ext>
            </a:extLst>
          </p:cNvPr>
          <p:cNvSpPr>
            <a:spLocks/>
          </p:cNvSpPr>
          <p:nvPr/>
        </p:nvSpPr>
        <p:spPr bwMode="auto">
          <a:xfrm>
            <a:off x="4860379" y="4056013"/>
            <a:ext cx="573864" cy="241995"/>
          </a:xfrm>
          <a:prstGeom prst="roundRect">
            <a:avLst>
              <a:gd name="adj" fmla="val 8776"/>
            </a:avLst>
          </a:prstGeom>
          <a:solidFill>
            <a:srgbClr val="FFFFFF"/>
          </a:solidFill>
          <a:ln w="635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more &gt;</a:t>
            </a: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4B0CE5B5-BFF7-9231-88FF-6471B6C80C42}"/>
              </a:ext>
            </a:extLst>
          </p:cNvPr>
          <p:cNvSpPr/>
          <p:nvPr/>
        </p:nvSpPr>
        <p:spPr>
          <a:xfrm>
            <a:off x="425818" y="4049833"/>
            <a:ext cx="166154" cy="166154"/>
          </a:xfrm>
          <a:prstGeom prst="ellipse">
            <a:avLst/>
          </a:prstGeom>
          <a:solidFill>
            <a:srgbClr val="C0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38" dirty="0">
                <a:solidFill>
                  <a:schemeClr val="bg1"/>
                </a:solidFill>
                <a:latin typeface="+mn-ea"/>
              </a:rPr>
              <a:t>5a</a:t>
            </a:r>
            <a:endParaRPr lang="ko-KR" altLang="en-US" sz="738" dirty="0" err="1">
              <a:solidFill>
                <a:schemeClr val="bg1"/>
              </a:solidFill>
              <a:latin typeface="+mn-ea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54F91639-6089-ACC0-1CDE-6DA311FEEF8D}"/>
              </a:ext>
            </a:extLst>
          </p:cNvPr>
          <p:cNvGrpSpPr/>
          <p:nvPr/>
        </p:nvGrpSpPr>
        <p:grpSpPr>
          <a:xfrm>
            <a:off x="550862" y="2265648"/>
            <a:ext cx="1908733" cy="1279170"/>
            <a:chOff x="550862" y="2149830"/>
            <a:chExt cx="1908733" cy="1279170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B2691B8B-CFBE-4172-38C8-2F97595B644F}"/>
                </a:ext>
              </a:extLst>
            </p:cNvPr>
            <p:cNvSpPr/>
            <p:nvPr/>
          </p:nvSpPr>
          <p:spPr bwMode="auto">
            <a:xfrm>
              <a:off x="550862" y="2149830"/>
              <a:ext cx="1908733" cy="1279170"/>
            </a:xfrm>
            <a:prstGeom prst="rect">
              <a:avLst/>
            </a:prstGeom>
            <a:solidFill>
              <a:srgbClr val="D9D9D9"/>
            </a:solidFill>
            <a:ln w="2857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kumimoji="0" lang="ko-KR" altLang="en-US" dirty="0">
                <a:solidFill>
                  <a:srgbClr val="FF0000"/>
                </a:solidFill>
                <a:latin typeface="+mn-ea"/>
              </a:endParaRPr>
            </a:p>
          </p:txBody>
        </p:sp>
        <p:sp>
          <p:nvSpPr>
            <p:cNvPr id="13" name="Freeform 129">
              <a:extLst>
                <a:ext uri="{FF2B5EF4-FFF2-40B4-BE49-F238E27FC236}">
                  <a16:creationId xmlns:a16="http://schemas.microsoft.com/office/drawing/2014/main" id="{9789455F-183B-C041-EFAA-78DA7730D89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25595" y="2560513"/>
              <a:ext cx="559267" cy="457805"/>
            </a:xfrm>
            <a:custGeom>
              <a:avLst/>
              <a:gdLst>
                <a:gd name="T0" fmla="*/ 800850339 w 68"/>
                <a:gd name="T1" fmla="*/ 578081024 h 55"/>
                <a:gd name="T2" fmla="*/ 741964184 w 68"/>
                <a:gd name="T3" fmla="*/ 648868068 h 55"/>
                <a:gd name="T4" fmla="*/ 58886155 w 68"/>
                <a:gd name="T5" fmla="*/ 648868068 h 55"/>
                <a:gd name="T6" fmla="*/ 0 w 68"/>
                <a:gd name="T7" fmla="*/ 578081024 h 55"/>
                <a:gd name="T8" fmla="*/ 0 w 68"/>
                <a:gd name="T9" fmla="*/ 70787044 h 55"/>
                <a:gd name="T10" fmla="*/ 58886155 w 68"/>
                <a:gd name="T11" fmla="*/ 0 h 55"/>
                <a:gd name="T12" fmla="*/ 741964184 w 68"/>
                <a:gd name="T13" fmla="*/ 0 h 55"/>
                <a:gd name="T14" fmla="*/ 800850339 w 68"/>
                <a:gd name="T15" fmla="*/ 70787044 h 55"/>
                <a:gd name="T16" fmla="*/ 800850339 w 68"/>
                <a:gd name="T17" fmla="*/ 578081024 h 55"/>
                <a:gd name="T18" fmla="*/ 58886155 w 68"/>
                <a:gd name="T19" fmla="*/ 58988631 h 55"/>
                <a:gd name="T20" fmla="*/ 47108238 w 68"/>
                <a:gd name="T21" fmla="*/ 70787044 h 55"/>
                <a:gd name="T22" fmla="*/ 47108238 w 68"/>
                <a:gd name="T23" fmla="*/ 578081024 h 55"/>
                <a:gd name="T24" fmla="*/ 58886155 w 68"/>
                <a:gd name="T25" fmla="*/ 601677850 h 55"/>
                <a:gd name="T26" fmla="*/ 741964184 w 68"/>
                <a:gd name="T27" fmla="*/ 601677850 h 55"/>
                <a:gd name="T28" fmla="*/ 753742101 w 68"/>
                <a:gd name="T29" fmla="*/ 578081024 h 55"/>
                <a:gd name="T30" fmla="*/ 753742101 w 68"/>
                <a:gd name="T31" fmla="*/ 70787044 h 55"/>
                <a:gd name="T32" fmla="*/ 741964184 w 68"/>
                <a:gd name="T33" fmla="*/ 58988631 h 55"/>
                <a:gd name="T34" fmla="*/ 58886155 w 68"/>
                <a:gd name="T35" fmla="*/ 58988631 h 55"/>
                <a:gd name="T36" fmla="*/ 188436383 w 68"/>
                <a:gd name="T37" fmla="*/ 271346327 h 55"/>
                <a:gd name="T38" fmla="*/ 105994393 w 68"/>
                <a:gd name="T39" fmla="*/ 188760870 h 55"/>
                <a:gd name="T40" fmla="*/ 188436383 w 68"/>
                <a:gd name="T41" fmla="*/ 106178848 h 55"/>
                <a:gd name="T42" fmla="*/ 270874942 w 68"/>
                <a:gd name="T43" fmla="*/ 188760870 h 55"/>
                <a:gd name="T44" fmla="*/ 188436383 w 68"/>
                <a:gd name="T45" fmla="*/ 271346327 h 55"/>
                <a:gd name="T46" fmla="*/ 694855946 w 68"/>
                <a:gd name="T47" fmla="*/ 542689220 h 55"/>
                <a:gd name="T48" fmla="*/ 105994393 w 68"/>
                <a:gd name="T49" fmla="*/ 542689220 h 55"/>
                <a:gd name="T50" fmla="*/ 105994393 w 68"/>
                <a:gd name="T51" fmla="*/ 460107198 h 55"/>
                <a:gd name="T52" fmla="*/ 235544621 w 68"/>
                <a:gd name="T53" fmla="*/ 330331523 h 55"/>
                <a:gd name="T54" fmla="*/ 306208694 w 68"/>
                <a:gd name="T55" fmla="*/ 389320154 h 55"/>
                <a:gd name="T56" fmla="*/ 518197480 w 68"/>
                <a:gd name="T57" fmla="*/ 176962457 h 55"/>
                <a:gd name="T58" fmla="*/ 694855946 w 68"/>
                <a:gd name="T59" fmla="*/ 353928349 h 55"/>
                <a:gd name="T60" fmla="*/ 694855946 w 68"/>
                <a:gd name="T61" fmla="*/ 542689220 h 55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0" t="0" r="r" b="b"/>
              <a:pathLst>
                <a:path w="68" h="55">
                  <a:moveTo>
                    <a:pt x="68" y="49"/>
                  </a:moveTo>
                  <a:cubicBezTo>
                    <a:pt x="68" y="53"/>
                    <a:pt x="66" y="55"/>
                    <a:pt x="63" y="55"/>
                  </a:cubicBezTo>
                  <a:cubicBezTo>
                    <a:pt x="5" y="55"/>
                    <a:pt x="5" y="55"/>
                    <a:pt x="5" y="55"/>
                  </a:cubicBezTo>
                  <a:cubicBezTo>
                    <a:pt x="2" y="55"/>
                    <a:pt x="0" y="53"/>
                    <a:pt x="0" y="4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5" y="0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66" y="0"/>
                    <a:pt x="68" y="3"/>
                    <a:pt x="68" y="6"/>
                  </a:cubicBezTo>
                  <a:lnTo>
                    <a:pt x="68" y="49"/>
                  </a:lnTo>
                  <a:close/>
                  <a:moveTo>
                    <a:pt x="5" y="5"/>
                  </a:moveTo>
                  <a:cubicBezTo>
                    <a:pt x="5" y="5"/>
                    <a:pt x="4" y="5"/>
                    <a:pt x="4" y="6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4" y="50"/>
                    <a:pt x="5" y="51"/>
                    <a:pt x="5" y="51"/>
                  </a:cubicBezTo>
                  <a:cubicBezTo>
                    <a:pt x="63" y="51"/>
                    <a:pt x="63" y="51"/>
                    <a:pt x="63" y="51"/>
                  </a:cubicBezTo>
                  <a:cubicBezTo>
                    <a:pt x="63" y="51"/>
                    <a:pt x="64" y="50"/>
                    <a:pt x="64" y="49"/>
                  </a:cubicBezTo>
                  <a:cubicBezTo>
                    <a:pt x="64" y="6"/>
                    <a:pt x="64" y="6"/>
                    <a:pt x="64" y="6"/>
                  </a:cubicBezTo>
                  <a:cubicBezTo>
                    <a:pt x="64" y="5"/>
                    <a:pt x="63" y="5"/>
                    <a:pt x="63" y="5"/>
                  </a:cubicBezTo>
                  <a:lnTo>
                    <a:pt x="5" y="5"/>
                  </a:lnTo>
                  <a:close/>
                  <a:moveTo>
                    <a:pt x="16" y="23"/>
                  </a:moveTo>
                  <a:cubicBezTo>
                    <a:pt x="12" y="23"/>
                    <a:pt x="9" y="20"/>
                    <a:pt x="9" y="16"/>
                  </a:cubicBezTo>
                  <a:cubicBezTo>
                    <a:pt x="9" y="13"/>
                    <a:pt x="12" y="9"/>
                    <a:pt x="16" y="9"/>
                  </a:cubicBezTo>
                  <a:cubicBezTo>
                    <a:pt x="20" y="9"/>
                    <a:pt x="23" y="13"/>
                    <a:pt x="23" y="16"/>
                  </a:cubicBezTo>
                  <a:cubicBezTo>
                    <a:pt x="23" y="20"/>
                    <a:pt x="20" y="23"/>
                    <a:pt x="16" y="23"/>
                  </a:cubicBezTo>
                  <a:close/>
                  <a:moveTo>
                    <a:pt x="59" y="46"/>
                  </a:moveTo>
                  <a:cubicBezTo>
                    <a:pt x="9" y="46"/>
                    <a:pt x="9" y="46"/>
                    <a:pt x="9" y="46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20" y="28"/>
                    <a:pt x="20" y="28"/>
                    <a:pt x="20" y="28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44" y="15"/>
                    <a:pt x="44" y="15"/>
                    <a:pt x="44" y="15"/>
                  </a:cubicBezTo>
                  <a:cubicBezTo>
                    <a:pt x="59" y="30"/>
                    <a:pt x="59" y="30"/>
                    <a:pt x="59" y="30"/>
                  </a:cubicBezTo>
                  <a:lnTo>
                    <a:pt x="59" y="46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endParaRPr lang="id-ID" dirty="0">
                <a:latin typeface="+mn-ea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F7C99FF6-7754-14F9-2E23-AFB287516EE1}"/>
              </a:ext>
            </a:extLst>
          </p:cNvPr>
          <p:cNvGrpSpPr/>
          <p:nvPr/>
        </p:nvGrpSpPr>
        <p:grpSpPr>
          <a:xfrm>
            <a:off x="2686572" y="2265648"/>
            <a:ext cx="1908733" cy="1279170"/>
            <a:chOff x="550862" y="2149830"/>
            <a:chExt cx="1908733" cy="1279170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759D8A5D-CF3B-A1C5-DD0A-BD5FA412649B}"/>
                </a:ext>
              </a:extLst>
            </p:cNvPr>
            <p:cNvSpPr/>
            <p:nvPr/>
          </p:nvSpPr>
          <p:spPr bwMode="auto">
            <a:xfrm>
              <a:off x="550862" y="2149830"/>
              <a:ext cx="1908733" cy="1279170"/>
            </a:xfrm>
            <a:prstGeom prst="rect">
              <a:avLst/>
            </a:prstGeom>
            <a:solidFill>
              <a:srgbClr val="D9D9D9"/>
            </a:solidFill>
            <a:ln w="2857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kumimoji="0" lang="ko-KR" altLang="en-US" dirty="0">
                <a:solidFill>
                  <a:srgbClr val="FF0000"/>
                </a:solidFill>
                <a:latin typeface="+mn-ea"/>
              </a:endParaRPr>
            </a:p>
          </p:txBody>
        </p:sp>
        <p:sp>
          <p:nvSpPr>
            <p:cNvPr id="16" name="Freeform 129">
              <a:extLst>
                <a:ext uri="{FF2B5EF4-FFF2-40B4-BE49-F238E27FC236}">
                  <a16:creationId xmlns:a16="http://schemas.microsoft.com/office/drawing/2014/main" id="{C98C44C9-F5B4-8D49-B7A2-B4C10657912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25595" y="2560513"/>
              <a:ext cx="559267" cy="457805"/>
            </a:xfrm>
            <a:custGeom>
              <a:avLst/>
              <a:gdLst>
                <a:gd name="T0" fmla="*/ 800850339 w 68"/>
                <a:gd name="T1" fmla="*/ 578081024 h 55"/>
                <a:gd name="T2" fmla="*/ 741964184 w 68"/>
                <a:gd name="T3" fmla="*/ 648868068 h 55"/>
                <a:gd name="T4" fmla="*/ 58886155 w 68"/>
                <a:gd name="T5" fmla="*/ 648868068 h 55"/>
                <a:gd name="T6" fmla="*/ 0 w 68"/>
                <a:gd name="T7" fmla="*/ 578081024 h 55"/>
                <a:gd name="T8" fmla="*/ 0 w 68"/>
                <a:gd name="T9" fmla="*/ 70787044 h 55"/>
                <a:gd name="T10" fmla="*/ 58886155 w 68"/>
                <a:gd name="T11" fmla="*/ 0 h 55"/>
                <a:gd name="T12" fmla="*/ 741964184 w 68"/>
                <a:gd name="T13" fmla="*/ 0 h 55"/>
                <a:gd name="T14" fmla="*/ 800850339 w 68"/>
                <a:gd name="T15" fmla="*/ 70787044 h 55"/>
                <a:gd name="T16" fmla="*/ 800850339 w 68"/>
                <a:gd name="T17" fmla="*/ 578081024 h 55"/>
                <a:gd name="T18" fmla="*/ 58886155 w 68"/>
                <a:gd name="T19" fmla="*/ 58988631 h 55"/>
                <a:gd name="T20" fmla="*/ 47108238 w 68"/>
                <a:gd name="T21" fmla="*/ 70787044 h 55"/>
                <a:gd name="T22" fmla="*/ 47108238 w 68"/>
                <a:gd name="T23" fmla="*/ 578081024 h 55"/>
                <a:gd name="T24" fmla="*/ 58886155 w 68"/>
                <a:gd name="T25" fmla="*/ 601677850 h 55"/>
                <a:gd name="T26" fmla="*/ 741964184 w 68"/>
                <a:gd name="T27" fmla="*/ 601677850 h 55"/>
                <a:gd name="T28" fmla="*/ 753742101 w 68"/>
                <a:gd name="T29" fmla="*/ 578081024 h 55"/>
                <a:gd name="T30" fmla="*/ 753742101 w 68"/>
                <a:gd name="T31" fmla="*/ 70787044 h 55"/>
                <a:gd name="T32" fmla="*/ 741964184 w 68"/>
                <a:gd name="T33" fmla="*/ 58988631 h 55"/>
                <a:gd name="T34" fmla="*/ 58886155 w 68"/>
                <a:gd name="T35" fmla="*/ 58988631 h 55"/>
                <a:gd name="T36" fmla="*/ 188436383 w 68"/>
                <a:gd name="T37" fmla="*/ 271346327 h 55"/>
                <a:gd name="T38" fmla="*/ 105994393 w 68"/>
                <a:gd name="T39" fmla="*/ 188760870 h 55"/>
                <a:gd name="T40" fmla="*/ 188436383 w 68"/>
                <a:gd name="T41" fmla="*/ 106178848 h 55"/>
                <a:gd name="T42" fmla="*/ 270874942 w 68"/>
                <a:gd name="T43" fmla="*/ 188760870 h 55"/>
                <a:gd name="T44" fmla="*/ 188436383 w 68"/>
                <a:gd name="T45" fmla="*/ 271346327 h 55"/>
                <a:gd name="T46" fmla="*/ 694855946 w 68"/>
                <a:gd name="T47" fmla="*/ 542689220 h 55"/>
                <a:gd name="T48" fmla="*/ 105994393 w 68"/>
                <a:gd name="T49" fmla="*/ 542689220 h 55"/>
                <a:gd name="T50" fmla="*/ 105994393 w 68"/>
                <a:gd name="T51" fmla="*/ 460107198 h 55"/>
                <a:gd name="T52" fmla="*/ 235544621 w 68"/>
                <a:gd name="T53" fmla="*/ 330331523 h 55"/>
                <a:gd name="T54" fmla="*/ 306208694 w 68"/>
                <a:gd name="T55" fmla="*/ 389320154 h 55"/>
                <a:gd name="T56" fmla="*/ 518197480 w 68"/>
                <a:gd name="T57" fmla="*/ 176962457 h 55"/>
                <a:gd name="T58" fmla="*/ 694855946 w 68"/>
                <a:gd name="T59" fmla="*/ 353928349 h 55"/>
                <a:gd name="T60" fmla="*/ 694855946 w 68"/>
                <a:gd name="T61" fmla="*/ 542689220 h 55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0" t="0" r="r" b="b"/>
              <a:pathLst>
                <a:path w="68" h="55">
                  <a:moveTo>
                    <a:pt x="68" y="49"/>
                  </a:moveTo>
                  <a:cubicBezTo>
                    <a:pt x="68" y="53"/>
                    <a:pt x="66" y="55"/>
                    <a:pt x="63" y="55"/>
                  </a:cubicBezTo>
                  <a:cubicBezTo>
                    <a:pt x="5" y="55"/>
                    <a:pt x="5" y="55"/>
                    <a:pt x="5" y="55"/>
                  </a:cubicBezTo>
                  <a:cubicBezTo>
                    <a:pt x="2" y="55"/>
                    <a:pt x="0" y="53"/>
                    <a:pt x="0" y="4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5" y="0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66" y="0"/>
                    <a:pt x="68" y="3"/>
                    <a:pt x="68" y="6"/>
                  </a:cubicBezTo>
                  <a:lnTo>
                    <a:pt x="68" y="49"/>
                  </a:lnTo>
                  <a:close/>
                  <a:moveTo>
                    <a:pt x="5" y="5"/>
                  </a:moveTo>
                  <a:cubicBezTo>
                    <a:pt x="5" y="5"/>
                    <a:pt x="4" y="5"/>
                    <a:pt x="4" y="6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4" y="50"/>
                    <a:pt x="5" y="51"/>
                    <a:pt x="5" y="51"/>
                  </a:cubicBezTo>
                  <a:cubicBezTo>
                    <a:pt x="63" y="51"/>
                    <a:pt x="63" y="51"/>
                    <a:pt x="63" y="51"/>
                  </a:cubicBezTo>
                  <a:cubicBezTo>
                    <a:pt x="63" y="51"/>
                    <a:pt x="64" y="50"/>
                    <a:pt x="64" y="49"/>
                  </a:cubicBezTo>
                  <a:cubicBezTo>
                    <a:pt x="64" y="6"/>
                    <a:pt x="64" y="6"/>
                    <a:pt x="64" y="6"/>
                  </a:cubicBezTo>
                  <a:cubicBezTo>
                    <a:pt x="64" y="5"/>
                    <a:pt x="63" y="5"/>
                    <a:pt x="63" y="5"/>
                  </a:cubicBezTo>
                  <a:lnTo>
                    <a:pt x="5" y="5"/>
                  </a:lnTo>
                  <a:close/>
                  <a:moveTo>
                    <a:pt x="16" y="23"/>
                  </a:moveTo>
                  <a:cubicBezTo>
                    <a:pt x="12" y="23"/>
                    <a:pt x="9" y="20"/>
                    <a:pt x="9" y="16"/>
                  </a:cubicBezTo>
                  <a:cubicBezTo>
                    <a:pt x="9" y="13"/>
                    <a:pt x="12" y="9"/>
                    <a:pt x="16" y="9"/>
                  </a:cubicBezTo>
                  <a:cubicBezTo>
                    <a:pt x="20" y="9"/>
                    <a:pt x="23" y="13"/>
                    <a:pt x="23" y="16"/>
                  </a:cubicBezTo>
                  <a:cubicBezTo>
                    <a:pt x="23" y="20"/>
                    <a:pt x="20" y="23"/>
                    <a:pt x="16" y="23"/>
                  </a:cubicBezTo>
                  <a:close/>
                  <a:moveTo>
                    <a:pt x="59" y="46"/>
                  </a:moveTo>
                  <a:cubicBezTo>
                    <a:pt x="9" y="46"/>
                    <a:pt x="9" y="46"/>
                    <a:pt x="9" y="46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20" y="28"/>
                    <a:pt x="20" y="28"/>
                    <a:pt x="20" y="28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44" y="15"/>
                    <a:pt x="44" y="15"/>
                    <a:pt x="44" y="15"/>
                  </a:cubicBezTo>
                  <a:cubicBezTo>
                    <a:pt x="59" y="30"/>
                    <a:pt x="59" y="30"/>
                    <a:pt x="59" y="30"/>
                  </a:cubicBezTo>
                  <a:lnTo>
                    <a:pt x="59" y="46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endParaRPr lang="id-ID" dirty="0">
                <a:latin typeface="+mn-ea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A0EA4450-BB6D-0884-44DA-BB7DC5A3EE7C}"/>
              </a:ext>
            </a:extLst>
          </p:cNvPr>
          <p:cNvGrpSpPr/>
          <p:nvPr/>
        </p:nvGrpSpPr>
        <p:grpSpPr>
          <a:xfrm>
            <a:off x="4860379" y="2265648"/>
            <a:ext cx="1908733" cy="1279170"/>
            <a:chOff x="550862" y="2149830"/>
            <a:chExt cx="1908733" cy="1279170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6121E172-BFF2-BA38-0EC0-E21DCDE60B62}"/>
                </a:ext>
              </a:extLst>
            </p:cNvPr>
            <p:cNvSpPr/>
            <p:nvPr/>
          </p:nvSpPr>
          <p:spPr bwMode="auto">
            <a:xfrm>
              <a:off x="550862" y="2149830"/>
              <a:ext cx="1908733" cy="1279170"/>
            </a:xfrm>
            <a:prstGeom prst="rect">
              <a:avLst/>
            </a:prstGeom>
            <a:solidFill>
              <a:srgbClr val="D9D9D9"/>
            </a:solidFill>
            <a:ln w="2857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kumimoji="0" lang="ko-KR" altLang="en-US" dirty="0">
                <a:solidFill>
                  <a:srgbClr val="FF0000"/>
                </a:solidFill>
                <a:latin typeface="+mn-ea"/>
              </a:endParaRPr>
            </a:p>
          </p:txBody>
        </p:sp>
        <p:sp>
          <p:nvSpPr>
            <p:cNvPr id="19" name="Freeform 129">
              <a:extLst>
                <a:ext uri="{FF2B5EF4-FFF2-40B4-BE49-F238E27FC236}">
                  <a16:creationId xmlns:a16="http://schemas.microsoft.com/office/drawing/2014/main" id="{C90E7F00-6155-BE34-A061-28687F66A8F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25595" y="2560513"/>
              <a:ext cx="559267" cy="457805"/>
            </a:xfrm>
            <a:custGeom>
              <a:avLst/>
              <a:gdLst>
                <a:gd name="T0" fmla="*/ 800850339 w 68"/>
                <a:gd name="T1" fmla="*/ 578081024 h 55"/>
                <a:gd name="T2" fmla="*/ 741964184 w 68"/>
                <a:gd name="T3" fmla="*/ 648868068 h 55"/>
                <a:gd name="T4" fmla="*/ 58886155 w 68"/>
                <a:gd name="T5" fmla="*/ 648868068 h 55"/>
                <a:gd name="T6" fmla="*/ 0 w 68"/>
                <a:gd name="T7" fmla="*/ 578081024 h 55"/>
                <a:gd name="T8" fmla="*/ 0 w 68"/>
                <a:gd name="T9" fmla="*/ 70787044 h 55"/>
                <a:gd name="T10" fmla="*/ 58886155 w 68"/>
                <a:gd name="T11" fmla="*/ 0 h 55"/>
                <a:gd name="T12" fmla="*/ 741964184 w 68"/>
                <a:gd name="T13" fmla="*/ 0 h 55"/>
                <a:gd name="T14" fmla="*/ 800850339 w 68"/>
                <a:gd name="T15" fmla="*/ 70787044 h 55"/>
                <a:gd name="T16" fmla="*/ 800850339 w 68"/>
                <a:gd name="T17" fmla="*/ 578081024 h 55"/>
                <a:gd name="T18" fmla="*/ 58886155 w 68"/>
                <a:gd name="T19" fmla="*/ 58988631 h 55"/>
                <a:gd name="T20" fmla="*/ 47108238 w 68"/>
                <a:gd name="T21" fmla="*/ 70787044 h 55"/>
                <a:gd name="T22" fmla="*/ 47108238 w 68"/>
                <a:gd name="T23" fmla="*/ 578081024 h 55"/>
                <a:gd name="T24" fmla="*/ 58886155 w 68"/>
                <a:gd name="T25" fmla="*/ 601677850 h 55"/>
                <a:gd name="T26" fmla="*/ 741964184 w 68"/>
                <a:gd name="T27" fmla="*/ 601677850 h 55"/>
                <a:gd name="T28" fmla="*/ 753742101 w 68"/>
                <a:gd name="T29" fmla="*/ 578081024 h 55"/>
                <a:gd name="T30" fmla="*/ 753742101 w 68"/>
                <a:gd name="T31" fmla="*/ 70787044 h 55"/>
                <a:gd name="T32" fmla="*/ 741964184 w 68"/>
                <a:gd name="T33" fmla="*/ 58988631 h 55"/>
                <a:gd name="T34" fmla="*/ 58886155 w 68"/>
                <a:gd name="T35" fmla="*/ 58988631 h 55"/>
                <a:gd name="T36" fmla="*/ 188436383 w 68"/>
                <a:gd name="T37" fmla="*/ 271346327 h 55"/>
                <a:gd name="T38" fmla="*/ 105994393 w 68"/>
                <a:gd name="T39" fmla="*/ 188760870 h 55"/>
                <a:gd name="T40" fmla="*/ 188436383 w 68"/>
                <a:gd name="T41" fmla="*/ 106178848 h 55"/>
                <a:gd name="T42" fmla="*/ 270874942 w 68"/>
                <a:gd name="T43" fmla="*/ 188760870 h 55"/>
                <a:gd name="T44" fmla="*/ 188436383 w 68"/>
                <a:gd name="T45" fmla="*/ 271346327 h 55"/>
                <a:gd name="T46" fmla="*/ 694855946 w 68"/>
                <a:gd name="T47" fmla="*/ 542689220 h 55"/>
                <a:gd name="T48" fmla="*/ 105994393 w 68"/>
                <a:gd name="T49" fmla="*/ 542689220 h 55"/>
                <a:gd name="T50" fmla="*/ 105994393 w 68"/>
                <a:gd name="T51" fmla="*/ 460107198 h 55"/>
                <a:gd name="T52" fmla="*/ 235544621 w 68"/>
                <a:gd name="T53" fmla="*/ 330331523 h 55"/>
                <a:gd name="T54" fmla="*/ 306208694 w 68"/>
                <a:gd name="T55" fmla="*/ 389320154 h 55"/>
                <a:gd name="T56" fmla="*/ 518197480 w 68"/>
                <a:gd name="T57" fmla="*/ 176962457 h 55"/>
                <a:gd name="T58" fmla="*/ 694855946 w 68"/>
                <a:gd name="T59" fmla="*/ 353928349 h 55"/>
                <a:gd name="T60" fmla="*/ 694855946 w 68"/>
                <a:gd name="T61" fmla="*/ 542689220 h 55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0" t="0" r="r" b="b"/>
              <a:pathLst>
                <a:path w="68" h="55">
                  <a:moveTo>
                    <a:pt x="68" y="49"/>
                  </a:moveTo>
                  <a:cubicBezTo>
                    <a:pt x="68" y="53"/>
                    <a:pt x="66" y="55"/>
                    <a:pt x="63" y="55"/>
                  </a:cubicBezTo>
                  <a:cubicBezTo>
                    <a:pt x="5" y="55"/>
                    <a:pt x="5" y="55"/>
                    <a:pt x="5" y="55"/>
                  </a:cubicBezTo>
                  <a:cubicBezTo>
                    <a:pt x="2" y="55"/>
                    <a:pt x="0" y="53"/>
                    <a:pt x="0" y="4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5" y="0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66" y="0"/>
                    <a:pt x="68" y="3"/>
                    <a:pt x="68" y="6"/>
                  </a:cubicBezTo>
                  <a:lnTo>
                    <a:pt x="68" y="49"/>
                  </a:lnTo>
                  <a:close/>
                  <a:moveTo>
                    <a:pt x="5" y="5"/>
                  </a:moveTo>
                  <a:cubicBezTo>
                    <a:pt x="5" y="5"/>
                    <a:pt x="4" y="5"/>
                    <a:pt x="4" y="6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4" y="50"/>
                    <a:pt x="5" y="51"/>
                    <a:pt x="5" y="51"/>
                  </a:cubicBezTo>
                  <a:cubicBezTo>
                    <a:pt x="63" y="51"/>
                    <a:pt x="63" y="51"/>
                    <a:pt x="63" y="51"/>
                  </a:cubicBezTo>
                  <a:cubicBezTo>
                    <a:pt x="63" y="51"/>
                    <a:pt x="64" y="50"/>
                    <a:pt x="64" y="49"/>
                  </a:cubicBezTo>
                  <a:cubicBezTo>
                    <a:pt x="64" y="6"/>
                    <a:pt x="64" y="6"/>
                    <a:pt x="64" y="6"/>
                  </a:cubicBezTo>
                  <a:cubicBezTo>
                    <a:pt x="64" y="5"/>
                    <a:pt x="63" y="5"/>
                    <a:pt x="63" y="5"/>
                  </a:cubicBezTo>
                  <a:lnTo>
                    <a:pt x="5" y="5"/>
                  </a:lnTo>
                  <a:close/>
                  <a:moveTo>
                    <a:pt x="16" y="23"/>
                  </a:moveTo>
                  <a:cubicBezTo>
                    <a:pt x="12" y="23"/>
                    <a:pt x="9" y="20"/>
                    <a:pt x="9" y="16"/>
                  </a:cubicBezTo>
                  <a:cubicBezTo>
                    <a:pt x="9" y="13"/>
                    <a:pt x="12" y="9"/>
                    <a:pt x="16" y="9"/>
                  </a:cubicBezTo>
                  <a:cubicBezTo>
                    <a:pt x="20" y="9"/>
                    <a:pt x="23" y="13"/>
                    <a:pt x="23" y="16"/>
                  </a:cubicBezTo>
                  <a:cubicBezTo>
                    <a:pt x="23" y="20"/>
                    <a:pt x="20" y="23"/>
                    <a:pt x="16" y="23"/>
                  </a:cubicBezTo>
                  <a:close/>
                  <a:moveTo>
                    <a:pt x="59" y="46"/>
                  </a:moveTo>
                  <a:cubicBezTo>
                    <a:pt x="9" y="46"/>
                    <a:pt x="9" y="46"/>
                    <a:pt x="9" y="46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20" y="28"/>
                    <a:pt x="20" y="28"/>
                    <a:pt x="20" y="28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44" y="15"/>
                    <a:pt x="44" y="15"/>
                    <a:pt x="44" y="15"/>
                  </a:cubicBezTo>
                  <a:cubicBezTo>
                    <a:pt x="59" y="30"/>
                    <a:pt x="59" y="30"/>
                    <a:pt x="59" y="30"/>
                  </a:cubicBezTo>
                  <a:lnTo>
                    <a:pt x="59" y="46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endParaRPr lang="id-ID" dirty="0">
                <a:latin typeface="+mn-ea"/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1050235D-C210-8EBA-383A-590A4CC82782}"/>
              </a:ext>
            </a:extLst>
          </p:cNvPr>
          <p:cNvGrpSpPr/>
          <p:nvPr/>
        </p:nvGrpSpPr>
        <p:grpSpPr>
          <a:xfrm>
            <a:off x="7033536" y="2265648"/>
            <a:ext cx="1908733" cy="1279170"/>
            <a:chOff x="550862" y="2149830"/>
            <a:chExt cx="1908733" cy="1279170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5A0C7F95-DE09-C697-D3B7-D71EC9E913A3}"/>
                </a:ext>
              </a:extLst>
            </p:cNvPr>
            <p:cNvSpPr/>
            <p:nvPr/>
          </p:nvSpPr>
          <p:spPr bwMode="auto">
            <a:xfrm>
              <a:off x="550862" y="2149830"/>
              <a:ext cx="1908733" cy="1279170"/>
            </a:xfrm>
            <a:prstGeom prst="rect">
              <a:avLst/>
            </a:prstGeom>
            <a:solidFill>
              <a:srgbClr val="D9D9D9"/>
            </a:solidFill>
            <a:ln w="2857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kumimoji="0" lang="ko-KR" altLang="en-US" dirty="0">
                <a:solidFill>
                  <a:srgbClr val="FF0000"/>
                </a:solidFill>
                <a:latin typeface="+mn-ea"/>
              </a:endParaRPr>
            </a:p>
          </p:txBody>
        </p:sp>
        <p:sp>
          <p:nvSpPr>
            <p:cNvPr id="22" name="Freeform 129">
              <a:extLst>
                <a:ext uri="{FF2B5EF4-FFF2-40B4-BE49-F238E27FC236}">
                  <a16:creationId xmlns:a16="http://schemas.microsoft.com/office/drawing/2014/main" id="{A4E9FEB3-422A-A420-5CBE-9B1F33EF392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25595" y="2560513"/>
              <a:ext cx="559267" cy="457805"/>
            </a:xfrm>
            <a:custGeom>
              <a:avLst/>
              <a:gdLst>
                <a:gd name="T0" fmla="*/ 800850339 w 68"/>
                <a:gd name="T1" fmla="*/ 578081024 h 55"/>
                <a:gd name="T2" fmla="*/ 741964184 w 68"/>
                <a:gd name="T3" fmla="*/ 648868068 h 55"/>
                <a:gd name="T4" fmla="*/ 58886155 w 68"/>
                <a:gd name="T5" fmla="*/ 648868068 h 55"/>
                <a:gd name="T6" fmla="*/ 0 w 68"/>
                <a:gd name="T7" fmla="*/ 578081024 h 55"/>
                <a:gd name="T8" fmla="*/ 0 w 68"/>
                <a:gd name="T9" fmla="*/ 70787044 h 55"/>
                <a:gd name="T10" fmla="*/ 58886155 w 68"/>
                <a:gd name="T11" fmla="*/ 0 h 55"/>
                <a:gd name="T12" fmla="*/ 741964184 w 68"/>
                <a:gd name="T13" fmla="*/ 0 h 55"/>
                <a:gd name="T14" fmla="*/ 800850339 w 68"/>
                <a:gd name="T15" fmla="*/ 70787044 h 55"/>
                <a:gd name="T16" fmla="*/ 800850339 w 68"/>
                <a:gd name="T17" fmla="*/ 578081024 h 55"/>
                <a:gd name="T18" fmla="*/ 58886155 w 68"/>
                <a:gd name="T19" fmla="*/ 58988631 h 55"/>
                <a:gd name="T20" fmla="*/ 47108238 w 68"/>
                <a:gd name="T21" fmla="*/ 70787044 h 55"/>
                <a:gd name="T22" fmla="*/ 47108238 w 68"/>
                <a:gd name="T23" fmla="*/ 578081024 h 55"/>
                <a:gd name="T24" fmla="*/ 58886155 w 68"/>
                <a:gd name="T25" fmla="*/ 601677850 h 55"/>
                <a:gd name="T26" fmla="*/ 741964184 w 68"/>
                <a:gd name="T27" fmla="*/ 601677850 h 55"/>
                <a:gd name="T28" fmla="*/ 753742101 w 68"/>
                <a:gd name="T29" fmla="*/ 578081024 h 55"/>
                <a:gd name="T30" fmla="*/ 753742101 w 68"/>
                <a:gd name="T31" fmla="*/ 70787044 h 55"/>
                <a:gd name="T32" fmla="*/ 741964184 w 68"/>
                <a:gd name="T33" fmla="*/ 58988631 h 55"/>
                <a:gd name="T34" fmla="*/ 58886155 w 68"/>
                <a:gd name="T35" fmla="*/ 58988631 h 55"/>
                <a:gd name="T36" fmla="*/ 188436383 w 68"/>
                <a:gd name="T37" fmla="*/ 271346327 h 55"/>
                <a:gd name="T38" fmla="*/ 105994393 w 68"/>
                <a:gd name="T39" fmla="*/ 188760870 h 55"/>
                <a:gd name="T40" fmla="*/ 188436383 w 68"/>
                <a:gd name="T41" fmla="*/ 106178848 h 55"/>
                <a:gd name="T42" fmla="*/ 270874942 w 68"/>
                <a:gd name="T43" fmla="*/ 188760870 h 55"/>
                <a:gd name="T44" fmla="*/ 188436383 w 68"/>
                <a:gd name="T45" fmla="*/ 271346327 h 55"/>
                <a:gd name="T46" fmla="*/ 694855946 w 68"/>
                <a:gd name="T47" fmla="*/ 542689220 h 55"/>
                <a:gd name="T48" fmla="*/ 105994393 w 68"/>
                <a:gd name="T49" fmla="*/ 542689220 h 55"/>
                <a:gd name="T50" fmla="*/ 105994393 w 68"/>
                <a:gd name="T51" fmla="*/ 460107198 h 55"/>
                <a:gd name="T52" fmla="*/ 235544621 w 68"/>
                <a:gd name="T53" fmla="*/ 330331523 h 55"/>
                <a:gd name="T54" fmla="*/ 306208694 w 68"/>
                <a:gd name="T55" fmla="*/ 389320154 h 55"/>
                <a:gd name="T56" fmla="*/ 518197480 w 68"/>
                <a:gd name="T57" fmla="*/ 176962457 h 55"/>
                <a:gd name="T58" fmla="*/ 694855946 w 68"/>
                <a:gd name="T59" fmla="*/ 353928349 h 55"/>
                <a:gd name="T60" fmla="*/ 694855946 w 68"/>
                <a:gd name="T61" fmla="*/ 542689220 h 55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0" t="0" r="r" b="b"/>
              <a:pathLst>
                <a:path w="68" h="55">
                  <a:moveTo>
                    <a:pt x="68" y="49"/>
                  </a:moveTo>
                  <a:cubicBezTo>
                    <a:pt x="68" y="53"/>
                    <a:pt x="66" y="55"/>
                    <a:pt x="63" y="55"/>
                  </a:cubicBezTo>
                  <a:cubicBezTo>
                    <a:pt x="5" y="55"/>
                    <a:pt x="5" y="55"/>
                    <a:pt x="5" y="55"/>
                  </a:cubicBezTo>
                  <a:cubicBezTo>
                    <a:pt x="2" y="55"/>
                    <a:pt x="0" y="53"/>
                    <a:pt x="0" y="4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5" y="0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66" y="0"/>
                    <a:pt x="68" y="3"/>
                    <a:pt x="68" y="6"/>
                  </a:cubicBezTo>
                  <a:lnTo>
                    <a:pt x="68" y="49"/>
                  </a:lnTo>
                  <a:close/>
                  <a:moveTo>
                    <a:pt x="5" y="5"/>
                  </a:moveTo>
                  <a:cubicBezTo>
                    <a:pt x="5" y="5"/>
                    <a:pt x="4" y="5"/>
                    <a:pt x="4" y="6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4" y="50"/>
                    <a:pt x="5" y="51"/>
                    <a:pt x="5" y="51"/>
                  </a:cubicBezTo>
                  <a:cubicBezTo>
                    <a:pt x="63" y="51"/>
                    <a:pt x="63" y="51"/>
                    <a:pt x="63" y="51"/>
                  </a:cubicBezTo>
                  <a:cubicBezTo>
                    <a:pt x="63" y="51"/>
                    <a:pt x="64" y="50"/>
                    <a:pt x="64" y="49"/>
                  </a:cubicBezTo>
                  <a:cubicBezTo>
                    <a:pt x="64" y="6"/>
                    <a:pt x="64" y="6"/>
                    <a:pt x="64" y="6"/>
                  </a:cubicBezTo>
                  <a:cubicBezTo>
                    <a:pt x="64" y="5"/>
                    <a:pt x="63" y="5"/>
                    <a:pt x="63" y="5"/>
                  </a:cubicBezTo>
                  <a:lnTo>
                    <a:pt x="5" y="5"/>
                  </a:lnTo>
                  <a:close/>
                  <a:moveTo>
                    <a:pt x="16" y="23"/>
                  </a:moveTo>
                  <a:cubicBezTo>
                    <a:pt x="12" y="23"/>
                    <a:pt x="9" y="20"/>
                    <a:pt x="9" y="16"/>
                  </a:cubicBezTo>
                  <a:cubicBezTo>
                    <a:pt x="9" y="13"/>
                    <a:pt x="12" y="9"/>
                    <a:pt x="16" y="9"/>
                  </a:cubicBezTo>
                  <a:cubicBezTo>
                    <a:pt x="20" y="9"/>
                    <a:pt x="23" y="13"/>
                    <a:pt x="23" y="16"/>
                  </a:cubicBezTo>
                  <a:cubicBezTo>
                    <a:pt x="23" y="20"/>
                    <a:pt x="20" y="23"/>
                    <a:pt x="16" y="23"/>
                  </a:cubicBezTo>
                  <a:close/>
                  <a:moveTo>
                    <a:pt x="59" y="46"/>
                  </a:moveTo>
                  <a:cubicBezTo>
                    <a:pt x="9" y="46"/>
                    <a:pt x="9" y="46"/>
                    <a:pt x="9" y="46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20" y="28"/>
                    <a:pt x="20" y="28"/>
                    <a:pt x="20" y="28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44" y="15"/>
                    <a:pt x="44" y="15"/>
                    <a:pt x="44" y="15"/>
                  </a:cubicBezTo>
                  <a:cubicBezTo>
                    <a:pt x="59" y="30"/>
                    <a:pt x="59" y="30"/>
                    <a:pt x="59" y="30"/>
                  </a:cubicBezTo>
                  <a:lnTo>
                    <a:pt x="59" y="46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endParaRPr lang="id-ID" dirty="0">
                <a:latin typeface="+mn-ea"/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CE443730-94F2-13F6-0566-9FC6132AD653}"/>
              </a:ext>
            </a:extLst>
          </p:cNvPr>
          <p:cNvSpPr txBox="1"/>
          <p:nvPr/>
        </p:nvSpPr>
        <p:spPr>
          <a:xfrm>
            <a:off x="550862" y="3553624"/>
            <a:ext cx="190873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집중도 분석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349C7DA-0B15-8CD0-AF88-49CA61C2A683}"/>
              </a:ext>
            </a:extLst>
          </p:cNvPr>
          <p:cNvSpPr txBox="1"/>
          <p:nvPr/>
        </p:nvSpPr>
        <p:spPr>
          <a:xfrm>
            <a:off x="2686572" y="3553624"/>
            <a:ext cx="190873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흥미도 분석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E45F089-DB20-FB69-D704-6ED8D904B9C8}"/>
              </a:ext>
            </a:extLst>
          </p:cNvPr>
          <p:cNvSpPr txBox="1"/>
          <p:nvPr/>
        </p:nvSpPr>
        <p:spPr>
          <a:xfrm>
            <a:off x="4860379" y="3553624"/>
            <a:ext cx="190873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자세 분석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F65F176-1588-2F92-F960-67A34DFAA3B8}"/>
              </a:ext>
            </a:extLst>
          </p:cNvPr>
          <p:cNvSpPr txBox="1"/>
          <p:nvPr/>
        </p:nvSpPr>
        <p:spPr>
          <a:xfrm>
            <a:off x="7033536" y="3553624"/>
            <a:ext cx="190873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시험 부정행위 검출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97BCF93-690F-5262-1290-4A99DA8B1693}"/>
              </a:ext>
            </a:extLst>
          </p:cNvPr>
          <p:cNvSpPr txBox="1"/>
          <p:nvPr/>
        </p:nvSpPr>
        <p:spPr>
          <a:xfrm>
            <a:off x="550862" y="3730996"/>
            <a:ext cx="19635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뇌파로 </a:t>
            </a:r>
            <a:r>
              <a:rPr lang="ko-KR" altLang="en-US" sz="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레이블링한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영상데이터를</a:t>
            </a:r>
            <a:endParaRPr lang="en-US" altLang="ko-KR" sz="8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학습한 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AI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가 더 정확하게 판정합니다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AE9E13D-D1CD-50AA-1C91-8254AF4B7C8C}"/>
              </a:ext>
            </a:extLst>
          </p:cNvPr>
          <p:cNvSpPr txBox="1"/>
          <p:nvPr/>
        </p:nvSpPr>
        <p:spPr>
          <a:xfrm>
            <a:off x="2686572" y="3730996"/>
            <a:ext cx="19087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얼굴 근육의 움직임을 분석해서 </a:t>
            </a:r>
          </a:p>
          <a:p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흥미도를 측정합니다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.</a:t>
            </a:r>
            <a:endParaRPr lang="ko-KR" altLang="en-US" sz="8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BAAE7E9-2264-4590-3A21-D9378CCB7442}"/>
              </a:ext>
            </a:extLst>
          </p:cNvPr>
          <p:cNvSpPr txBox="1"/>
          <p:nvPr/>
        </p:nvSpPr>
        <p:spPr>
          <a:xfrm>
            <a:off x="4860380" y="3730996"/>
            <a:ext cx="20809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참여자의 반응을 확인할 수 없는 상태나 </a:t>
            </a:r>
          </a:p>
          <a:p>
            <a:r>
              <a:rPr lang="ko-KR" altLang="en-US" sz="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자리비움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여부를 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AI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가 분석합니다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.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01D7898-4CB4-31DD-0EE0-FC0BF4CCA347}"/>
              </a:ext>
            </a:extLst>
          </p:cNvPr>
          <p:cNvSpPr txBox="1"/>
          <p:nvPr/>
        </p:nvSpPr>
        <p:spPr>
          <a:xfrm>
            <a:off x="7033536" y="3730996"/>
            <a:ext cx="19087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온라인시험 중 일어날 수 있는 </a:t>
            </a:r>
          </a:p>
          <a:p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각종 부정행위를 찾아냅니다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.</a:t>
            </a:r>
          </a:p>
        </p:txBody>
      </p:sp>
      <p:sp>
        <p:nvSpPr>
          <p:cNvPr id="31" name="Button">
            <a:extLst>
              <a:ext uri="{FF2B5EF4-FFF2-40B4-BE49-F238E27FC236}">
                <a16:creationId xmlns:a16="http://schemas.microsoft.com/office/drawing/2014/main" id="{E11DFB24-9F30-3E49-ADD9-9FA605A3A6AF}"/>
              </a:ext>
            </a:extLst>
          </p:cNvPr>
          <p:cNvSpPr>
            <a:spLocks/>
          </p:cNvSpPr>
          <p:nvPr/>
        </p:nvSpPr>
        <p:spPr bwMode="auto">
          <a:xfrm>
            <a:off x="7033536" y="4056013"/>
            <a:ext cx="573864" cy="241995"/>
          </a:xfrm>
          <a:prstGeom prst="roundRect">
            <a:avLst>
              <a:gd name="adj" fmla="val 8776"/>
            </a:avLst>
          </a:prstGeom>
          <a:solidFill>
            <a:srgbClr val="FFFFFF"/>
          </a:solidFill>
          <a:ln w="635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more &gt;</a:t>
            </a:r>
          </a:p>
        </p:txBody>
      </p:sp>
      <p:graphicFrame>
        <p:nvGraphicFramePr>
          <p:cNvPr id="40" name="표 39">
            <a:extLst>
              <a:ext uri="{FF2B5EF4-FFF2-40B4-BE49-F238E27FC236}">
                <a16:creationId xmlns:a16="http://schemas.microsoft.com/office/drawing/2014/main" id="{D84EBB30-1592-175E-2A8C-9EBBC4D560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5496285"/>
              </p:ext>
            </p:extLst>
          </p:nvPr>
        </p:nvGraphicFramePr>
        <p:xfrm>
          <a:off x="9314768" y="798693"/>
          <a:ext cx="2656801" cy="17732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6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61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5521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endParaRPr lang="ko-KR" altLang="en-US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B="6480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08399" rtl="0" eaLnBrk="1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Tx/>
                        <a:buNone/>
                      </a:pPr>
                      <a:r>
                        <a:rPr lang="en-US" altLang="ko-KR" sz="800" b="1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Arial"/>
                        </a:rPr>
                        <a:t>AI </a:t>
                      </a:r>
                      <a:r>
                        <a:rPr lang="ko-KR" altLang="en-US" sz="800" b="1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Arial"/>
                        </a:rPr>
                        <a:t>모델 소개</a:t>
                      </a:r>
                    </a:p>
                    <a:p>
                      <a:pPr marL="171450" marR="0" lvl="0" indent="-171450" algn="l" defTabSz="908399" rtl="0" eaLnBrk="1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Tx/>
                        <a:buChar char="-"/>
                      </a:pPr>
                      <a:r>
                        <a:rPr lang="en-US" altLang="ko-KR" sz="800" b="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Arial"/>
                        </a:rPr>
                        <a:t>4</a:t>
                      </a:r>
                      <a:r>
                        <a:rPr lang="ko-KR" altLang="en-US" sz="800" b="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Arial"/>
                        </a:rPr>
                        <a:t>개</a:t>
                      </a:r>
                      <a:r>
                        <a:rPr lang="en-US" altLang="ko-KR" sz="800" b="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Arial"/>
                        </a:rPr>
                        <a:t>(</a:t>
                      </a:r>
                      <a:r>
                        <a:rPr lang="ko-KR" altLang="en-US" sz="800" b="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Arial"/>
                        </a:rPr>
                        <a:t>집중도</a:t>
                      </a:r>
                      <a:r>
                        <a:rPr lang="en-US" altLang="ko-KR" sz="800" b="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Arial"/>
                        </a:rPr>
                        <a:t>, </a:t>
                      </a:r>
                      <a:r>
                        <a:rPr lang="ko-KR" altLang="en-US" sz="800" b="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Arial"/>
                        </a:rPr>
                        <a:t>흥미도</a:t>
                      </a:r>
                      <a:r>
                        <a:rPr lang="en-US" altLang="ko-KR" sz="800" b="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Arial"/>
                        </a:rPr>
                        <a:t>, </a:t>
                      </a:r>
                      <a:r>
                        <a:rPr lang="ko-KR" altLang="en-US" sz="800" b="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Arial"/>
                        </a:rPr>
                        <a:t>자세 분석</a:t>
                      </a:r>
                      <a:r>
                        <a:rPr lang="en-US" altLang="ko-KR" sz="800" b="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Arial"/>
                        </a:rPr>
                        <a:t>, </a:t>
                      </a:r>
                      <a:r>
                        <a:rPr lang="ko-KR" altLang="en-US" sz="800" b="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Arial"/>
                        </a:rPr>
                        <a:t>부정행위 검출</a:t>
                      </a:r>
                      <a:r>
                        <a:rPr lang="en-US" altLang="ko-KR" sz="800" b="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Arial"/>
                        </a:rPr>
                        <a:t>) AI </a:t>
                      </a:r>
                      <a:r>
                        <a:rPr lang="ko-KR" altLang="en-US" sz="800" b="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Arial"/>
                        </a:rPr>
                        <a:t>모델 소개</a:t>
                      </a:r>
                    </a:p>
                    <a:p>
                      <a:pPr marL="171450" lvl="0" indent="-171450" algn="l" defTabSz="908399" rtl="0" eaLnBrk="1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Tx/>
                        <a:buChar char="-"/>
                      </a:pPr>
                      <a:r>
                        <a:rPr lang="en-US" altLang="ko-KR" sz="800" b="1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Arial"/>
                        </a:rPr>
                        <a:t>5a.</a:t>
                      </a:r>
                      <a:r>
                        <a:rPr lang="ko-KR" altLang="en-US" sz="800" b="1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Arial"/>
                        </a:rPr>
                        <a:t> </a:t>
                      </a:r>
                      <a:r>
                        <a:rPr lang="ko-KR" altLang="en-US" sz="800" b="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Arial"/>
                        </a:rPr>
                        <a:t>버튼 선택 시</a:t>
                      </a:r>
                      <a:r>
                        <a:rPr lang="en-US" altLang="ko-KR" sz="800" b="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Arial"/>
                        </a:rPr>
                        <a:t>, </a:t>
                      </a:r>
                      <a:r>
                        <a:rPr lang="ko-KR" altLang="en-US" sz="800" b="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Arial"/>
                        </a:rPr>
                        <a:t>집중도 분석  모델 소개 페이지로 이동 </a:t>
                      </a:r>
                      <a:r>
                        <a:rPr lang="en-US" altLang="ko-KR" sz="800" b="0" kern="1200" baseline="0" dirty="0">
                          <a:solidFill>
                            <a:srgbClr val="0070C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Quattrocento Sans"/>
                        </a:rPr>
                        <a:t>[Screen ID: T_CONC_01_T]</a:t>
                      </a:r>
                      <a:endParaRPr lang="ko-KR" altLang="en-US" sz="800" b="0" kern="1200" baseline="0" dirty="0">
                        <a:solidFill>
                          <a:srgbClr val="0070C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Quattrocento Sans"/>
                      </a:endParaRPr>
                    </a:p>
                    <a:p>
                      <a:pPr marL="171450" lvl="0" indent="-171450" algn="l" defTabSz="908399" rtl="0" eaLnBrk="1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483CB"/>
                        </a:buClr>
                        <a:buSzPts val="800"/>
                        <a:buFontTx/>
                        <a:buChar char="-"/>
                      </a:pPr>
                      <a:r>
                        <a:rPr lang="en-US" altLang="ko-KR" sz="800" b="1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Quattrocento Sans"/>
                        </a:rPr>
                        <a:t>5b.</a:t>
                      </a:r>
                      <a:r>
                        <a:rPr lang="ko-KR" altLang="en-US" sz="800" b="1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Quattrocento Sans"/>
                        </a:rPr>
                        <a:t> </a:t>
                      </a:r>
                      <a:r>
                        <a:rPr lang="ko-KR" altLang="en-US" sz="800" b="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Quattrocento Sans"/>
                        </a:rPr>
                        <a:t>버튼 선택 시</a:t>
                      </a:r>
                      <a:r>
                        <a:rPr lang="en-US" altLang="ko-KR" sz="800" b="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Quattrocento Sans"/>
                        </a:rPr>
                        <a:t>, </a:t>
                      </a:r>
                      <a:r>
                        <a:rPr lang="ko-KR" altLang="en-US" sz="800" b="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Quattrocento Sans"/>
                        </a:rPr>
                        <a:t>흥미도 분석 모델 소개 페이지로 이동 </a:t>
                      </a:r>
                      <a:r>
                        <a:rPr lang="en-US" altLang="ko-KR" sz="800" b="0" kern="1200" baseline="0" dirty="0">
                          <a:solidFill>
                            <a:srgbClr val="0070C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Quattrocento Sans"/>
                        </a:rPr>
                        <a:t>[Screen ID: T_INTE_01_T]</a:t>
                      </a:r>
                      <a:endParaRPr lang="ko-KR" altLang="en-US" sz="800" b="0" kern="1200" baseline="0" dirty="0">
                        <a:solidFill>
                          <a:srgbClr val="0070C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Quattrocento Sans"/>
                      </a:endParaRPr>
                    </a:p>
                    <a:p>
                      <a:pPr marL="171450" lvl="0" indent="-171450" algn="l" defTabSz="908399" rtl="0" eaLnBrk="1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483CB"/>
                        </a:buClr>
                        <a:buSzPts val="800"/>
                        <a:buFontTx/>
                        <a:buChar char="-"/>
                      </a:pPr>
                      <a:r>
                        <a:rPr lang="en-US" altLang="ko-KR" sz="800" b="1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Quattrocento Sans"/>
                        </a:rPr>
                        <a:t>5c.</a:t>
                      </a:r>
                      <a:r>
                        <a:rPr lang="ko-KR" altLang="en-US" sz="800" b="1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Quattrocento Sans"/>
                        </a:rPr>
                        <a:t> </a:t>
                      </a:r>
                      <a:r>
                        <a:rPr lang="ko-KR" altLang="en-US" sz="800" b="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Quattrocento Sans"/>
                        </a:rPr>
                        <a:t>버튼 선택 시</a:t>
                      </a:r>
                      <a:r>
                        <a:rPr lang="en-US" altLang="ko-KR" sz="800" b="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Quattrocento Sans"/>
                        </a:rPr>
                        <a:t>, </a:t>
                      </a:r>
                      <a:r>
                        <a:rPr lang="ko-KR" altLang="en-US" sz="800" b="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Quattrocento Sans"/>
                        </a:rPr>
                        <a:t>자세 분석 모델 소개 페이지로 이동 </a:t>
                      </a:r>
                      <a:r>
                        <a:rPr lang="en-US" altLang="ko-KR" sz="800" b="0" kern="1200" baseline="0" dirty="0">
                          <a:solidFill>
                            <a:srgbClr val="0070C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Quattrocento Sans"/>
                        </a:rPr>
                        <a:t>[Screen ID: T_POST_01_T]</a:t>
                      </a:r>
                      <a:endParaRPr lang="ko-KR" altLang="en-US" sz="800" b="0" kern="1200" baseline="0" dirty="0">
                        <a:solidFill>
                          <a:srgbClr val="0070C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Quattrocento Sans"/>
                      </a:endParaRPr>
                    </a:p>
                    <a:p>
                      <a:pPr marL="171450" lvl="0" indent="-171450" algn="l" defTabSz="908399" rtl="0" eaLnBrk="1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483CB"/>
                        </a:buClr>
                        <a:buSzPts val="800"/>
                        <a:buFontTx/>
                        <a:buChar char="-"/>
                      </a:pPr>
                      <a:r>
                        <a:rPr lang="en-US" altLang="ko-KR" sz="800" b="1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Quattrocento Sans"/>
                        </a:rPr>
                        <a:t>5d</a:t>
                      </a:r>
                      <a:r>
                        <a:rPr lang="en-US" altLang="ko-KR" sz="800" b="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Quattrocento Sans"/>
                        </a:rPr>
                        <a:t>.</a:t>
                      </a:r>
                      <a:r>
                        <a:rPr lang="ko-KR" altLang="en-US" sz="800" b="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Quattrocento Sans"/>
                        </a:rPr>
                        <a:t> 버튼 선택 시</a:t>
                      </a:r>
                      <a:r>
                        <a:rPr lang="en-US" altLang="ko-KR" sz="800" b="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Quattrocento Sans"/>
                        </a:rPr>
                        <a:t>, </a:t>
                      </a:r>
                      <a:r>
                        <a:rPr lang="ko-KR" altLang="en-US" sz="800" b="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Quattrocento Sans"/>
                        </a:rPr>
                        <a:t>부정행위 검출 모델 소개 페이지로 이동 </a:t>
                      </a:r>
                      <a:r>
                        <a:rPr lang="en-US" altLang="ko-KR" sz="800" b="0" kern="1200" baseline="0" dirty="0">
                          <a:solidFill>
                            <a:srgbClr val="0070C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Quattrocento Sans"/>
                        </a:rPr>
                        <a:t>[Screen ID: T_TEST_01_T]</a:t>
                      </a:r>
                      <a:endParaRPr lang="ko-KR" altLang="en-US" sz="800" b="0" kern="1200" baseline="0" dirty="0">
                        <a:solidFill>
                          <a:srgbClr val="0070C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Arial"/>
                      </a:endParaRPr>
                    </a:p>
                  </a:txBody>
                  <a:tcPr marB="648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1" name="타원 50">
            <a:extLst>
              <a:ext uri="{FF2B5EF4-FFF2-40B4-BE49-F238E27FC236}">
                <a16:creationId xmlns:a16="http://schemas.microsoft.com/office/drawing/2014/main" id="{BB775708-423B-66BF-A901-C5C4E7EF008C}"/>
              </a:ext>
            </a:extLst>
          </p:cNvPr>
          <p:cNvSpPr/>
          <p:nvPr/>
        </p:nvSpPr>
        <p:spPr>
          <a:xfrm>
            <a:off x="2551845" y="4049833"/>
            <a:ext cx="166154" cy="166154"/>
          </a:xfrm>
          <a:prstGeom prst="ellipse">
            <a:avLst/>
          </a:prstGeom>
          <a:solidFill>
            <a:srgbClr val="C0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38" dirty="0">
                <a:solidFill>
                  <a:schemeClr val="bg1"/>
                </a:solidFill>
                <a:latin typeface="+mn-ea"/>
              </a:rPr>
              <a:t>5b</a:t>
            </a:r>
            <a:endParaRPr lang="ko-KR" altLang="en-US" sz="738" dirty="0" err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A9FE137C-1C31-A7E8-4F3B-68E4166119EE}"/>
              </a:ext>
            </a:extLst>
          </p:cNvPr>
          <p:cNvSpPr/>
          <p:nvPr/>
        </p:nvSpPr>
        <p:spPr>
          <a:xfrm>
            <a:off x="4736019" y="4049833"/>
            <a:ext cx="166154" cy="166154"/>
          </a:xfrm>
          <a:prstGeom prst="ellipse">
            <a:avLst/>
          </a:prstGeom>
          <a:solidFill>
            <a:srgbClr val="C0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38" dirty="0">
                <a:solidFill>
                  <a:schemeClr val="bg1"/>
                </a:solidFill>
                <a:latin typeface="+mn-ea"/>
              </a:rPr>
              <a:t>5c</a:t>
            </a:r>
            <a:endParaRPr lang="ko-KR" altLang="en-US" sz="738" dirty="0" err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95C3CDD6-A25B-35FE-A2A6-63869A6F7607}"/>
              </a:ext>
            </a:extLst>
          </p:cNvPr>
          <p:cNvSpPr/>
          <p:nvPr/>
        </p:nvSpPr>
        <p:spPr>
          <a:xfrm>
            <a:off x="6922144" y="4049833"/>
            <a:ext cx="166154" cy="166154"/>
          </a:xfrm>
          <a:prstGeom prst="ellipse">
            <a:avLst/>
          </a:prstGeom>
          <a:solidFill>
            <a:srgbClr val="C0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38" dirty="0">
                <a:solidFill>
                  <a:schemeClr val="bg1"/>
                </a:solidFill>
                <a:latin typeface="+mn-ea"/>
              </a:rPr>
              <a:t>5d</a:t>
            </a:r>
            <a:endParaRPr lang="ko-KR" altLang="en-US" sz="738" dirty="0" err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1BD9BD5F-FC81-FD39-5D10-D804331BF680}"/>
              </a:ext>
            </a:extLst>
          </p:cNvPr>
          <p:cNvSpPr/>
          <p:nvPr/>
        </p:nvSpPr>
        <p:spPr>
          <a:xfrm>
            <a:off x="217502" y="791183"/>
            <a:ext cx="9010636" cy="51606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 dirty="0">
              <a:latin typeface="+mn-ea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05A4B3C3-43ED-25AB-0A6A-39049AAB2316}"/>
              </a:ext>
            </a:extLst>
          </p:cNvPr>
          <p:cNvSpPr/>
          <p:nvPr/>
        </p:nvSpPr>
        <p:spPr>
          <a:xfrm>
            <a:off x="217502" y="791183"/>
            <a:ext cx="9010636" cy="51606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 dirty="0">
              <a:latin typeface="+mn-ea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6D991E1C-DD3E-931D-8EBF-2C7A370198F5}"/>
              </a:ext>
            </a:extLst>
          </p:cNvPr>
          <p:cNvSpPr/>
          <p:nvPr/>
        </p:nvSpPr>
        <p:spPr bwMode="auto">
          <a:xfrm>
            <a:off x="338543" y="949952"/>
            <a:ext cx="1004929" cy="198522"/>
          </a:xfrm>
          <a:prstGeom prst="rect">
            <a:avLst/>
          </a:prstGeom>
          <a:noFill/>
          <a:ln w="28575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lIns="36000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050" b="1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Raiseme </a:t>
            </a:r>
            <a:r>
              <a:rPr lang="en-US" altLang="ko-KR" sz="1050" b="1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Logo</a:t>
            </a:r>
            <a:endParaRPr kumimoji="0" lang="ko-KR" altLang="en-US" sz="1050" b="1" dirty="0">
              <a:solidFill>
                <a:schemeClr val="bg1">
                  <a:lumMod val="65000"/>
                </a:schemeClr>
              </a:solidFill>
              <a:latin typeface="+mn-ea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D5B846E-B7CC-FC6F-BDEF-9BDA856BAA15}"/>
              </a:ext>
            </a:extLst>
          </p:cNvPr>
          <p:cNvSpPr txBox="1"/>
          <p:nvPr/>
        </p:nvSpPr>
        <p:spPr>
          <a:xfrm>
            <a:off x="6758404" y="926102"/>
            <a:ext cx="502309" cy="246221"/>
          </a:xfrm>
          <a:prstGeom prst="rect">
            <a:avLst/>
          </a:prstGeom>
          <a:noFill/>
        </p:spPr>
        <p:txBody>
          <a:bodyPr wrap="none" lIns="36000" rIns="36000" rtlCol="0" anchor="ctr">
            <a:spAutoFit/>
          </a:bodyPr>
          <a:lstStyle/>
          <a:p>
            <a:pPr algn="ctr"/>
            <a:r>
              <a:rPr kumimoji="1" lang="en-US" altLang="en-US" sz="1000" b="1" dirty="0">
                <a:latin typeface="+mn-ea"/>
              </a:rPr>
              <a:t>Service</a:t>
            </a:r>
            <a:endParaRPr kumimoji="1" lang="x-none" altLang="en-US" sz="1000" b="1" dirty="0">
              <a:latin typeface="+mn-ea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2F173595-BC8B-F2E5-B71B-8AA9EA4EF401}"/>
              </a:ext>
            </a:extLst>
          </p:cNvPr>
          <p:cNvSpPr txBox="1"/>
          <p:nvPr/>
        </p:nvSpPr>
        <p:spPr>
          <a:xfrm>
            <a:off x="8651687" y="926102"/>
            <a:ext cx="407731" cy="246221"/>
          </a:xfrm>
          <a:prstGeom prst="rect">
            <a:avLst/>
          </a:prstGeom>
          <a:noFill/>
        </p:spPr>
        <p:txBody>
          <a:bodyPr wrap="none" lIns="36000" rIns="36000" rtlCol="0" anchor="ctr">
            <a:spAutoFit/>
          </a:bodyPr>
          <a:lstStyle/>
          <a:p>
            <a:pPr algn="ctr"/>
            <a:r>
              <a:rPr kumimoji="1" lang="en-US" altLang="en-US" sz="1000" b="1" dirty="0">
                <a:latin typeface="+mn-ea"/>
              </a:rPr>
              <a:t>News</a:t>
            </a:r>
            <a:endParaRPr kumimoji="1" lang="x-none" altLang="en-US" sz="1000" b="1" dirty="0">
              <a:latin typeface="+mn-ea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EAFC308-EABA-EA07-6002-877C1A0C5EFB}"/>
              </a:ext>
            </a:extLst>
          </p:cNvPr>
          <p:cNvSpPr txBox="1"/>
          <p:nvPr/>
        </p:nvSpPr>
        <p:spPr>
          <a:xfrm>
            <a:off x="7893956" y="926102"/>
            <a:ext cx="620930" cy="246221"/>
          </a:xfrm>
          <a:prstGeom prst="rect">
            <a:avLst/>
          </a:prstGeom>
          <a:noFill/>
        </p:spPr>
        <p:txBody>
          <a:bodyPr wrap="none" lIns="36000" rIns="36000" rtlCol="0" anchor="ctr">
            <a:spAutoFit/>
          </a:bodyPr>
          <a:lstStyle/>
          <a:p>
            <a:pPr algn="ctr"/>
            <a:r>
              <a:rPr kumimoji="1" lang="en-US" altLang="en-US" sz="1000" b="1" dirty="0">
                <a:latin typeface="+mn-ea"/>
              </a:rPr>
              <a:t>Use Case</a:t>
            </a:r>
            <a:endParaRPr kumimoji="1" lang="x-none" altLang="en-US" sz="1000" b="1" dirty="0">
              <a:latin typeface="+mn-ea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3A9AD6C-C761-50DD-4190-3B5E8BAF56BB}"/>
              </a:ext>
            </a:extLst>
          </p:cNvPr>
          <p:cNvSpPr txBox="1"/>
          <p:nvPr/>
        </p:nvSpPr>
        <p:spPr>
          <a:xfrm>
            <a:off x="6170591" y="926102"/>
            <a:ext cx="451012" cy="246221"/>
          </a:xfrm>
          <a:prstGeom prst="rect">
            <a:avLst/>
          </a:prstGeom>
          <a:noFill/>
        </p:spPr>
        <p:txBody>
          <a:bodyPr wrap="none" lIns="36000" rIns="36000" rtlCol="0"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000" b="1" dirty="0">
                <a:latin typeface="+mn-ea"/>
              </a:rPr>
              <a:t>About</a:t>
            </a:r>
            <a:endParaRPr kumimoji="0" lang="ko-KR" altLang="en-US" sz="1000" b="1" dirty="0">
              <a:latin typeface="+mn-ea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FB88639-FFC8-4420-2E7B-976F4E66F714}"/>
              </a:ext>
            </a:extLst>
          </p:cNvPr>
          <p:cNvSpPr txBox="1"/>
          <p:nvPr/>
        </p:nvSpPr>
        <p:spPr>
          <a:xfrm>
            <a:off x="7397514" y="926102"/>
            <a:ext cx="359641" cy="246221"/>
          </a:xfrm>
          <a:prstGeom prst="rect">
            <a:avLst/>
          </a:prstGeom>
          <a:noFill/>
        </p:spPr>
        <p:txBody>
          <a:bodyPr wrap="none" lIns="36000" rIns="36000" rtlCol="0" anchor="ctr">
            <a:spAutoFit/>
          </a:bodyPr>
          <a:lstStyle/>
          <a:p>
            <a:pPr algn="ctr"/>
            <a:r>
              <a:rPr kumimoji="1" lang="en-US" altLang="en-US" sz="1000" b="1" dirty="0">
                <a:latin typeface="+mn-ea"/>
              </a:rPr>
              <a:t>Tech</a:t>
            </a:r>
            <a:endParaRPr kumimoji="1" lang="x-none" altLang="en-US" sz="10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271643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165883-AABA-4B9F-8ED3-24C57DC6F12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err="1">
                <a:latin typeface="+mn-ea"/>
                <a:ea typeface="+mn-ea"/>
              </a:rPr>
              <a:t>Service_API</a:t>
            </a:r>
            <a:r>
              <a:rPr lang="en-US" altLang="ko-KR" dirty="0">
                <a:latin typeface="+mn-ea"/>
                <a:ea typeface="+mn-ea"/>
              </a:rPr>
              <a:t> </a:t>
            </a:r>
            <a:r>
              <a:rPr lang="ko-KR" altLang="en-US" dirty="0">
                <a:latin typeface="+mn-ea"/>
                <a:ea typeface="+mn-ea"/>
              </a:rPr>
              <a:t>서비스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072305B-EC66-3EDD-1D31-8F28EE1D942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Main &gt; API </a:t>
            </a:r>
            <a:r>
              <a:rPr lang="ko-KR" altLang="en-US" dirty="0"/>
              <a:t>서비스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DD849B7-772B-12FC-096C-275E527ADE2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S_APIS_01_T</a:t>
            </a:r>
            <a:endParaRPr lang="ko-KR" altLang="en-US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2E6F8AEA-BC0A-B561-9366-C1ECB5BEFD2E}"/>
              </a:ext>
            </a:extLst>
          </p:cNvPr>
          <p:cNvSpPr txBox="1"/>
          <p:nvPr/>
        </p:nvSpPr>
        <p:spPr>
          <a:xfrm>
            <a:off x="558813" y="1815173"/>
            <a:ext cx="21247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Raiseme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에게 </a:t>
            </a:r>
            <a:endParaRPr lang="en-US" altLang="ko-KR" sz="12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무엇이든 물어보세요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49C40035-F0DA-CABC-6C3D-A24BE02D6AC7}"/>
              </a:ext>
            </a:extLst>
          </p:cNvPr>
          <p:cNvSpPr txBox="1"/>
          <p:nvPr/>
        </p:nvSpPr>
        <p:spPr>
          <a:xfrm>
            <a:off x="558813" y="2627599"/>
            <a:ext cx="23043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05510 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서울시 송파구 </a:t>
            </a:r>
            <a:r>
              <a:rPr lang="ko-KR" altLang="en-US" sz="10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올림픽로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35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길 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125 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삼성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SDS 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서관캠퍼스 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4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층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25495FC0-2D1E-9341-1BF5-7B4CA75815D5}"/>
              </a:ext>
            </a:extLst>
          </p:cNvPr>
          <p:cNvSpPr txBox="1"/>
          <p:nvPr/>
        </p:nvSpPr>
        <p:spPr>
          <a:xfrm>
            <a:off x="558813" y="2319823"/>
            <a:ext cx="23043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hello@raiseme.kr</a:t>
            </a:r>
            <a:endParaRPr lang="ko-KR" altLang="en-US" sz="1000" b="1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E46E72B4-80A0-421B-E210-D510F20F3AE9}"/>
              </a:ext>
            </a:extLst>
          </p:cNvPr>
          <p:cNvSpPr txBox="1"/>
          <p:nvPr/>
        </p:nvSpPr>
        <p:spPr>
          <a:xfrm>
            <a:off x="3767256" y="2319823"/>
            <a:ext cx="46330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Raiseme</a:t>
            </a:r>
            <a:r>
              <a:rPr lang="ko-KR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의 </a:t>
            </a:r>
            <a:r>
              <a:rPr lang="en-US" altLang="ko-KR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AI </a:t>
            </a:r>
            <a:r>
              <a:rPr lang="ko-KR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모델로 여러분의 서비스를 업그레이드 하고 싶다면</a:t>
            </a:r>
          </a:p>
          <a:p>
            <a:r>
              <a:rPr lang="ko-KR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회사명</a:t>
            </a:r>
            <a:r>
              <a:rPr lang="en-US" altLang="ko-KR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 </a:t>
            </a:r>
            <a:r>
              <a:rPr lang="ko-KR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성함</a:t>
            </a:r>
            <a:r>
              <a:rPr lang="en-US" altLang="ko-KR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 </a:t>
            </a:r>
            <a:r>
              <a:rPr lang="ko-KR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연락처</a:t>
            </a:r>
            <a:r>
              <a:rPr lang="en-US" altLang="ko-KR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 </a:t>
            </a:r>
            <a:r>
              <a:rPr lang="ko-KR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문의내용을 메일로 보내주세요</a:t>
            </a:r>
            <a:r>
              <a:rPr lang="en-US" altLang="ko-KR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.</a:t>
            </a:r>
          </a:p>
          <a:p>
            <a:endParaRPr lang="en-US" altLang="ko-KR" sz="10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r>
              <a:rPr lang="ko-KR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서비스 컨설턴트가 성공 사례와 함께 여러분의 서비스를 </a:t>
            </a:r>
            <a:r>
              <a:rPr lang="en-US" altLang="ko-KR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Raise</a:t>
            </a:r>
            <a:r>
              <a:rPr lang="ko-KR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해 드립니다</a:t>
            </a:r>
            <a:r>
              <a:rPr lang="en-US" altLang="ko-KR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.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0043ADB3-87C3-D813-ED9C-2A980A9C4438}"/>
              </a:ext>
            </a:extLst>
          </p:cNvPr>
          <p:cNvSpPr txBox="1"/>
          <p:nvPr/>
        </p:nvSpPr>
        <p:spPr>
          <a:xfrm>
            <a:off x="3767256" y="3366345"/>
            <a:ext cx="379462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파트너십 문의 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| 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기술 문의 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| 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요금 문의 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| 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서비스 이용문의 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| 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기타</a:t>
            </a:r>
            <a:endParaRPr lang="en-US" altLang="ko-KR" sz="10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5F553A97-CD91-9C70-9BE8-9D0D9A975B7F}"/>
              </a:ext>
            </a:extLst>
          </p:cNvPr>
          <p:cNvGrpSpPr/>
          <p:nvPr/>
        </p:nvGrpSpPr>
        <p:grpSpPr>
          <a:xfrm>
            <a:off x="558813" y="3143732"/>
            <a:ext cx="1774874" cy="468834"/>
            <a:chOff x="600141" y="3111507"/>
            <a:chExt cx="1774874" cy="468834"/>
          </a:xfrm>
        </p:grpSpPr>
        <p:pic>
          <p:nvPicPr>
            <p:cNvPr id="82" name="그래픽 81" descr="다운로드 단색으로 채워진">
              <a:extLst>
                <a:ext uri="{FF2B5EF4-FFF2-40B4-BE49-F238E27FC236}">
                  <a16:creationId xmlns:a16="http://schemas.microsoft.com/office/drawing/2014/main" id="{3D8C692C-DD8B-9368-E3C0-C098ACEC3F4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flipH="1">
              <a:off x="600141" y="3163551"/>
              <a:ext cx="144000" cy="144000"/>
            </a:xfrm>
            <a:prstGeom prst="rect">
              <a:avLst/>
            </a:prstGeom>
          </p:spPr>
        </p:pic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7501FA38-1BD8-61BC-06FA-36BD62352B1A}"/>
                </a:ext>
              </a:extLst>
            </p:cNvPr>
            <p:cNvSpPr/>
            <p:nvPr/>
          </p:nvSpPr>
          <p:spPr>
            <a:xfrm>
              <a:off x="678404" y="3111507"/>
              <a:ext cx="1696611" cy="265064"/>
            </a:xfrm>
            <a:prstGeom prst="rect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Ins="90000" rtlCol="0" anchor="ctr"/>
            <a:lstStyle/>
            <a:p>
              <a:pPr algn="l"/>
              <a:r>
                <a:rPr lang="en-US" altLang="ko-KR" sz="800" u="sng" noProof="1">
                  <a:solidFill>
                    <a:schemeClr val="tx1">
                      <a:lumMod val="85000"/>
                      <a:lumOff val="1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Raiseme </a:t>
              </a:r>
              <a:r>
                <a:rPr lang="ko-KR" altLang="en-US" sz="800" u="sng" noProof="1">
                  <a:solidFill>
                    <a:schemeClr val="tx1">
                      <a:lumMod val="85000"/>
                      <a:lumOff val="1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소개자료를 받고 싶어요</a:t>
              </a: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0817BE76-9896-91D3-142F-A9405ACB8DE0}"/>
                </a:ext>
              </a:extLst>
            </p:cNvPr>
            <p:cNvSpPr/>
            <p:nvPr/>
          </p:nvSpPr>
          <p:spPr>
            <a:xfrm>
              <a:off x="678404" y="3315277"/>
              <a:ext cx="1696611" cy="265064"/>
            </a:xfrm>
            <a:prstGeom prst="rect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Ins="90000" rtlCol="0" anchor="ctr"/>
            <a:lstStyle/>
            <a:p>
              <a:pPr algn="l"/>
              <a:r>
                <a:rPr lang="en-US" altLang="ko-KR" sz="800" u="sng" noProof="1">
                  <a:solidFill>
                    <a:schemeClr val="tx1">
                      <a:lumMod val="85000"/>
                      <a:lumOff val="1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API </a:t>
              </a:r>
              <a:r>
                <a:rPr lang="ko-KR" altLang="en-US" sz="800" u="sng" noProof="1">
                  <a:solidFill>
                    <a:schemeClr val="tx1">
                      <a:lumMod val="85000"/>
                      <a:lumOff val="1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사용 방법을 알고 싶어요</a:t>
              </a:r>
            </a:p>
          </p:txBody>
        </p:sp>
        <p:sp>
          <p:nvSpPr>
            <p:cNvPr id="85" name="Open External">
              <a:extLst>
                <a:ext uri="{FF2B5EF4-FFF2-40B4-BE49-F238E27FC236}">
                  <a16:creationId xmlns:a16="http://schemas.microsoft.com/office/drawing/2014/main" id="{41C4FD0B-E05E-6A4B-612F-15C4E4E5210E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623258" y="3392056"/>
              <a:ext cx="97766" cy="108000"/>
            </a:xfrm>
            <a:custGeom>
              <a:avLst/>
              <a:gdLst>
                <a:gd name="T0" fmla="*/ 445 w 666"/>
                <a:gd name="T1" fmla="*/ 0 h 666"/>
                <a:gd name="T2" fmla="*/ 433 w 666"/>
                <a:gd name="T3" fmla="*/ 14 h 666"/>
                <a:gd name="T4" fmla="*/ 447 w 666"/>
                <a:gd name="T5" fmla="*/ 26 h 666"/>
                <a:gd name="T6" fmla="*/ 621 w 666"/>
                <a:gd name="T7" fmla="*/ 26 h 666"/>
                <a:gd name="T8" fmla="*/ 342 w 666"/>
                <a:gd name="T9" fmla="*/ 305 h 666"/>
                <a:gd name="T10" fmla="*/ 342 w 666"/>
                <a:gd name="T11" fmla="*/ 324 h 666"/>
                <a:gd name="T12" fmla="*/ 361 w 666"/>
                <a:gd name="T13" fmla="*/ 324 h 666"/>
                <a:gd name="T14" fmla="*/ 640 w 666"/>
                <a:gd name="T15" fmla="*/ 45 h 666"/>
                <a:gd name="T16" fmla="*/ 640 w 666"/>
                <a:gd name="T17" fmla="*/ 218 h 666"/>
                <a:gd name="T18" fmla="*/ 653 w 666"/>
                <a:gd name="T19" fmla="*/ 232 h 666"/>
                <a:gd name="T20" fmla="*/ 666 w 666"/>
                <a:gd name="T21" fmla="*/ 218 h 666"/>
                <a:gd name="T22" fmla="*/ 666 w 666"/>
                <a:gd name="T23" fmla="*/ 0 h 666"/>
                <a:gd name="T24" fmla="*/ 445 w 666"/>
                <a:gd name="T25" fmla="*/ 0 h 666"/>
                <a:gd name="T26" fmla="*/ 27 w 666"/>
                <a:gd name="T27" fmla="*/ 119 h 666"/>
                <a:gd name="T28" fmla="*/ 0 w 666"/>
                <a:gd name="T29" fmla="*/ 146 h 666"/>
                <a:gd name="T30" fmla="*/ 0 w 666"/>
                <a:gd name="T31" fmla="*/ 639 h 666"/>
                <a:gd name="T32" fmla="*/ 27 w 666"/>
                <a:gd name="T33" fmla="*/ 666 h 666"/>
                <a:gd name="T34" fmla="*/ 520 w 666"/>
                <a:gd name="T35" fmla="*/ 666 h 666"/>
                <a:gd name="T36" fmla="*/ 547 w 666"/>
                <a:gd name="T37" fmla="*/ 639 h 666"/>
                <a:gd name="T38" fmla="*/ 547 w 666"/>
                <a:gd name="T39" fmla="*/ 226 h 666"/>
                <a:gd name="T40" fmla="*/ 533 w 666"/>
                <a:gd name="T41" fmla="*/ 212 h 666"/>
                <a:gd name="T42" fmla="*/ 520 w 666"/>
                <a:gd name="T43" fmla="*/ 226 h 666"/>
                <a:gd name="T44" fmla="*/ 520 w 666"/>
                <a:gd name="T45" fmla="*/ 639 h 666"/>
                <a:gd name="T46" fmla="*/ 27 w 666"/>
                <a:gd name="T47" fmla="*/ 639 h 666"/>
                <a:gd name="T48" fmla="*/ 27 w 666"/>
                <a:gd name="T49" fmla="*/ 146 h 666"/>
                <a:gd name="T50" fmla="*/ 440 w 666"/>
                <a:gd name="T51" fmla="*/ 146 h 666"/>
                <a:gd name="T52" fmla="*/ 453 w 666"/>
                <a:gd name="T53" fmla="*/ 133 h 666"/>
                <a:gd name="T54" fmla="*/ 440 w 666"/>
                <a:gd name="T55" fmla="*/ 119 h 666"/>
                <a:gd name="T56" fmla="*/ 27 w 666"/>
                <a:gd name="T57" fmla="*/ 119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66" h="666">
                  <a:moveTo>
                    <a:pt x="445" y="0"/>
                  </a:moveTo>
                  <a:cubicBezTo>
                    <a:pt x="438" y="0"/>
                    <a:pt x="432" y="7"/>
                    <a:pt x="433" y="14"/>
                  </a:cubicBezTo>
                  <a:cubicBezTo>
                    <a:pt x="434" y="21"/>
                    <a:pt x="440" y="27"/>
                    <a:pt x="447" y="26"/>
                  </a:cubicBezTo>
                  <a:lnTo>
                    <a:pt x="621" y="26"/>
                  </a:lnTo>
                  <a:lnTo>
                    <a:pt x="342" y="305"/>
                  </a:lnTo>
                  <a:cubicBezTo>
                    <a:pt x="337" y="310"/>
                    <a:pt x="337" y="319"/>
                    <a:pt x="342" y="324"/>
                  </a:cubicBezTo>
                  <a:cubicBezTo>
                    <a:pt x="347" y="329"/>
                    <a:pt x="356" y="329"/>
                    <a:pt x="361" y="324"/>
                  </a:cubicBezTo>
                  <a:lnTo>
                    <a:pt x="640" y="45"/>
                  </a:lnTo>
                  <a:lnTo>
                    <a:pt x="640" y="218"/>
                  </a:lnTo>
                  <a:cubicBezTo>
                    <a:pt x="639" y="225"/>
                    <a:pt x="646" y="232"/>
                    <a:pt x="653" y="232"/>
                  </a:cubicBezTo>
                  <a:cubicBezTo>
                    <a:pt x="660" y="232"/>
                    <a:pt x="666" y="225"/>
                    <a:pt x="666" y="218"/>
                  </a:cubicBezTo>
                  <a:lnTo>
                    <a:pt x="666" y="0"/>
                  </a:lnTo>
                  <a:lnTo>
                    <a:pt x="445" y="0"/>
                  </a:lnTo>
                  <a:close/>
                  <a:moveTo>
                    <a:pt x="27" y="119"/>
                  </a:moveTo>
                  <a:cubicBezTo>
                    <a:pt x="12" y="119"/>
                    <a:pt x="0" y="131"/>
                    <a:pt x="0" y="146"/>
                  </a:cubicBezTo>
                  <a:lnTo>
                    <a:pt x="0" y="639"/>
                  </a:lnTo>
                  <a:cubicBezTo>
                    <a:pt x="0" y="654"/>
                    <a:pt x="12" y="666"/>
                    <a:pt x="27" y="666"/>
                  </a:cubicBezTo>
                  <a:lnTo>
                    <a:pt x="520" y="666"/>
                  </a:lnTo>
                  <a:cubicBezTo>
                    <a:pt x="535" y="666"/>
                    <a:pt x="547" y="654"/>
                    <a:pt x="547" y="639"/>
                  </a:cubicBezTo>
                  <a:lnTo>
                    <a:pt x="547" y="226"/>
                  </a:lnTo>
                  <a:cubicBezTo>
                    <a:pt x="547" y="219"/>
                    <a:pt x="540" y="212"/>
                    <a:pt x="533" y="212"/>
                  </a:cubicBezTo>
                  <a:cubicBezTo>
                    <a:pt x="526" y="212"/>
                    <a:pt x="520" y="219"/>
                    <a:pt x="520" y="226"/>
                  </a:cubicBezTo>
                  <a:lnTo>
                    <a:pt x="520" y="639"/>
                  </a:lnTo>
                  <a:lnTo>
                    <a:pt x="27" y="639"/>
                  </a:lnTo>
                  <a:lnTo>
                    <a:pt x="27" y="146"/>
                  </a:lnTo>
                  <a:lnTo>
                    <a:pt x="440" y="146"/>
                  </a:lnTo>
                  <a:cubicBezTo>
                    <a:pt x="447" y="146"/>
                    <a:pt x="453" y="140"/>
                    <a:pt x="453" y="133"/>
                  </a:cubicBezTo>
                  <a:cubicBezTo>
                    <a:pt x="453" y="125"/>
                    <a:pt x="447" y="119"/>
                    <a:pt x="440" y="119"/>
                  </a:cubicBezTo>
                  <a:lnTo>
                    <a:pt x="27" y="119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883376F-0FB2-931A-2865-A709FC56D90D}"/>
              </a:ext>
            </a:extLst>
          </p:cNvPr>
          <p:cNvSpPr/>
          <p:nvPr/>
        </p:nvSpPr>
        <p:spPr>
          <a:xfrm>
            <a:off x="217502" y="791183"/>
            <a:ext cx="9010636" cy="51606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 dirty="0">
              <a:latin typeface="+mn-ea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B8F879F-6C68-3686-1B3E-4925163C0344}"/>
              </a:ext>
            </a:extLst>
          </p:cNvPr>
          <p:cNvSpPr/>
          <p:nvPr/>
        </p:nvSpPr>
        <p:spPr>
          <a:xfrm>
            <a:off x="217502" y="791183"/>
            <a:ext cx="9010636" cy="51606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 dirty="0">
              <a:latin typeface="+mn-ea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C81C174-B8CE-7589-7B31-E00BA7341207}"/>
              </a:ext>
            </a:extLst>
          </p:cNvPr>
          <p:cNvSpPr/>
          <p:nvPr/>
        </p:nvSpPr>
        <p:spPr bwMode="auto">
          <a:xfrm>
            <a:off x="338543" y="949952"/>
            <a:ext cx="1004929" cy="198522"/>
          </a:xfrm>
          <a:prstGeom prst="rect">
            <a:avLst/>
          </a:prstGeom>
          <a:noFill/>
          <a:ln w="28575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lIns="36000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050" b="1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Raiseme </a:t>
            </a:r>
            <a:r>
              <a:rPr lang="en-US" altLang="ko-KR" sz="1050" b="1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Logo</a:t>
            </a:r>
            <a:endParaRPr kumimoji="0" lang="ko-KR" altLang="en-US" sz="1050" b="1" dirty="0">
              <a:solidFill>
                <a:schemeClr val="bg1">
                  <a:lumMod val="65000"/>
                </a:schemeClr>
              </a:solidFill>
              <a:latin typeface="+mn-ea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2FFE78B-DAAD-EF96-85D4-DEC11D6857EC}"/>
              </a:ext>
            </a:extLst>
          </p:cNvPr>
          <p:cNvSpPr txBox="1"/>
          <p:nvPr/>
        </p:nvSpPr>
        <p:spPr>
          <a:xfrm>
            <a:off x="6758404" y="926102"/>
            <a:ext cx="502309" cy="246221"/>
          </a:xfrm>
          <a:prstGeom prst="rect">
            <a:avLst/>
          </a:prstGeom>
          <a:noFill/>
        </p:spPr>
        <p:txBody>
          <a:bodyPr wrap="none" lIns="36000" rIns="36000" rtlCol="0" anchor="ctr">
            <a:spAutoFit/>
          </a:bodyPr>
          <a:lstStyle/>
          <a:p>
            <a:pPr algn="ctr"/>
            <a:r>
              <a:rPr kumimoji="1" lang="en-US" altLang="en-US" sz="1000" b="1" dirty="0">
                <a:latin typeface="+mn-ea"/>
              </a:rPr>
              <a:t>Service</a:t>
            </a:r>
            <a:endParaRPr kumimoji="1" lang="x-none" altLang="en-US" sz="1000" b="1" dirty="0">
              <a:latin typeface="+mn-ea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E8C17A0-524B-C80A-422B-8D381CB8AFD2}"/>
              </a:ext>
            </a:extLst>
          </p:cNvPr>
          <p:cNvSpPr txBox="1"/>
          <p:nvPr/>
        </p:nvSpPr>
        <p:spPr>
          <a:xfrm>
            <a:off x="8651687" y="926102"/>
            <a:ext cx="407731" cy="246221"/>
          </a:xfrm>
          <a:prstGeom prst="rect">
            <a:avLst/>
          </a:prstGeom>
          <a:noFill/>
        </p:spPr>
        <p:txBody>
          <a:bodyPr wrap="none" lIns="36000" rIns="36000" rtlCol="0" anchor="ctr">
            <a:spAutoFit/>
          </a:bodyPr>
          <a:lstStyle/>
          <a:p>
            <a:pPr algn="ctr"/>
            <a:r>
              <a:rPr kumimoji="1" lang="en-US" altLang="en-US" sz="1000" b="1" dirty="0">
                <a:latin typeface="+mn-ea"/>
              </a:rPr>
              <a:t>News</a:t>
            </a:r>
            <a:endParaRPr kumimoji="1" lang="x-none" altLang="en-US" sz="1000" b="1" dirty="0">
              <a:latin typeface="+mn-ea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C83D9D0-6D6E-2E5F-9F30-663BAFA3B322}"/>
              </a:ext>
            </a:extLst>
          </p:cNvPr>
          <p:cNvSpPr txBox="1"/>
          <p:nvPr/>
        </p:nvSpPr>
        <p:spPr>
          <a:xfrm>
            <a:off x="7893956" y="926102"/>
            <a:ext cx="620930" cy="246221"/>
          </a:xfrm>
          <a:prstGeom prst="rect">
            <a:avLst/>
          </a:prstGeom>
          <a:noFill/>
        </p:spPr>
        <p:txBody>
          <a:bodyPr wrap="none" lIns="36000" rIns="36000" rtlCol="0" anchor="ctr">
            <a:spAutoFit/>
          </a:bodyPr>
          <a:lstStyle/>
          <a:p>
            <a:pPr algn="ctr"/>
            <a:r>
              <a:rPr kumimoji="1" lang="en-US" altLang="en-US" sz="1000" b="1" dirty="0">
                <a:latin typeface="+mn-ea"/>
              </a:rPr>
              <a:t>Use Case</a:t>
            </a:r>
            <a:endParaRPr kumimoji="1" lang="x-none" altLang="en-US" sz="1000" b="1" dirty="0">
              <a:latin typeface="+mn-ea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2FD1963-35CE-132A-FA07-60786C285BB0}"/>
              </a:ext>
            </a:extLst>
          </p:cNvPr>
          <p:cNvSpPr txBox="1"/>
          <p:nvPr/>
        </p:nvSpPr>
        <p:spPr>
          <a:xfrm>
            <a:off x="6170591" y="926102"/>
            <a:ext cx="451012" cy="246221"/>
          </a:xfrm>
          <a:prstGeom prst="rect">
            <a:avLst/>
          </a:prstGeom>
          <a:noFill/>
        </p:spPr>
        <p:txBody>
          <a:bodyPr wrap="none" lIns="36000" rIns="36000" rtlCol="0"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000" b="1" dirty="0">
                <a:latin typeface="+mn-ea"/>
              </a:rPr>
              <a:t>About</a:t>
            </a:r>
            <a:endParaRPr kumimoji="0" lang="ko-KR" altLang="en-US" sz="1000" b="1" dirty="0">
              <a:latin typeface="+mn-ea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B82A5B8-A4C4-317F-B6A1-C3C94775ABFA}"/>
              </a:ext>
            </a:extLst>
          </p:cNvPr>
          <p:cNvSpPr txBox="1"/>
          <p:nvPr/>
        </p:nvSpPr>
        <p:spPr>
          <a:xfrm>
            <a:off x="7397514" y="926102"/>
            <a:ext cx="359641" cy="246221"/>
          </a:xfrm>
          <a:prstGeom prst="rect">
            <a:avLst/>
          </a:prstGeom>
          <a:noFill/>
        </p:spPr>
        <p:txBody>
          <a:bodyPr wrap="none" lIns="36000" rIns="36000" rtlCol="0" anchor="ctr">
            <a:spAutoFit/>
          </a:bodyPr>
          <a:lstStyle/>
          <a:p>
            <a:pPr algn="ctr"/>
            <a:r>
              <a:rPr kumimoji="1" lang="en-US" altLang="en-US" sz="1000" b="1" dirty="0">
                <a:latin typeface="+mn-ea"/>
              </a:rPr>
              <a:t>Tech</a:t>
            </a:r>
            <a:endParaRPr kumimoji="1" lang="x-none" altLang="en-US" sz="1000" b="1" dirty="0">
              <a:latin typeface="+mn-ea"/>
            </a:endParaRPr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4DDB419D-FA89-E5C8-ED0C-D771D05A3457}"/>
              </a:ext>
            </a:extLst>
          </p:cNvPr>
          <p:cNvGrpSpPr/>
          <p:nvPr/>
        </p:nvGrpSpPr>
        <p:grpSpPr>
          <a:xfrm>
            <a:off x="208011" y="5381167"/>
            <a:ext cx="9033791" cy="1214974"/>
            <a:chOff x="208011" y="5193196"/>
            <a:chExt cx="9033791" cy="1404156"/>
          </a:xfrm>
        </p:grpSpPr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DCCDF2CF-725D-D321-28A5-848CE0611CA4}"/>
                </a:ext>
              </a:extLst>
            </p:cNvPr>
            <p:cNvSpPr/>
            <p:nvPr/>
          </p:nvSpPr>
          <p:spPr>
            <a:xfrm>
              <a:off x="208011" y="5193196"/>
              <a:ext cx="9033791" cy="140415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3175"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8DC77EF0-8C8C-D2E4-3AD5-56E81D2122BB}"/>
                </a:ext>
              </a:extLst>
            </p:cNvPr>
            <p:cNvSpPr txBox="1"/>
            <p:nvPr/>
          </p:nvSpPr>
          <p:spPr>
            <a:xfrm>
              <a:off x="515380" y="5337212"/>
              <a:ext cx="595035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이용약관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E3B40FD5-6ADC-EF00-B86E-AF772DE2E02C}"/>
                </a:ext>
              </a:extLst>
            </p:cNvPr>
            <p:cNvSpPr txBox="1"/>
            <p:nvPr/>
          </p:nvSpPr>
          <p:spPr>
            <a:xfrm>
              <a:off x="1307468" y="5337212"/>
              <a:ext cx="1005403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개인정보처리방침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4CE6D3E6-5075-5EA4-AC95-E6352F2C6A2F}"/>
                </a:ext>
              </a:extLst>
            </p:cNvPr>
            <p:cNvSpPr txBox="1"/>
            <p:nvPr/>
          </p:nvSpPr>
          <p:spPr>
            <a:xfrm>
              <a:off x="551385" y="5758080"/>
              <a:ext cx="6300700" cy="5068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이메일</a:t>
              </a:r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: hello@raiseme.kr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주소 </a:t>
              </a:r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: 05510 </a:t>
              </a:r>
              <a:r>
                <a:rPr lang="ko-KR" alt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서울시 송파구 </a:t>
              </a:r>
              <a:r>
                <a:rPr lang="ko-KR" altLang="en-US" sz="800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올림픽로</a:t>
              </a:r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35</a:t>
              </a:r>
              <a:r>
                <a:rPr lang="ko-KR" alt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길 </a:t>
              </a:r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125 </a:t>
              </a:r>
              <a:r>
                <a:rPr lang="ko-KR" alt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삼성</a:t>
              </a:r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SDS </a:t>
              </a:r>
              <a:r>
                <a:rPr lang="ko-KR" alt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서관캠퍼스 </a:t>
              </a:r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4</a:t>
              </a:r>
              <a:r>
                <a:rPr lang="ko-KR" alt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층</a:t>
              </a:r>
              <a:endPara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05C81163-2198-1F64-88BE-76EFFCDABAD5}"/>
                </a:ext>
              </a:extLst>
            </p:cNvPr>
            <p:cNvSpPr txBox="1"/>
            <p:nvPr/>
          </p:nvSpPr>
          <p:spPr>
            <a:xfrm>
              <a:off x="6860418" y="6049509"/>
              <a:ext cx="2373050" cy="2489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sz="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Copyrightⓒ 2022 </a:t>
              </a:r>
              <a:r>
                <a:rPr lang="en-US" altLang="ko-KR" sz="8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Raiseme</a:t>
              </a:r>
              <a:r>
                <a:rPr lang="en-US" altLang="ko-KR" sz="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. All rights reserved.</a:t>
              </a:r>
              <a:endParaRPr lang="ko-KR" altLang="en-US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553271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510715" y="333374"/>
            <a:ext cx="10814614" cy="503337"/>
          </a:xfrm>
        </p:spPr>
        <p:txBody>
          <a:bodyPr>
            <a:normAutofit/>
          </a:bodyPr>
          <a:lstStyle/>
          <a:p>
            <a:r>
              <a:rPr lang="ko-KR" altLang="en-US" sz="1800" b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문서 개정 이력</a:t>
            </a:r>
          </a:p>
        </p:txBody>
      </p:sp>
      <p:graphicFrame>
        <p:nvGraphicFramePr>
          <p:cNvPr id="6" name="내용 개체 틀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71150898"/>
              </p:ext>
            </p:extLst>
          </p:nvPr>
        </p:nvGraphicFramePr>
        <p:xfrm>
          <a:off x="525895" y="836713"/>
          <a:ext cx="11109181" cy="5790157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10061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738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331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4803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48036">
                  <a:extLst>
                    <a:ext uri="{9D8B030D-6E8A-4147-A177-3AD203B41FA5}">
                      <a16:colId xmlns:a16="http://schemas.microsoft.com/office/drawing/2014/main" val="264805370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900" spc="-3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버전</a:t>
                      </a:r>
                      <a:endParaRPr lang="ko-KR" altLang="en-US" sz="900" b="1" spc="-3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86212" marR="86212" marT="108000" marB="108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900" spc="-3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날짜 </a:t>
                      </a:r>
                      <a:endParaRPr lang="ko-KR" altLang="en-US" sz="900" b="1" spc="-3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86212" marR="86212" marT="108000" marB="108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900" spc="-3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내용</a:t>
                      </a:r>
                      <a:endParaRPr lang="ko-KR" altLang="en-US" sz="900" b="1" spc="-3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86212" marR="86212" marT="108000" marB="108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900" spc="-3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작성자</a:t>
                      </a:r>
                      <a:endParaRPr lang="ko-KR" altLang="en-US" sz="900" b="1" spc="-3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86212" marR="86212" marT="108000" marB="108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900" b="1" spc="-3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변경</a:t>
                      </a:r>
                      <a:r>
                        <a:rPr lang="en-US" altLang="ko-KR" sz="900" b="1" spc="-3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900" b="1" spc="-3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표시</a:t>
                      </a:r>
                    </a:p>
                  </a:txBody>
                  <a:tcPr marL="86212" marR="86212" marT="108000" marB="108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0839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spc="-3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0.1</a:t>
                      </a:r>
                      <a:endParaRPr lang="ko-KR" altLang="en-US" sz="900" b="0" spc="-3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900" b="0" spc="-3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2022.05.06</a:t>
                      </a:r>
                      <a:endParaRPr lang="ko-KR" altLang="en-US" sz="900" b="0" spc="-3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ko-KR" altLang="en-US" sz="900" b="0" spc="-3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홈페이지</a:t>
                      </a:r>
                      <a:r>
                        <a:rPr lang="en-US" altLang="ko-KR" sz="900" b="0" spc="-3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900" b="0" spc="-3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초안 작성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900" b="0" spc="-3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조은아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900" b="0" spc="-3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9519553"/>
                  </a:ext>
                </a:extLst>
              </a:tr>
              <a:tr h="59930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900" b="0" spc="-3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0.2</a:t>
                      </a:r>
                      <a:endParaRPr lang="ko-KR" altLang="en-US" sz="900" b="0" spc="-3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900" b="0" spc="-3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2022.05.11</a:t>
                      </a:r>
                      <a:endParaRPr lang="ko-KR" altLang="en-US" sz="900" b="0" spc="-3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28600" indent="-228600" algn="l" latinLnBrk="1">
                        <a:lnSpc>
                          <a:spcPct val="100000"/>
                        </a:lnSpc>
                        <a:buAutoNum type="arabicPeriod"/>
                      </a:pPr>
                      <a:r>
                        <a:rPr lang="en-US" altLang="ko-KR" sz="900" b="1" spc="-3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GNB</a:t>
                      </a:r>
                    </a:p>
                    <a:p>
                      <a:pPr marL="171450" indent="-171450" algn="l" latinLnBrk="1">
                        <a:lnSpc>
                          <a:spcPct val="100000"/>
                        </a:lnSpc>
                        <a:buFontTx/>
                        <a:buChar char="-"/>
                      </a:pPr>
                      <a:r>
                        <a:rPr lang="en-US" altLang="ko-KR" sz="900" b="0" spc="-3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[Case] </a:t>
                      </a:r>
                      <a:r>
                        <a:rPr lang="ko-KR" altLang="en-US" sz="900" b="0" spc="-3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메뉴 추가</a:t>
                      </a:r>
                      <a:endParaRPr lang="en-US" altLang="ko-KR" sz="900" b="0" spc="-3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indent="-171450" algn="l" latinLnBrk="1">
                        <a:lnSpc>
                          <a:spcPct val="100000"/>
                        </a:lnSpc>
                        <a:buFontTx/>
                        <a:buChar char="-"/>
                      </a:pPr>
                      <a:endParaRPr lang="en-US" altLang="ko-KR" sz="900" b="0" spc="-3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900" b="1" spc="-3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2. Main</a:t>
                      </a:r>
                    </a:p>
                    <a:p>
                      <a:pPr marL="171450" indent="-171450" algn="l" latinLnBrk="1">
                        <a:lnSpc>
                          <a:spcPct val="100000"/>
                        </a:lnSpc>
                        <a:buFontTx/>
                        <a:buChar char="-"/>
                      </a:pPr>
                      <a:r>
                        <a:rPr lang="en-US" altLang="ko-KR" sz="900" b="0" spc="-3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AI </a:t>
                      </a:r>
                      <a:r>
                        <a:rPr lang="ko-KR" altLang="en-US" sz="900" b="0" spc="-3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모델별</a:t>
                      </a:r>
                      <a:r>
                        <a:rPr lang="ko-KR" altLang="en-US" sz="900" b="0" spc="-3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대표 차별화 포인트 추가</a:t>
                      </a:r>
                      <a:endParaRPr lang="en-US" altLang="ko-KR" sz="900" b="0" spc="-3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indent="-171450" algn="l" latinLnBrk="1">
                        <a:lnSpc>
                          <a:spcPct val="100000"/>
                        </a:lnSpc>
                        <a:buFontTx/>
                        <a:buChar char="-"/>
                      </a:pPr>
                      <a:r>
                        <a:rPr lang="ko-KR" altLang="en-US" sz="900" b="0" spc="-3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적용사례</a:t>
                      </a:r>
                      <a:r>
                        <a:rPr lang="en-US" altLang="ko-KR" sz="900" b="0" spc="-3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3</a:t>
                      </a:r>
                      <a:r>
                        <a:rPr lang="ko-KR" altLang="en-US" sz="900" b="0" spc="-3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개 자율학습</a:t>
                      </a:r>
                      <a:r>
                        <a:rPr lang="en-US" altLang="ko-KR" sz="900" b="0" spc="-3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 b="0" spc="-3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인터넷강의</a:t>
                      </a:r>
                      <a:r>
                        <a:rPr lang="en-US" altLang="ko-KR" sz="900" b="0" spc="-3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900" b="0" spc="-3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원격교육</a:t>
                      </a:r>
                      <a:r>
                        <a:rPr lang="en-US" altLang="ko-KR" sz="900" b="0" spc="-3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 b="0" spc="-3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화상상담 </a:t>
                      </a:r>
                      <a:endParaRPr lang="en-US" altLang="ko-KR" sz="900" b="0" spc="-3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900" b="0" spc="-3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               4</a:t>
                      </a:r>
                      <a:r>
                        <a:rPr lang="ko-KR" altLang="en-US" sz="900" b="0" spc="-3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개 </a:t>
                      </a:r>
                      <a:r>
                        <a:rPr lang="ko-KR" altLang="en-US" sz="900" b="0" spc="-3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자율학습</a:t>
                      </a:r>
                      <a:r>
                        <a:rPr lang="en-US" altLang="ko-KR" sz="900" b="0" spc="-3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 b="0" spc="-3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인터넷강의</a:t>
                      </a:r>
                      <a:r>
                        <a:rPr lang="en-US" altLang="ko-KR" sz="900" b="0" spc="-3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 b="0" spc="-3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원격교육</a:t>
                      </a:r>
                      <a:r>
                        <a:rPr lang="en-US" altLang="ko-KR" sz="900" b="0" spc="-3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 b="0" spc="-3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화상상담</a:t>
                      </a:r>
                      <a:endParaRPr lang="en-US" altLang="ko-KR" sz="900" b="0" spc="-30" dirty="0">
                        <a:solidFill>
                          <a:srgbClr val="C00000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indent="-171450" algn="l" latinLnBrk="1">
                        <a:lnSpc>
                          <a:spcPct val="100000"/>
                        </a:lnSpc>
                        <a:buFontTx/>
                        <a:buChar char="-"/>
                      </a:pPr>
                      <a:r>
                        <a:rPr lang="en-US" altLang="ko-KR" sz="900" b="0" spc="-3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“</a:t>
                      </a:r>
                      <a:r>
                        <a:rPr lang="ko-KR" altLang="en-US" sz="900" b="0" spc="-3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부정행위 검출 모델</a:t>
                      </a:r>
                      <a:r>
                        <a:rPr lang="en-US" altLang="ko-KR" sz="900" b="0" spc="-3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” : </a:t>
                      </a:r>
                      <a:r>
                        <a:rPr lang="ko-KR" altLang="en-US" sz="900" b="0" spc="-3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적용사례 </a:t>
                      </a:r>
                      <a:r>
                        <a:rPr lang="en-US" altLang="ko-KR" sz="900" b="0" spc="-3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 AI </a:t>
                      </a:r>
                      <a:r>
                        <a:rPr lang="ko-KR" altLang="en-US" sz="900" b="0" spc="-3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모델로</a:t>
                      </a:r>
                      <a:r>
                        <a:rPr lang="en-US" altLang="ko-KR" sz="900" b="0" spc="-3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900" b="0" spc="-3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변경</a:t>
                      </a:r>
                      <a:endParaRPr lang="en-US" altLang="ko-KR" sz="900" b="0" spc="-30" dirty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  <a:p>
                      <a:pPr marL="171450" indent="-171450" algn="l" latinLnBrk="1">
                        <a:lnSpc>
                          <a:spcPct val="100000"/>
                        </a:lnSpc>
                        <a:buFontTx/>
                        <a:buChar char="-"/>
                      </a:pPr>
                      <a:r>
                        <a:rPr lang="ko-KR" altLang="en-US" sz="900" b="0" spc="-3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팀 멤버 소개 영역에 경력 추가 </a:t>
                      </a:r>
                      <a:endParaRPr lang="en-US" altLang="ko-KR" sz="900" b="0" spc="-3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indent="-171450" algn="l" latinLnBrk="1">
                        <a:lnSpc>
                          <a:spcPct val="100000"/>
                        </a:lnSpc>
                        <a:buFontTx/>
                        <a:buChar char="-"/>
                      </a:pPr>
                      <a:r>
                        <a:rPr lang="en-US" altLang="ko-KR" sz="900" b="0" spc="-3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Contact Us: </a:t>
                      </a:r>
                      <a:r>
                        <a:rPr lang="ko-KR" altLang="en-US" sz="900" b="0" spc="-3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입력영역 삭제</a:t>
                      </a:r>
                      <a:r>
                        <a:rPr lang="en-US" altLang="ko-KR" sz="900" b="0" spc="-3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 b="0" spc="-3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회사소개서 다운로드 버튼 추가</a:t>
                      </a:r>
                      <a:r>
                        <a:rPr lang="en-US" altLang="ko-KR" sz="900" b="0" spc="-3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API </a:t>
                      </a:r>
                      <a:r>
                        <a:rPr lang="ko-KR" altLang="en-US" sz="900" b="0" spc="-3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이용가이드 이동 버튼 추가</a:t>
                      </a:r>
                      <a:endParaRPr lang="en-US" altLang="ko-KR" sz="900" b="0" spc="-3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indent="-171450" algn="l" latinLnBrk="1">
                        <a:lnSpc>
                          <a:spcPct val="100000"/>
                        </a:lnSpc>
                        <a:buFontTx/>
                        <a:buChar char="-"/>
                      </a:pPr>
                      <a:endParaRPr lang="en-US" altLang="ko-KR" sz="900" b="0" spc="-3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900" b="1" spc="-3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3. About</a:t>
                      </a:r>
                    </a:p>
                    <a:p>
                      <a:pPr marL="171450" indent="-171450" algn="l" latinLnBrk="1">
                        <a:lnSpc>
                          <a:spcPct val="100000"/>
                        </a:lnSpc>
                        <a:buFontTx/>
                        <a:buChar char="-"/>
                      </a:pPr>
                      <a:r>
                        <a:rPr lang="en-US" altLang="ko-KR" sz="900" b="0" spc="-3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AI </a:t>
                      </a:r>
                      <a:r>
                        <a:rPr lang="ko-KR" altLang="en-US" sz="900" b="0" spc="-3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개발방법론</a:t>
                      </a:r>
                      <a:r>
                        <a:rPr lang="en-US" altLang="ko-KR" sz="900" b="0" spc="-3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Analysis </a:t>
                      </a:r>
                      <a:r>
                        <a:rPr lang="en-US" altLang="ko-KR" sz="900" b="0" spc="-3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 Analyze</a:t>
                      </a:r>
                      <a:endParaRPr lang="en-US" altLang="ko-KR" sz="900" b="0" spc="-3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indent="-171450" algn="l" latinLnBrk="1">
                        <a:lnSpc>
                          <a:spcPct val="100000"/>
                        </a:lnSpc>
                        <a:buFontTx/>
                        <a:buChar char="-"/>
                      </a:pPr>
                      <a:r>
                        <a:rPr lang="en-US" altLang="ko-KR" sz="900" b="0" spc="-3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History </a:t>
                      </a:r>
                      <a:r>
                        <a:rPr lang="ko-KR" altLang="en-US" sz="900" b="0" spc="-3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문구</a:t>
                      </a:r>
                      <a:r>
                        <a:rPr lang="en-US" altLang="ko-KR" sz="900" b="0" spc="-3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900" b="0" spc="-3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및 배치 수정</a:t>
                      </a:r>
                      <a:r>
                        <a:rPr lang="en-US" altLang="ko-KR" sz="900" b="0" spc="-3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en-US" altLang="ko-KR" sz="900" b="0" spc="-3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Raiseme</a:t>
                      </a:r>
                      <a:r>
                        <a:rPr lang="en-US" altLang="ko-KR" sz="900" b="0" spc="-3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2.0 </a:t>
                      </a:r>
                      <a:r>
                        <a:rPr lang="ko-KR" altLang="en-US" sz="900" b="0" spc="-3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내용 추가</a:t>
                      </a:r>
                      <a:endParaRPr lang="en-US" altLang="ko-KR" sz="900" b="0" spc="-3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indent="-171450" algn="l" latinLnBrk="1">
                        <a:lnSpc>
                          <a:spcPct val="100000"/>
                        </a:lnSpc>
                        <a:buFontTx/>
                        <a:buChar char="-"/>
                      </a:pPr>
                      <a:endParaRPr lang="en-US" altLang="ko-KR" sz="900" b="0" spc="-30" dirty="0">
                        <a:solidFill>
                          <a:srgbClr val="C00000"/>
                        </a:solidFill>
                        <a:latin typeface="+mn-ea"/>
                        <a:ea typeface="+mn-ea"/>
                      </a:endParaRPr>
                    </a:p>
                    <a:p>
                      <a:pPr marL="0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900" b="1" spc="-3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4. Service</a:t>
                      </a:r>
                    </a:p>
                    <a:p>
                      <a:pPr marL="171450" indent="-171450" algn="l" latinLnBrk="1">
                        <a:lnSpc>
                          <a:spcPct val="100000"/>
                        </a:lnSpc>
                        <a:buFontTx/>
                        <a:buChar char="-"/>
                      </a:pPr>
                      <a:r>
                        <a:rPr lang="ko-KR" altLang="en-US" sz="900" b="0" spc="-3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메뉴</a:t>
                      </a:r>
                      <a:r>
                        <a:rPr lang="en-US" altLang="ko-KR" sz="900" b="0" spc="-3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900" b="0" spc="-3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드롭다운 </a:t>
                      </a:r>
                      <a:r>
                        <a:rPr lang="en-US" altLang="ko-KR" sz="900" b="0" spc="-3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 Tab </a:t>
                      </a:r>
                      <a:r>
                        <a:rPr lang="ko-KR" altLang="en-US" sz="900" b="0" spc="-3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구조로 수정</a:t>
                      </a:r>
                      <a:endParaRPr lang="en-US" altLang="ko-KR" sz="900" b="0" spc="-30" dirty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0839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900" b="0" spc="-3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API </a:t>
                      </a:r>
                      <a:r>
                        <a:rPr lang="ko-KR" altLang="en-US" sz="900" b="0" spc="-3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서비스</a:t>
                      </a:r>
                      <a:r>
                        <a:rPr lang="en-US" altLang="ko-KR" sz="900" b="0" spc="-3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900" b="0" spc="-3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프로세스 추가</a:t>
                      </a:r>
                      <a:endParaRPr lang="en-US" altLang="ko-KR" sz="900" b="0" spc="-30" dirty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  <a:p>
                      <a:pPr marL="171450" indent="-171450" algn="l" latinLnBrk="1">
                        <a:lnSpc>
                          <a:spcPct val="100000"/>
                        </a:lnSpc>
                        <a:buFontTx/>
                        <a:buChar char="-"/>
                      </a:pPr>
                      <a:r>
                        <a:rPr lang="ko-KR" altLang="en-US" sz="900" b="0" spc="-3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공부절친</a:t>
                      </a:r>
                      <a:r>
                        <a:rPr lang="en-US" altLang="ko-KR" sz="900" b="0" spc="-3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: Main Hero </a:t>
                      </a:r>
                      <a:r>
                        <a:rPr lang="ko-KR" altLang="en-US" sz="900" b="0" spc="-3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타이틀 수정</a:t>
                      </a:r>
                      <a:endParaRPr lang="en-US" altLang="ko-KR" sz="900" b="0" spc="-30" dirty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  <a:p>
                      <a:pPr marL="171450" indent="-171450" algn="l" latinLnBrk="1">
                        <a:lnSpc>
                          <a:spcPct val="100000"/>
                        </a:lnSpc>
                        <a:buFontTx/>
                        <a:buChar char="-"/>
                      </a:pPr>
                      <a:r>
                        <a:rPr lang="en-US" altLang="ko-KR" sz="900" b="0" spc="-3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Contact Us: </a:t>
                      </a:r>
                      <a:r>
                        <a:rPr lang="ko-KR" altLang="en-US" sz="900" b="0" spc="-3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입력영역 삭제</a:t>
                      </a:r>
                      <a:r>
                        <a:rPr lang="en-US" altLang="ko-KR" sz="900" b="0" spc="-3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 b="0" spc="-3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회사소개서 다운로드 버튼 추가</a:t>
                      </a:r>
                      <a:r>
                        <a:rPr lang="en-US" altLang="ko-KR" sz="900" b="0" spc="-3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API </a:t>
                      </a:r>
                      <a:r>
                        <a:rPr lang="ko-KR" altLang="en-US" sz="900" b="0" spc="-3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이용가이드 이동 버튼 추가</a:t>
                      </a:r>
                      <a:endParaRPr lang="en-US" altLang="ko-KR" sz="900" b="0" spc="-3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endParaRPr lang="en-US" altLang="ko-KR" sz="900" b="0" spc="-30" dirty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  <a:p>
                      <a:pPr marL="0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900" b="1" spc="-3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5. Tech</a:t>
                      </a:r>
                    </a:p>
                    <a:p>
                      <a:pPr marL="171450" marR="0" lvl="0" indent="-171450" algn="l" defTabSz="90839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900" b="0" spc="-3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메뉴</a:t>
                      </a:r>
                      <a:r>
                        <a:rPr lang="en-US" altLang="ko-KR" sz="900" b="0" spc="-3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900" b="0" spc="-3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드롭다운 </a:t>
                      </a:r>
                      <a:r>
                        <a:rPr lang="en-US" altLang="ko-KR" sz="900" b="0" spc="-3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 Tab </a:t>
                      </a:r>
                      <a:r>
                        <a:rPr lang="ko-KR" altLang="en-US" sz="900" b="0" spc="-3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구조로 수정</a:t>
                      </a:r>
                      <a:endParaRPr lang="en-US" altLang="ko-KR" sz="900" b="0" spc="-30" dirty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0839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900" b="0" spc="-3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“</a:t>
                      </a:r>
                      <a:r>
                        <a:rPr lang="ko-KR" altLang="en-US" sz="900" b="0" spc="-3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시험 부정행위 검출</a:t>
                      </a:r>
                      <a:r>
                        <a:rPr lang="en-US" altLang="ko-KR" sz="900" b="0" spc="-3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” </a:t>
                      </a:r>
                      <a:r>
                        <a:rPr lang="ko-KR" altLang="en-US" sz="900" b="0" spc="-3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모델 추가</a:t>
                      </a:r>
                      <a:endParaRPr lang="en-US" altLang="ko-KR" sz="900" b="0" spc="-30" dirty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  <a:p>
                      <a:pPr marL="171450" indent="-171450" algn="l" latinLnBrk="1">
                        <a:lnSpc>
                          <a:spcPct val="100000"/>
                        </a:lnSpc>
                        <a:buFontTx/>
                        <a:buChar char="-"/>
                      </a:pPr>
                      <a:r>
                        <a:rPr lang="en-US" altLang="ko-KR" sz="900" b="0" spc="-3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Contact Us: </a:t>
                      </a:r>
                      <a:r>
                        <a:rPr lang="ko-KR" altLang="en-US" sz="900" b="0" spc="-3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입력영역 삭제</a:t>
                      </a:r>
                      <a:r>
                        <a:rPr lang="en-US" altLang="ko-KR" sz="900" b="0" spc="-3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 b="0" spc="-3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회사소개서 다운로드 버튼 추가</a:t>
                      </a:r>
                      <a:r>
                        <a:rPr lang="en-US" altLang="ko-KR" sz="900" b="0" spc="-3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API </a:t>
                      </a:r>
                      <a:r>
                        <a:rPr lang="ko-KR" altLang="en-US" sz="900" b="0" spc="-3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이용가이드 이동 버튼 추가</a:t>
                      </a:r>
                      <a:endParaRPr lang="en-US" altLang="ko-KR" sz="900" b="0" spc="-3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0839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spc="-30" dirty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0839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spc="-3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6. Case</a:t>
                      </a:r>
                    </a:p>
                    <a:p>
                      <a:pPr marL="171450" indent="-171450" algn="l" latinLnBrk="1">
                        <a:lnSpc>
                          <a:spcPct val="100000"/>
                        </a:lnSpc>
                        <a:buFontTx/>
                        <a:buChar char="-"/>
                      </a:pPr>
                      <a:r>
                        <a:rPr lang="en-US" altLang="ko-KR" sz="900" b="0" spc="-3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900" b="0" spc="-3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개 자율학습</a:t>
                      </a:r>
                      <a:r>
                        <a:rPr lang="en-US" altLang="ko-KR" sz="900" b="0" spc="-3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 b="0" spc="-3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인터넷강의</a:t>
                      </a:r>
                      <a:r>
                        <a:rPr lang="en-US" altLang="ko-KR" sz="900" b="0" spc="-3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900" b="0" spc="-3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원격교육</a:t>
                      </a:r>
                      <a:r>
                        <a:rPr lang="en-US" altLang="ko-KR" sz="900" b="0" spc="-3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 b="0" spc="-3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화상상담</a:t>
                      </a:r>
                      <a:endParaRPr lang="en-US" altLang="ko-KR" sz="900" b="0" spc="-3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900" b="0" spc="-3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 4</a:t>
                      </a:r>
                      <a:r>
                        <a:rPr lang="ko-KR" altLang="en-US" sz="900" b="0" spc="-3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개 </a:t>
                      </a:r>
                      <a:r>
                        <a:rPr lang="ko-KR" altLang="en-US" sz="900" b="0" spc="-3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자율학습</a:t>
                      </a:r>
                      <a:r>
                        <a:rPr lang="en-US" altLang="ko-KR" sz="900" b="0" spc="-3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 b="0" spc="-3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인터넷강의</a:t>
                      </a:r>
                      <a:r>
                        <a:rPr lang="en-US" altLang="ko-KR" sz="900" b="0" spc="-3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 b="0" spc="-3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원격교육</a:t>
                      </a:r>
                      <a:r>
                        <a:rPr lang="en-US" altLang="ko-KR" sz="900" b="0" spc="-3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 b="0" spc="-3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화상상담</a:t>
                      </a:r>
                      <a:endParaRPr lang="en-US" altLang="ko-KR" sz="900" b="0" spc="-30" dirty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  <a:p>
                      <a:pPr marL="171450" indent="-171450" algn="l" latinLnBrk="1">
                        <a:lnSpc>
                          <a:spcPct val="100000"/>
                        </a:lnSpc>
                        <a:buFontTx/>
                        <a:buChar char="-"/>
                      </a:pPr>
                      <a:r>
                        <a:rPr lang="en-US" altLang="ko-KR" sz="900" b="0" spc="-3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Contact Us: </a:t>
                      </a:r>
                      <a:r>
                        <a:rPr lang="ko-KR" altLang="en-US" sz="900" b="0" spc="-3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입력영역 삭제</a:t>
                      </a:r>
                      <a:r>
                        <a:rPr lang="en-US" altLang="ko-KR" sz="900" b="0" spc="-3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 b="0" spc="-3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회사소개서 다운로드 버튼 추가</a:t>
                      </a:r>
                      <a:r>
                        <a:rPr lang="en-US" altLang="ko-KR" sz="900" b="0" spc="-3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API </a:t>
                      </a:r>
                      <a:r>
                        <a:rPr lang="ko-KR" altLang="en-US" sz="900" b="0" spc="-3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이용가이드 이동 버튼 추가</a:t>
                      </a:r>
                      <a:endParaRPr lang="en-US" altLang="ko-KR" sz="900" b="0" spc="-3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marR="0" lvl="0" indent="-171450" algn="l" defTabSz="90839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endParaRPr lang="en-US" altLang="ko-KR" sz="900" b="1" spc="-30" dirty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0839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spc="-3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7. Demo</a:t>
                      </a:r>
                    </a:p>
                    <a:p>
                      <a:pPr marL="171450" marR="0" lvl="0" indent="-171450" algn="l" defTabSz="90839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900" b="0" spc="-3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“</a:t>
                      </a:r>
                      <a:r>
                        <a:rPr lang="ko-KR" altLang="en-US" sz="900" b="0" spc="-3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시험 부정행위 검출</a:t>
                      </a:r>
                      <a:r>
                        <a:rPr lang="en-US" altLang="ko-KR" sz="900" b="0" spc="-3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” </a:t>
                      </a:r>
                      <a:r>
                        <a:rPr lang="ko-KR" altLang="en-US" sz="900" b="0" spc="-3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모델 추가</a:t>
                      </a:r>
                      <a:endParaRPr lang="en-US" altLang="ko-KR" sz="900" b="0" spc="-30" dirty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  <a:p>
                      <a:pPr marL="171450" indent="-171450" algn="l" latinLnBrk="1">
                        <a:lnSpc>
                          <a:spcPct val="100000"/>
                        </a:lnSpc>
                        <a:buFontTx/>
                        <a:buChar char="-"/>
                      </a:pPr>
                      <a:r>
                        <a:rPr lang="en-US" altLang="ko-KR" sz="900" b="0" spc="-3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Contact Us: </a:t>
                      </a:r>
                      <a:r>
                        <a:rPr lang="ko-KR" altLang="en-US" sz="900" b="0" spc="-3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입력영역 삭제</a:t>
                      </a:r>
                      <a:r>
                        <a:rPr lang="en-US" altLang="ko-KR" sz="900" b="0" spc="-3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 b="0" spc="-3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회사소개서 다운로드 버튼 추가</a:t>
                      </a:r>
                      <a:r>
                        <a:rPr lang="en-US" altLang="ko-KR" sz="900" b="0" spc="-3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API </a:t>
                      </a:r>
                      <a:r>
                        <a:rPr lang="ko-KR" altLang="en-US" sz="900" b="0" spc="-3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이용가이드 이동 버튼 추가</a:t>
                      </a:r>
                      <a:endParaRPr lang="en-US" altLang="ko-KR" sz="900" b="0" spc="-3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0839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spc="-30" dirty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0839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spc="-3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8. Footer</a:t>
                      </a:r>
                    </a:p>
                    <a:p>
                      <a:pPr marL="0" marR="0" lvl="0" indent="0" algn="l" defTabSz="90839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spc="-3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900" b="0" spc="-3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이메일</a:t>
                      </a:r>
                      <a:r>
                        <a:rPr lang="en-US" altLang="ko-KR" sz="900" b="0" spc="-3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900" b="0" spc="-3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주소만 표기</a:t>
                      </a:r>
                      <a:endParaRPr lang="en-US" altLang="ko-KR" sz="900" b="0" spc="-30" dirty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900" b="0" spc="-3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조은아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900" b="0" spc="-3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736813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2">
            <a:extLst>
              <a:ext uri="{FF2B5EF4-FFF2-40B4-BE49-F238E27FC236}">
                <a16:creationId xmlns:a16="http://schemas.microsoft.com/office/drawing/2014/main" id="{82DE7BFD-0A81-9FA8-2E7D-F80DF36FB53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  <a:ea typeface="+mn-ea"/>
              </a:rPr>
              <a:t>Service_</a:t>
            </a:r>
            <a:r>
              <a:rPr lang="ko-KR" altLang="en-US" dirty="0" err="1">
                <a:latin typeface="+mn-ea"/>
                <a:ea typeface="+mn-ea"/>
              </a:rPr>
              <a:t>공부절친</a:t>
            </a:r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2" name="부제목 1">
            <a:extLst>
              <a:ext uri="{FF2B5EF4-FFF2-40B4-BE49-F238E27FC236}">
                <a16:creationId xmlns:a16="http://schemas.microsoft.com/office/drawing/2014/main" id="{90622967-1338-C42C-8AB7-1D07E407DE2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Main &gt; </a:t>
            </a:r>
            <a:r>
              <a:rPr lang="ko-KR" altLang="en-US" dirty="0" err="1"/>
              <a:t>공부절친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0629434-4D30-1FC4-E8C9-718EFBA7F7E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S_BEST_01_T</a:t>
            </a:r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FBB89F1-0322-5A00-FBBD-AA06A06411AD}"/>
              </a:ext>
            </a:extLst>
          </p:cNvPr>
          <p:cNvSpPr/>
          <p:nvPr/>
        </p:nvSpPr>
        <p:spPr bwMode="auto">
          <a:xfrm>
            <a:off x="217502" y="1307243"/>
            <a:ext cx="9010633" cy="2656734"/>
          </a:xfrm>
          <a:prstGeom prst="rect">
            <a:avLst/>
          </a:prstGeom>
          <a:solidFill>
            <a:srgbClr val="D9D9D9"/>
          </a:solidFill>
          <a:ln w="28575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0" lang="ko-KR" altLang="en-US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19" name="Freeform 129">
            <a:extLst>
              <a:ext uri="{FF2B5EF4-FFF2-40B4-BE49-F238E27FC236}">
                <a16:creationId xmlns:a16="http://schemas.microsoft.com/office/drawing/2014/main" id="{FA777E41-726A-52D3-0072-82AAA4D33893}"/>
              </a:ext>
            </a:extLst>
          </p:cNvPr>
          <p:cNvSpPr>
            <a:spLocks noEditPoints="1"/>
          </p:cNvSpPr>
          <p:nvPr/>
        </p:nvSpPr>
        <p:spPr bwMode="auto">
          <a:xfrm>
            <a:off x="4329119" y="2313334"/>
            <a:ext cx="787402" cy="644552"/>
          </a:xfrm>
          <a:custGeom>
            <a:avLst/>
            <a:gdLst>
              <a:gd name="T0" fmla="*/ 800850339 w 68"/>
              <a:gd name="T1" fmla="*/ 578081024 h 55"/>
              <a:gd name="T2" fmla="*/ 741964184 w 68"/>
              <a:gd name="T3" fmla="*/ 648868068 h 55"/>
              <a:gd name="T4" fmla="*/ 58886155 w 68"/>
              <a:gd name="T5" fmla="*/ 648868068 h 55"/>
              <a:gd name="T6" fmla="*/ 0 w 68"/>
              <a:gd name="T7" fmla="*/ 578081024 h 55"/>
              <a:gd name="T8" fmla="*/ 0 w 68"/>
              <a:gd name="T9" fmla="*/ 70787044 h 55"/>
              <a:gd name="T10" fmla="*/ 58886155 w 68"/>
              <a:gd name="T11" fmla="*/ 0 h 55"/>
              <a:gd name="T12" fmla="*/ 741964184 w 68"/>
              <a:gd name="T13" fmla="*/ 0 h 55"/>
              <a:gd name="T14" fmla="*/ 800850339 w 68"/>
              <a:gd name="T15" fmla="*/ 70787044 h 55"/>
              <a:gd name="T16" fmla="*/ 800850339 w 68"/>
              <a:gd name="T17" fmla="*/ 578081024 h 55"/>
              <a:gd name="T18" fmla="*/ 58886155 w 68"/>
              <a:gd name="T19" fmla="*/ 58988631 h 55"/>
              <a:gd name="T20" fmla="*/ 47108238 w 68"/>
              <a:gd name="T21" fmla="*/ 70787044 h 55"/>
              <a:gd name="T22" fmla="*/ 47108238 w 68"/>
              <a:gd name="T23" fmla="*/ 578081024 h 55"/>
              <a:gd name="T24" fmla="*/ 58886155 w 68"/>
              <a:gd name="T25" fmla="*/ 601677850 h 55"/>
              <a:gd name="T26" fmla="*/ 741964184 w 68"/>
              <a:gd name="T27" fmla="*/ 601677850 h 55"/>
              <a:gd name="T28" fmla="*/ 753742101 w 68"/>
              <a:gd name="T29" fmla="*/ 578081024 h 55"/>
              <a:gd name="T30" fmla="*/ 753742101 w 68"/>
              <a:gd name="T31" fmla="*/ 70787044 h 55"/>
              <a:gd name="T32" fmla="*/ 741964184 w 68"/>
              <a:gd name="T33" fmla="*/ 58988631 h 55"/>
              <a:gd name="T34" fmla="*/ 58886155 w 68"/>
              <a:gd name="T35" fmla="*/ 58988631 h 55"/>
              <a:gd name="T36" fmla="*/ 188436383 w 68"/>
              <a:gd name="T37" fmla="*/ 271346327 h 55"/>
              <a:gd name="T38" fmla="*/ 105994393 w 68"/>
              <a:gd name="T39" fmla="*/ 188760870 h 55"/>
              <a:gd name="T40" fmla="*/ 188436383 w 68"/>
              <a:gd name="T41" fmla="*/ 106178848 h 55"/>
              <a:gd name="T42" fmla="*/ 270874942 w 68"/>
              <a:gd name="T43" fmla="*/ 188760870 h 55"/>
              <a:gd name="T44" fmla="*/ 188436383 w 68"/>
              <a:gd name="T45" fmla="*/ 271346327 h 55"/>
              <a:gd name="T46" fmla="*/ 694855946 w 68"/>
              <a:gd name="T47" fmla="*/ 542689220 h 55"/>
              <a:gd name="T48" fmla="*/ 105994393 w 68"/>
              <a:gd name="T49" fmla="*/ 542689220 h 55"/>
              <a:gd name="T50" fmla="*/ 105994393 w 68"/>
              <a:gd name="T51" fmla="*/ 460107198 h 55"/>
              <a:gd name="T52" fmla="*/ 235544621 w 68"/>
              <a:gd name="T53" fmla="*/ 330331523 h 55"/>
              <a:gd name="T54" fmla="*/ 306208694 w 68"/>
              <a:gd name="T55" fmla="*/ 389320154 h 55"/>
              <a:gd name="T56" fmla="*/ 518197480 w 68"/>
              <a:gd name="T57" fmla="*/ 176962457 h 55"/>
              <a:gd name="T58" fmla="*/ 694855946 w 68"/>
              <a:gd name="T59" fmla="*/ 353928349 h 55"/>
              <a:gd name="T60" fmla="*/ 694855946 w 68"/>
              <a:gd name="T61" fmla="*/ 542689220 h 55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68" h="55">
                <a:moveTo>
                  <a:pt x="68" y="49"/>
                </a:moveTo>
                <a:cubicBezTo>
                  <a:pt x="68" y="53"/>
                  <a:pt x="66" y="55"/>
                  <a:pt x="63" y="55"/>
                </a:cubicBezTo>
                <a:cubicBezTo>
                  <a:pt x="5" y="55"/>
                  <a:pt x="5" y="55"/>
                  <a:pt x="5" y="55"/>
                </a:cubicBezTo>
                <a:cubicBezTo>
                  <a:pt x="2" y="55"/>
                  <a:pt x="0" y="53"/>
                  <a:pt x="0" y="49"/>
                </a:cubicBezTo>
                <a:cubicBezTo>
                  <a:pt x="0" y="6"/>
                  <a:pt x="0" y="6"/>
                  <a:pt x="0" y="6"/>
                </a:cubicBezTo>
                <a:cubicBezTo>
                  <a:pt x="0" y="3"/>
                  <a:pt x="2" y="0"/>
                  <a:pt x="5" y="0"/>
                </a:cubicBezTo>
                <a:cubicBezTo>
                  <a:pt x="63" y="0"/>
                  <a:pt x="63" y="0"/>
                  <a:pt x="63" y="0"/>
                </a:cubicBezTo>
                <a:cubicBezTo>
                  <a:pt x="66" y="0"/>
                  <a:pt x="68" y="3"/>
                  <a:pt x="68" y="6"/>
                </a:cubicBezTo>
                <a:lnTo>
                  <a:pt x="68" y="49"/>
                </a:lnTo>
                <a:close/>
                <a:moveTo>
                  <a:pt x="5" y="5"/>
                </a:moveTo>
                <a:cubicBezTo>
                  <a:pt x="5" y="5"/>
                  <a:pt x="4" y="5"/>
                  <a:pt x="4" y="6"/>
                </a:cubicBezTo>
                <a:cubicBezTo>
                  <a:pt x="4" y="49"/>
                  <a:pt x="4" y="49"/>
                  <a:pt x="4" y="49"/>
                </a:cubicBezTo>
                <a:cubicBezTo>
                  <a:pt x="4" y="50"/>
                  <a:pt x="5" y="51"/>
                  <a:pt x="5" y="51"/>
                </a:cubicBezTo>
                <a:cubicBezTo>
                  <a:pt x="63" y="51"/>
                  <a:pt x="63" y="51"/>
                  <a:pt x="63" y="51"/>
                </a:cubicBezTo>
                <a:cubicBezTo>
                  <a:pt x="63" y="51"/>
                  <a:pt x="64" y="50"/>
                  <a:pt x="64" y="49"/>
                </a:cubicBezTo>
                <a:cubicBezTo>
                  <a:pt x="64" y="6"/>
                  <a:pt x="64" y="6"/>
                  <a:pt x="64" y="6"/>
                </a:cubicBezTo>
                <a:cubicBezTo>
                  <a:pt x="64" y="5"/>
                  <a:pt x="63" y="5"/>
                  <a:pt x="63" y="5"/>
                </a:cubicBezTo>
                <a:lnTo>
                  <a:pt x="5" y="5"/>
                </a:lnTo>
                <a:close/>
                <a:moveTo>
                  <a:pt x="16" y="23"/>
                </a:moveTo>
                <a:cubicBezTo>
                  <a:pt x="12" y="23"/>
                  <a:pt x="9" y="20"/>
                  <a:pt x="9" y="16"/>
                </a:cubicBezTo>
                <a:cubicBezTo>
                  <a:pt x="9" y="13"/>
                  <a:pt x="12" y="9"/>
                  <a:pt x="16" y="9"/>
                </a:cubicBezTo>
                <a:cubicBezTo>
                  <a:pt x="20" y="9"/>
                  <a:pt x="23" y="13"/>
                  <a:pt x="23" y="16"/>
                </a:cubicBezTo>
                <a:cubicBezTo>
                  <a:pt x="23" y="20"/>
                  <a:pt x="20" y="23"/>
                  <a:pt x="16" y="23"/>
                </a:cubicBezTo>
                <a:close/>
                <a:moveTo>
                  <a:pt x="59" y="46"/>
                </a:moveTo>
                <a:cubicBezTo>
                  <a:pt x="9" y="46"/>
                  <a:pt x="9" y="46"/>
                  <a:pt x="9" y="46"/>
                </a:cubicBezTo>
                <a:cubicBezTo>
                  <a:pt x="9" y="39"/>
                  <a:pt x="9" y="39"/>
                  <a:pt x="9" y="39"/>
                </a:cubicBezTo>
                <a:cubicBezTo>
                  <a:pt x="20" y="28"/>
                  <a:pt x="20" y="28"/>
                  <a:pt x="20" y="28"/>
                </a:cubicBezTo>
                <a:cubicBezTo>
                  <a:pt x="26" y="33"/>
                  <a:pt x="26" y="33"/>
                  <a:pt x="26" y="33"/>
                </a:cubicBezTo>
                <a:cubicBezTo>
                  <a:pt x="44" y="15"/>
                  <a:pt x="44" y="15"/>
                  <a:pt x="44" y="15"/>
                </a:cubicBezTo>
                <a:cubicBezTo>
                  <a:pt x="59" y="30"/>
                  <a:pt x="59" y="30"/>
                  <a:pt x="59" y="30"/>
                </a:cubicBezTo>
                <a:lnTo>
                  <a:pt x="59" y="46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/>
          <a:lstStyle/>
          <a:p>
            <a:endParaRPr lang="id-ID" dirty="0">
              <a:latin typeface="+mn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F9B262E-6B52-9282-2EA2-254309DC9013}"/>
              </a:ext>
            </a:extLst>
          </p:cNvPr>
          <p:cNvSpPr txBox="1"/>
          <p:nvPr/>
        </p:nvSpPr>
        <p:spPr>
          <a:xfrm>
            <a:off x="3143672" y="1764865"/>
            <a:ext cx="32403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효율적인 학습 관리에도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8DDB38B-A668-54AD-4BA2-84D56EAD6DE9}"/>
              </a:ext>
            </a:extLst>
          </p:cNvPr>
          <p:cNvSpPr txBox="1"/>
          <p:nvPr/>
        </p:nvSpPr>
        <p:spPr>
          <a:xfrm>
            <a:off x="3724375" y="1971880"/>
            <a:ext cx="2006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Raiseme</a:t>
            </a: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4E4E4B63-5A5F-6154-88FF-28767CAE4EB9}"/>
              </a:ext>
            </a:extLst>
          </p:cNvPr>
          <p:cNvSpPr/>
          <p:nvPr/>
        </p:nvSpPr>
        <p:spPr>
          <a:xfrm>
            <a:off x="3089738" y="1791626"/>
            <a:ext cx="166154" cy="166154"/>
          </a:xfrm>
          <a:prstGeom prst="ellipse">
            <a:avLst/>
          </a:prstGeom>
          <a:solidFill>
            <a:srgbClr val="C0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38" dirty="0">
                <a:solidFill>
                  <a:schemeClr val="bg1"/>
                </a:solidFill>
                <a:latin typeface="+mn-ea"/>
              </a:rPr>
              <a:t>1</a:t>
            </a:r>
            <a:endParaRPr lang="ko-KR" altLang="en-US" sz="738" dirty="0" err="1">
              <a:solidFill>
                <a:schemeClr val="bg1"/>
              </a:solidFill>
              <a:latin typeface="+mn-ea"/>
            </a:endParaRPr>
          </a:p>
        </p:txBody>
      </p:sp>
      <p:graphicFrame>
        <p:nvGraphicFramePr>
          <p:cNvPr id="43" name="표 42">
            <a:extLst>
              <a:ext uri="{FF2B5EF4-FFF2-40B4-BE49-F238E27FC236}">
                <a16:creationId xmlns:a16="http://schemas.microsoft.com/office/drawing/2014/main" id="{6D4999F2-6659-7657-7229-BAAC4F3326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0023958"/>
              </p:ext>
            </p:extLst>
          </p:nvPr>
        </p:nvGraphicFramePr>
        <p:xfrm>
          <a:off x="9317697" y="798693"/>
          <a:ext cx="2656801" cy="6508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6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61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5521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B="6480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lnSpc>
                          <a:spcPts val="1200"/>
                        </a:lnSpc>
                        <a:buFontTx/>
                        <a:buNone/>
                      </a:pPr>
                      <a:r>
                        <a:rPr lang="en-US" altLang="ko-KR" sz="800" b="1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Main</a:t>
                      </a:r>
                      <a:r>
                        <a:rPr lang="ko-KR" altLang="en-US" sz="800" b="1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en-US" altLang="ko-KR" sz="800" b="1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Hero</a:t>
                      </a:r>
                    </a:p>
                    <a:p>
                      <a:pPr marL="171450" indent="-171450" latinLnBrk="1">
                        <a:lnSpc>
                          <a:spcPts val="1200"/>
                        </a:lnSpc>
                        <a:buFontTx/>
                        <a:buChar char="-"/>
                      </a:pP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이미지</a:t>
                      </a: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+ </a:t>
                      </a: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타이틀</a:t>
                      </a:r>
                      <a:endParaRPr lang="en-US" altLang="ko-KR" sz="800" b="0" baseline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B="648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1715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B="6480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lnSpc>
                          <a:spcPts val="1200"/>
                        </a:lnSpc>
                        <a:buFontTx/>
                        <a:buNone/>
                      </a:pPr>
                      <a:r>
                        <a:rPr lang="ko-KR" altLang="en-US" sz="800" b="1" dirty="0" err="1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공부절친</a:t>
                      </a:r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서비스 소개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B="648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4184608"/>
                  </a:ext>
                </a:extLst>
              </a:tr>
            </a:tbl>
          </a:graphicData>
        </a:graphic>
      </p:graphicFrame>
      <p:sp>
        <p:nvSpPr>
          <p:cNvPr id="31" name="직사각형 30">
            <a:extLst>
              <a:ext uri="{FF2B5EF4-FFF2-40B4-BE49-F238E27FC236}">
                <a16:creationId xmlns:a16="http://schemas.microsoft.com/office/drawing/2014/main" id="{312CD853-1A57-A1FC-CB43-6652C75E5A74}"/>
              </a:ext>
            </a:extLst>
          </p:cNvPr>
          <p:cNvSpPr/>
          <p:nvPr/>
        </p:nvSpPr>
        <p:spPr>
          <a:xfrm>
            <a:off x="214262" y="4396538"/>
            <a:ext cx="9010632" cy="2224174"/>
          </a:xfrm>
          <a:prstGeom prst="rect">
            <a:avLst/>
          </a:prstGeom>
          <a:solidFill>
            <a:schemeClr val="bg1">
              <a:lumMod val="65000"/>
            </a:schemeClr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Ins="90000" rtlCol="0" anchor="ctr"/>
          <a:lstStyle/>
          <a:p>
            <a:pPr algn="ctr"/>
            <a:r>
              <a:rPr lang="ko-KR" altLang="en-US" b="1" noProof="1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공부절친 소개 영역</a:t>
            </a:r>
            <a:endParaRPr lang="en-US" altLang="ko-KR" b="1" noProof="1">
              <a:solidFill>
                <a:srgbClr val="FF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en-US" altLang="ko-KR" b="1" noProof="1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</a:t>
            </a:r>
            <a:r>
              <a:rPr lang="ko-KR" altLang="en-US" b="1" noProof="1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추가 예정</a:t>
            </a:r>
            <a:r>
              <a:rPr lang="en-US" altLang="ko-KR" b="1" noProof="1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  <a:endParaRPr lang="ko-KR" altLang="en-US" b="1" noProof="1">
              <a:solidFill>
                <a:srgbClr val="FF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1751F128-BD8E-56E3-505C-F32A3D6370D7}"/>
              </a:ext>
            </a:extLst>
          </p:cNvPr>
          <p:cNvCxnSpPr/>
          <p:nvPr/>
        </p:nvCxnSpPr>
        <p:spPr>
          <a:xfrm>
            <a:off x="217502" y="4401108"/>
            <a:ext cx="901063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7AC586AB-B4D9-D87A-27B7-9C962520FF42}"/>
              </a:ext>
            </a:extLst>
          </p:cNvPr>
          <p:cNvCxnSpPr>
            <a:cxnSpLocks/>
          </p:cNvCxnSpPr>
          <p:nvPr/>
        </p:nvCxnSpPr>
        <p:spPr>
          <a:xfrm>
            <a:off x="4763852" y="3963977"/>
            <a:ext cx="5029" cy="40112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6A63B16E-6A68-3EEA-B8FC-369930C17223}"/>
              </a:ext>
            </a:extLst>
          </p:cNvPr>
          <p:cNvSpPr/>
          <p:nvPr/>
        </p:nvSpPr>
        <p:spPr>
          <a:xfrm>
            <a:off x="1523492" y="4102800"/>
            <a:ext cx="1335545" cy="154914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/>
          <a:p>
            <a:pPr lvl="0" algn="ctr" latinLnBrk="0">
              <a:lnSpc>
                <a:spcPct val="110000"/>
              </a:lnSpc>
              <a:defRPr/>
            </a:pPr>
            <a:r>
              <a:rPr lang="en-US" altLang="ko-KR" sz="1000" b="1" dirty="0">
                <a:latin typeface="+mn-ea"/>
                <a:cs typeface="Segoe UI" panose="020B0502040204020203" pitchFamily="34" charset="0"/>
              </a:rPr>
              <a:t>API </a:t>
            </a:r>
            <a:r>
              <a:rPr lang="ko-KR" altLang="en-US" sz="1000" b="1" dirty="0">
                <a:latin typeface="+mn-ea"/>
                <a:cs typeface="Segoe UI" panose="020B0502040204020203" pitchFamily="34" charset="0"/>
              </a:rPr>
              <a:t>서비스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FC5E3850-D44B-A821-7D16-47678A62A78F}"/>
              </a:ext>
            </a:extLst>
          </p:cNvPr>
          <p:cNvSpPr/>
          <p:nvPr/>
        </p:nvSpPr>
        <p:spPr>
          <a:xfrm>
            <a:off x="6278385" y="4102800"/>
            <a:ext cx="1335545" cy="154914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/>
          <a:p>
            <a:pPr lvl="0" algn="ctr" latinLnBrk="0">
              <a:lnSpc>
                <a:spcPct val="110000"/>
              </a:lnSpc>
              <a:defRPr/>
            </a:pPr>
            <a:r>
              <a:rPr lang="ko-KR" altLang="en-US" sz="1000" b="1" dirty="0" err="1">
                <a:latin typeface="+mn-ea"/>
                <a:cs typeface="Segoe UI" panose="020B0502040204020203" pitchFamily="34" charset="0"/>
              </a:rPr>
              <a:t>공부절친</a:t>
            </a:r>
            <a:endParaRPr lang="ko-KR" altLang="en-US" sz="1000" b="1" dirty="0">
              <a:latin typeface="+mn-ea"/>
              <a:cs typeface="Segoe UI" panose="020B0502040204020203" pitchFamily="34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6BE99137-9093-6865-13E9-488C1323BA50}"/>
              </a:ext>
            </a:extLst>
          </p:cNvPr>
          <p:cNvSpPr/>
          <p:nvPr/>
        </p:nvSpPr>
        <p:spPr>
          <a:xfrm>
            <a:off x="4760768" y="4345296"/>
            <a:ext cx="4470607" cy="5918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Ins="90000" rtlCol="0" anchor="ctr"/>
          <a:lstStyle/>
          <a:p>
            <a:pPr algn="l"/>
            <a:endParaRPr lang="ko-KR" altLang="en-US" sz="1000" noProof="1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8B83E5FD-B08C-C91C-68B1-36D3FD7A66B6}"/>
              </a:ext>
            </a:extLst>
          </p:cNvPr>
          <p:cNvCxnSpPr/>
          <p:nvPr/>
        </p:nvCxnSpPr>
        <p:spPr>
          <a:xfrm>
            <a:off x="217502" y="3963977"/>
            <a:ext cx="901063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D947CFF8-52D8-84E9-D82C-E842D2B69918}"/>
              </a:ext>
            </a:extLst>
          </p:cNvPr>
          <p:cNvSpPr/>
          <p:nvPr/>
        </p:nvSpPr>
        <p:spPr>
          <a:xfrm>
            <a:off x="217502" y="791183"/>
            <a:ext cx="9010636" cy="51606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 dirty="0">
              <a:latin typeface="+mn-ea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97B20B58-BFC7-C504-0BAE-7E4A737E4F92}"/>
              </a:ext>
            </a:extLst>
          </p:cNvPr>
          <p:cNvSpPr/>
          <p:nvPr/>
        </p:nvSpPr>
        <p:spPr>
          <a:xfrm>
            <a:off x="217502" y="791183"/>
            <a:ext cx="9010636" cy="51606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 dirty="0">
              <a:latin typeface="+mn-ea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2BF3247C-068F-9686-0504-F77E66249481}"/>
              </a:ext>
            </a:extLst>
          </p:cNvPr>
          <p:cNvSpPr/>
          <p:nvPr/>
        </p:nvSpPr>
        <p:spPr bwMode="auto">
          <a:xfrm>
            <a:off x="338543" y="949952"/>
            <a:ext cx="1004929" cy="198522"/>
          </a:xfrm>
          <a:prstGeom prst="rect">
            <a:avLst/>
          </a:prstGeom>
          <a:noFill/>
          <a:ln w="28575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lIns="36000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050" b="1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Raiseme </a:t>
            </a:r>
            <a:r>
              <a:rPr lang="en-US" altLang="ko-KR" sz="1050" b="1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Logo</a:t>
            </a:r>
            <a:endParaRPr kumimoji="0" lang="ko-KR" altLang="en-US" sz="1050" b="1" dirty="0">
              <a:solidFill>
                <a:schemeClr val="bg1">
                  <a:lumMod val="65000"/>
                </a:schemeClr>
              </a:solidFill>
              <a:latin typeface="+mn-ea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D37E09A-4A90-14F6-29C6-3A9B7D852373}"/>
              </a:ext>
            </a:extLst>
          </p:cNvPr>
          <p:cNvSpPr txBox="1"/>
          <p:nvPr/>
        </p:nvSpPr>
        <p:spPr>
          <a:xfrm>
            <a:off x="6758404" y="926102"/>
            <a:ext cx="502309" cy="246221"/>
          </a:xfrm>
          <a:prstGeom prst="rect">
            <a:avLst/>
          </a:prstGeom>
          <a:noFill/>
        </p:spPr>
        <p:txBody>
          <a:bodyPr wrap="none" lIns="36000" rIns="36000" rtlCol="0" anchor="ctr">
            <a:spAutoFit/>
          </a:bodyPr>
          <a:lstStyle/>
          <a:p>
            <a:pPr algn="ctr"/>
            <a:r>
              <a:rPr kumimoji="1" lang="en-US" altLang="en-US" sz="1000" b="1" dirty="0">
                <a:latin typeface="+mn-ea"/>
              </a:rPr>
              <a:t>Service</a:t>
            </a:r>
            <a:endParaRPr kumimoji="1" lang="x-none" altLang="en-US" sz="1000" b="1" dirty="0">
              <a:latin typeface="+mn-ea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6FC2B93-AC12-970C-2472-EC59E049F8DF}"/>
              </a:ext>
            </a:extLst>
          </p:cNvPr>
          <p:cNvSpPr txBox="1"/>
          <p:nvPr/>
        </p:nvSpPr>
        <p:spPr>
          <a:xfrm>
            <a:off x="8651687" y="926102"/>
            <a:ext cx="407731" cy="246221"/>
          </a:xfrm>
          <a:prstGeom prst="rect">
            <a:avLst/>
          </a:prstGeom>
          <a:noFill/>
        </p:spPr>
        <p:txBody>
          <a:bodyPr wrap="none" lIns="36000" rIns="36000" rtlCol="0" anchor="ctr">
            <a:spAutoFit/>
          </a:bodyPr>
          <a:lstStyle/>
          <a:p>
            <a:pPr algn="ctr"/>
            <a:r>
              <a:rPr kumimoji="1" lang="en-US" altLang="en-US" sz="1000" b="1" dirty="0">
                <a:latin typeface="+mn-ea"/>
              </a:rPr>
              <a:t>News</a:t>
            </a:r>
            <a:endParaRPr kumimoji="1" lang="x-none" altLang="en-US" sz="1000" b="1" dirty="0">
              <a:latin typeface="+mn-ea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6F489FD-3D79-65A3-4DA2-A63BB06E31FE}"/>
              </a:ext>
            </a:extLst>
          </p:cNvPr>
          <p:cNvSpPr txBox="1"/>
          <p:nvPr/>
        </p:nvSpPr>
        <p:spPr>
          <a:xfrm>
            <a:off x="7893956" y="926102"/>
            <a:ext cx="620930" cy="246221"/>
          </a:xfrm>
          <a:prstGeom prst="rect">
            <a:avLst/>
          </a:prstGeom>
          <a:noFill/>
        </p:spPr>
        <p:txBody>
          <a:bodyPr wrap="none" lIns="36000" rIns="36000" rtlCol="0" anchor="ctr">
            <a:spAutoFit/>
          </a:bodyPr>
          <a:lstStyle/>
          <a:p>
            <a:pPr algn="ctr"/>
            <a:r>
              <a:rPr kumimoji="1" lang="en-US" altLang="en-US" sz="1000" b="1" dirty="0">
                <a:latin typeface="+mn-ea"/>
              </a:rPr>
              <a:t>Use Case</a:t>
            </a:r>
            <a:endParaRPr kumimoji="1" lang="x-none" altLang="en-US" sz="1000" b="1" dirty="0">
              <a:latin typeface="+mn-ea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6F3C8E6-478A-FA6B-DA91-197C78B9C6FF}"/>
              </a:ext>
            </a:extLst>
          </p:cNvPr>
          <p:cNvSpPr txBox="1"/>
          <p:nvPr/>
        </p:nvSpPr>
        <p:spPr>
          <a:xfrm>
            <a:off x="6170591" y="926102"/>
            <a:ext cx="451012" cy="246221"/>
          </a:xfrm>
          <a:prstGeom prst="rect">
            <a:avLst/>
          </a:prstGeom>
          <a:noFill/>
        </p:spPr>
        <p:txBody>
          <a:bodyPr wrap="none" lIns="36000" rIns="36000" rtlCol="0"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000" b="1" dirty="0">
                <a:latin typeface="+mn-ea"/>
              </a:rPr>
              <a:t>About</a:t>
            </a:r>
            <a:endParaRPr kumimoji="0" lang="ko-KR" altLang="en-US" sz="1000" b="1" dirty="0">
              <a:latin typeface="+mn-ea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DF12FEC-C895-6F90-18C7-25B2CA385098}"/>
              </a:ext>
            </a:extLst>
          </p:cNvPr>
          <p:cNvSpPr txBox="1"/>
          <p:nvPr/>
        </p:nvSpPr>
        <p:spPr>
          <a:xfrm>
            <a:off x="7397514" y="926102"/>
            <a:ext cx="359641" cy="246221"/>
          </a:xfrm>
          <a:prstGeom prst="rect">
            <a:avLst/>
          </a:prstGeom>
          <a:noFill/>
        </p:spPr>
        <p:txBody>
          <a:bodyPr wrap="none" lIns="36000" rIns="36000" rtlCol="0" anchor="ctr">
            <a:spAutoFit/>
          </a:bodyPr>
          <a:lstStyle/>
          <a:p>
            <a:pPr algn="ctr"/>
            <a:r>
              <a:rPr kumimoji="1" lang="en-US" altLang="en-US" sz="1000" b="1" dirty="0">
                <a:latin typeface="+mn-ea"/>
              </a:rPr>
              <a:t>Tech</a:t>
            </a:r>
            <a:endParaRPr kumimoji="1" lang="x-none" altLang="en-US" sz="10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424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BE796F06-D029-44AC-AB87-9C24BCB2A51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  <a:ea typeface="+mn-ea"/>
              </a:rPr>
              <a:t>Tech_</a:t>
            </a:r>
            <a:r>
              <a:rPr lang="ko-KR" altLang="en-US" dirty="0">
                <a:latin typeface="+mn-ea"/>
                <a:ea typeface="+mn-ea"/>
              </a:rPr>
              <a:t>집중도 분석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3E2C56D-8838-3556-ACD6-6A02018D7E8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Main &gt; </a:t>
            </a:r>
            <a:r>
              <a:rPr lang="ko-KR" altLang="en-US" dirty="0"/>
              <a:t>집중도 분석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0DE7C83-CAC6-EF6C-3A9C-A6825CB8599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T_CONC_01_T</a:t>
            </a:r>
            <a:endParaRPr lang="ko-KR" altLang="en-US" dirty="0"/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D1778208-0863-4506-BA34-CE6744DC43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1353519"/>
              </p:ext>
            </p:extLst>
          </p:nvPr>
        </p:nvGraphicFramePr>
        <p:xfrm>
          <a:off x="9317697" y="798693"/>
          <a:ext cx="2656801" cy="14763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6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61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5521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B="6480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lnSpc>
                          <a:spcPts val="1200"/>
                        </a:lnSpc>
                        <a:buFontTx/>
                        <a:buNone/>
                      </a:pPr>
                      <a:r>
                        <a:rPr lang="en-US" altLang="ko-KR" sz="800" b="1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Menu</a:t>
                      </a:r>
                      <a:r>
                        <a:rPr lang="ko-KR" altLang="en-US" sz="800" b="1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en-US" altLang="ko-KR" sz="800" b="1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Title</a:t>
                      </a:r>
                      <a:endParaRPr lang="en-US" altLang="ko-KR" sz="800" b="0" baseline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B="648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5521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B="6480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lnSpc>
                          <a:spcPts val="1200"/>
                        </a:lnSpc>
                        <a:buFontTx/>
                        <a:buNone/>
                      </a:pPr>
                      <a:r>
                        <a:rPr lang="en-US" altLang="ko-KR" sz="800" b="1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Tech Tab</a:t>
                      </a:r>
                    </a:p>
                    <a:p>
                      <a:pPr marL="171450" indent="-171450" latinLnBrk="1">
                        <a:lnSpc>
                          <a:spcPts val="1200"/>
                        </a:lnSpc>
                        <a:buFontTx/>
                        <a:buChar char="-"/>
                      </a:pP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Tech </a:t>
                      </a: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메뉴</a:t>
                      </a: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진입 시 디폴트 </a:t>
                      </a: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= </a:t>
                      </a: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집중도 분석</a:t>
                      </a:r>
                      <a:endParaRPr lang="en-US" altLang="ko-KR" sz="800" b="0" baseline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B="648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4097051"/>
                  </a:ext>
                </a:extLst>
              </a:tr>
              <a:tr h="195264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B="6480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ko-KR" altLang="en-US" sz="800" b="1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집중도 분석 </a:t>
                      </a:r>
                      <a:r>
                        <a:rPr lang="en-US" altLang="ko-KR" sz="800" b="1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AI </a:t>
                      </a:r>
                      <a:r>
                        <a:rPr lang="ko-KR" altLang="en-US" sz="800" b="1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모델</a:t>
                      </a:r>
                    </a:p>
                    <a:p>
                      <a:pPr marL="171450" marR="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-"/>
                      </a:pPr>
                      <a:r>
                        <a:rPr lang="ko-KR" altLang="en-US" sz="800" b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집중도 분석 </a:t>
                      </a:r>
                      <a:r>
                        <a:rPr lang="en-US" altLang="ko-KR" sz="800" b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AI </a:t>
                      </a:r>
                      <a:r>
                        <a:rPr lang="ko-KR" altLang="en-US" sz="800" b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모델 소개</a:t>
                      </a:r>
                    </a:p>
                    <a:p>
                      <a:pPr marL="171450" marR="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-"/>
                      </a:pPr>
                      <a:r>
                        <a:rPr lang="en-US" altLang="ko-KR" sz="800" b="1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3a.</a:t>
                      </a:r>
                      <a:r>
                        <a:rPr lang="ko-KR" altLang="en-US" sz="800" b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altLang="ko-KR" sz="800" b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[Showcase </a:t>
                      </a:r>
                      <a:r>
                        <a:rPr lang="ko-KR" altLang="en-US" sz="800" b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체험</a:t>
                      </a:r>
                      <a:r>
                        <a:rPr lang="en-US" altLang="ko-KR" sz="800" b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] </a:t>
                      </a:r>
                      <a:r>
                        <a:rPr lang="ko-KR" altLang="en-US" sz="800" b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클릭 시</a:t>
                      </a:r>
                      <a:r>
                        <a:rPr lang="en-US" altLang="ko-KR" sz="800" b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800" b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집중도 분석 </a:t>
                      </a:r>
                      <a:r>
                        <a:rPr lang="en-US" altLang="ko-KR" sz="800" b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ko-KR" altLang="en-US" sz="800" b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팝업</a:t>
                      </a:r>
                      <a:r>
                        <a:rPr lang="en-US" altLang="ko-KR" sz="800" b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ko-KR" altLang="en-US" sz="800" b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출력 </a:t>
                      </a:r>
                      <a:r>
                        <a:rPr lang="en-US" altLang="ko-KR" sz="800" b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 </a:t>
                      </a:r>
                      <a:r>
                        <a:rPr lang="en-US" altLang="ko-KR" sz="800" b="0" dirty="0">
                          <a:solidFill>
                            <a:srgbClr val="3483CB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[Screen ID: S_CONC_01_P]</a:t>
                      </a:r>
                      <a:endParaRPr lang="ko-KR" altLang="en-US" sz="800" b="0" dirty="0">
                        <a:solidFill>
                          <a:srgbClr val="3483CB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B="648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41017"/>
                  </a:ext>
                </a:extLst>
              </a:tr>
            </a:tbl>
          </a:graphicData>
        </a:graphic>
      </p:graphicFrame>
      <p:sp>
        <p:nvSpPr>
          <p:cNvPr id="20" name="직사각형 19">
            <a:extLst>
              <a:ext uri="{FF2B5EF4-FFF2-40B4-BE49-F238E27FC236}">
                <a16:creationId xmlns:a16="http://schemas.microsoft.com/office/drawing/2014/main" id="{97FE4E18-3838-34A2-9C6B-A3855E2DD41C}"/>
              </a:ext>
            </a:extLst>
          </p:cNvPr>
          <p:cNvSpPr/>
          <p:nvPr/>
        </p:nvSpPr>
        <p:spPr bwMode="auto">
          <a:xfrm>
            <a:off x="217502" y="1307243"/>
            <a:ext cx="9010633" cy="2656734"/>
          </a:xfrm>
          <a:prstGeom prst="rect">
            <a:avLst/>
          </a:prstGeom>
          <a:solidFill>
            <a:srgbClr val="D9D9D9"/>
          </a:solidFill>
          <a:ln w="28575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0" lang="ko-KR" altLang="en-US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21" name="Freeform 129">
            <a:extLst>
              <a:ext uri="{FF2B5EF4-FFF2-40B4-BE49-F238E27FC236}">
                <a16:creationId xmlns:a16="http://schemas.microsoft.com/office/drawing/2014/main" id="{68B94DF3-C65B-F019-D97E-67A957E544DD}"/>
              </a:ext>
            </a:extLst>
          </p:cNvPr>
          <p:cNvSpPr>
            <a:spLocks noEditPoints="1"/>
          </p:cNvSpPr>
          <p:nvPr/>
        </p:nvSpPr>
        <p:spPr bwMode="auto">
          <a:xfrm>
            <a:off x="4329119" y="2313334"/>
            <a:ext cx="787402" cy="644552"/>
          </a:xfrm>
          <a:custGeom>
            <a:avLst/>
            <a:gdLst>
              <a:gd name="T0" fmla="*/ 800850339 w 68"/>
              <a:gd name="T1" fmla="*/ 578081024 h 55"/>
              <a:gd name="T2" fmla="*/ 741964184 w 68"/>
              <a:gd name="T3" fmla="*/ 648868068 h 55"/>
              <a:gd name="T4" fmla="*/ 58886155 w 68"/>
              <a:gd name="T5" fmla="*/ 648868068 h 55"/>
              <a:gd name="T6" fmla="*/ 0 w 68"/>
              <a:gd name="T7" fmla="*/ 578081024 h 55"/>
              <a:gd name="T8" fmla="*/ 0 w 68"/>
              <a:gd name="T9" fmla="*/ 70787044 h 55"/>
              <a:gd name="T10" fmla="*/ 58886155 w 68"/>
              <a:gd name="T11" fmla="*/ 0 h 55"/>
              <a:gd name="T12" fmla="*/ 741964184 w 68"/>
              <a:gd name="T13" fmla="*/ 0 h 55"/>
              <a:gd name="T14" fmla="*/ 800850339 w 68"/>
              <a:gd name="T15" fmla="*/ 70787044 h 55"/>
              <a:gd name="T16" fmla="*/ 800850339 w 68"/>
              <a:gd name="T17" fmla="*/ 578081024 h 55"/>
              <a:gd name="T18" fmla="*/ 58886155 w 68"/>
              <a:gd name="T19" fmla="*/ 58988631 h 55"/>
              <a:gd name="T20" fmla="*/ 47108238 w 68"/>
              <a:gd name="T21" fmla="*/ 70787044 h 55"/>
              <a:gd name="T22" fmla="*/ 47108238 w 68"/>
              <a:gd name="T23" fmla="*/ 578081024 h 55"/>
              <a:gd name="T24" fmla="*/ 58886155 w 68"/>
              <a:gd name="T25" fmla="*/ 601677850 h 55"/>
              <a:gd name="T26" fmla="*/ 741964184 w 68"/>
              <a:gd name="T27" fmla="*/ 601677850 h 55"/>
              <a:gd name="T28" fmla="*/ 753742101 w 68"/>
              <a:gd name="T29" fmla="*/ 578081024 h 55"/>
              <a:gd name="T30" fmla="*/ 753742101 w 68"/>
              <a:gd name="T31" fmla="*/ 70787044 h 55"/>
              <a:gd name="T32" fmla="*/ 741964184 w 68"/>
              <a:gd name="T33" fmla="*/ 58988631 h 55"/>
              <a:gd name="T34" fmla="*/ 58886155 w 68"/>
              <a:gd name="T35" fmla="*/ 58988631 h 55"/>
              <a:gd name="T36" fmla="*/ 188436383 w 68"/>
              <a:gd name="T37" fmla="*/ 271346327 h 55"/>
              <a:gd name="T38" fmla="*/ 105994393 w 68"/>
              <a:gd name="T39" fmla="*/ 188760870 h 55"/>
              <a:gd name="T40" fmla="*/ 188436383 w 68"/>
              <a:gd name="T41" fmla="*/ 106178848 h 55"/>
              <a:gd name="T42" fmla="*/ 270874942 w 68"/>
              <a:gd name="T43" fmla="*/ 188760870 h 55"/>
              <a:gd name="T44" fmla="*/ 188436383 w 68"/>
              <a:gd name="T45" fmla="*/ 271346327 h 55"/>
              <a:gd name="T46" fmla="*/ 694855946 w 68"/>
              <a:gd name="T47" fmla="*/ 542689220 h 55"/>
              <a:gd name="T48" fmla="*/ 105994393 w 68"/>
              <a:gd name="T49" fmla="*/ 542689220 h 55"/>
              <a:gd name="T50" fmla="*/ 105994393 w 68"/>
              <a:gd name="T51" fmla="*/ 460107198 h 55"/>
              <a:gd name="T52" fmla="*/ 235544621 w 68"/>
              <a:gd name="T53" fmla="*/ 330331523 h 55"/>
              <a:gd name="T54" fmla="*/ 306208694 w 68"/>
              <a:gd name="T55" fmla="*/ 389320154 h 55"/>
              <a:gd name="T56" fmla="*/ 518197480 w 68"/>
              <a:gd name="T57" fmla="*/ 176962457 h 55"/>
              <a:gd name="T58" fmla="*/ 694855946 w 68"/>
              <a:gd name="T59" fmla="*/ 353928349 h 55"/>
              <a:gd name="T60" fmla="*/ 694855946 w 68"/>
              <a:gd name="T61" fmla="*/ 542689220 h 55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68" h="55">
                <a:moveTo>
                  <a:pt x="68" y="49"/>
                </a:moveTo>
                <a:cubicBezTo>
                  <a:pt x="68" y="53"/>
                  <a:pt x="66" y="55"/>
                  <a:pt x="63" y="55"/>
                </a:cubicBezTo>
                <a:cubicBezTo>
                  <a:pt x="5" y="55"/>
                  <a:pt x="5" y="55"/>
                  <a:pt x="5" y="55"/>
                </a:cubicBezTo>
                <a:cubicBezTo>
                  <a:pt x="2" y="55"/>
                  <a:pt x="0" y="53"/>
                  <a:pt x="0" y="49"/>
                </a:cubicBezTo>
                <a:cubicBezTo>
                  <a:pt x="0" y="6"/>
                  <a:pt x="0" y="6"/>
                  <a:pt x="0" y="6"/>
                </a:cubicBezTo>
                <a:cubicBezTo>
                  <a:pt x="0" y="3"/>
                  <a:pt x="2" y="0"/>
                  <a:pt x="5" y="0"/>
                </a:cubicBezTo>
                <a:cubicBezTo>
                  <a:pt x="63" y="0"/>
                  <a:pt x="63" y="0"/>
                  <a:pt x="63" y="0"/>
                </a:cubicBezTo>
                <a:cubicBezTo>
                  <a:pt x="66" y="0"/>
                  <a:pt x="68" y="3"/>
                  <a:pt x="68" y="6"/>
                </a:cubicBezTo>
                <a:lnTo>
                  <a:pt x="68" y="49"/>
                </a:lnTo>
                <a:close/>
                <a:moveTo>
                  <a:pt x="5" y="5"/>
                </a:moveTo>
                <a:cubicBezTo>
                  <a:pt x="5" y="5"/>
                  <a:pt x="4" y="5"/>
                  <a:pt x="4" y="6"/>
                </a:cubicBezTo>
                <a:cubicBezTo>
                  <a:pt x="4" y="49"/>
                  <a:pt x="4" y="49"/>
                  <a:pt x="4" y="49"/>
                </a:cubicBezTo>
                <a:cubicBezTo>
                  <a:pt x="4" y="50"/>
                  <a:pt x="5" y="51"/>
                  <a:pt x="5" y="51"/>
                </a:cubicBezTo>
                <a:cubicBezTo>
                  <a:pt x="63" y="51"/>
                  <a:pt x="63" y="51"/>
                  <a:pt x="63" y="51"/>
                </a:cubicBezTo>
                <a:cubicBezTo>
                  <a:pt x="63" y="51"/>
                  <a:pt x="64" y="50"/>
                  <a:pt x="64" y="49"/>
                </a:cubicBezTo>
                <a:cubicBezTo>
                  <a:pt x="64" y="6"/>
                  <a:pt x="64" y="6"/>
                  <a:pt x="64" y="6"/>
                </a:cubicBezTo>
                <a:cubicBezTo>
                  <a:pt x="64" y="5"/>
                  <a:pt x="63" y="5"/>
                  <a:pt x="63" y="5"/>
                </a:cubicBezTo>
                <a:lnTo>
                  <a:pt x="5" y="5"/>
                </a:lnTo>
                <a:close/>
                <a:moveTo>
                  <a:pt x="16" y="23"/>
                </a:moveTo>
                <a:cubicBezTo>
                  <a:pt x="12" y="23"/>
                  <a:pt x="9" y="20"/>
                  <a:pt x="9" y="16"/>
                </a:cubicBezTo>
                <a:cubicBezTo>
                  <a:pt x="9" y="13"/>
                  <a:pt x="12" y="9"/>
                  <a:pt x="16" y="9"/>
                </a:cubicBezTo>
                <a:cubicBezTo>
                  <a:pt x="20" y="9"/>
                  <a:pt x="23" y="13"/>
                  <a:pt x="23" y="16"/>
                </a:cubicBezTo>
                <a:cubicBezTo>
                  <a:pt x="23" y="20"/>
                  <a:pt x="20" y="23"/>
                  <a:pt x="16" y="23"/>
                </a:cubicBezTo>
                <a:close/>
                <a:moveTo>
                  <a:pt x="59" y="46"/>
                </a:moveTo>
                <a:cubicBezTo>
                  <a:pt x="9" y="46"/>
                  <a:pt x="9" y="46"/>
                  <a:pt x="9" y="46"/>
                </a:cubicBezTo>
                <a:cubicBezTo>
                  <a:pt x="9" y="39"/>
                  <a:pt x="9" y="39"/>
                  <a:pt x="9" y="39"/>
                </a:cubicBezTo>
                <a:cubicBezTo>
                  <a:pt x="20" y="28"/>
                  <a:pt x="20" y="28"/>
                  <a:pt x="20" y="28"/>
                </a:cubicBezTo>
                <a:cubicBezTo>
                  <a:pt x="26" y="33"/>
                  <a:pt x="26" y="33"/>
                  <a:pt x="26" y="33"/>
                </a:cubicBezTo>
                <a:cubicBezTo>
                  <a:pt x="44" y="15"/>
                  <a:pt x="44" y="15"/>
                  <a:pt x="44" y="15"/>
                </a:cubicBezTo>
                <a:cubicBezTo>
                  <a:pt x="59" y="30"/>
                  <a:pt x="59" y="30"/>
                  <a:pt x="59" y="30"/>
                </a:cubicBezTo>
                <a:lnTo>
                  <a:pt x="59" y="46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/>
          <a:lstStyle/>
          <a:p>
            <a:endParaRPr lang="id-ID" dirty="0">
              <a:latin typeface="+mn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581F440-063B-DF95-7C9D-3083508EB5D5}"/>
              </a:ext>
            </a:extLst>
          </p:cNvPr>
          <p:cNvSpPr txBox="1"/>
          <p:nvPr/>
        </p:nvSpPr>
        <p:spPr>
          <a:xfrm>
            <a:off x="3251200" y="1764865"/>
            <a:ext cx="30241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편리하고 정확한</a:t>
            </a:r>
            <a:endParaRPr lang="en-US" altLang="ko-KR" sz="12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2759C6A-27D1-60CF-4DAE-C5329A3EFABC}"/>
              </a:ext>
            </a:extLst>
          </p:cNvPr>
          <p:cNvSpPr txBox="1"/>
          <p:nvPr/>
        </p:nvSpPr>
        <p:spPr>
          <a:xfrm>
            <a:off x="3724375" y="1971880"/>
            <a:ext cx="2006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Raiseme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DFA0CB53-B5F3-0403-4D2B-28B50AE27BC7}"/>
              </a:ext>
            </a:extLst>
          </p:cNvPr>
          <p:cNvSpPr txBox="1"/>
          <p:nvPr/>
        </p:nvSpPr>
        <p:spPr>
          <a:xfrm>
            <a:off x="550862" y="4596211"/>
            <a:ext cx="2700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Raiseme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의 집중도 분석 </a:t>
            </a:r>
            <a:endParaRPr lang="en-US" altLang="ko-KR" sz="12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AI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모델을 소개합니다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065B75C9-5E4A-807D-2FC1-DC914FF5D899}"/>
              </a:ext>
            </a:extLst>
          </p:cNvPr>
          <p:cNvSpPr txBox="1"/>
          <p:nvPr/>
        </p:nvSpPr>
        <p:spPr>
          <a:xfrm>
            <a:off x="3507967" y="5163175"/>
            <a:ext cx="3592858" cy="1147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집중도와 상관관계가 높은 뇌파로 </a:t>
            </a:r>
            <a:r>
              <a:rPr lang="ko-KR" alt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라벨링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한 영상데이터를 </a:t>
            </a:r>
            <a:endParaRPr lang="en-US" altLang="ko-KR" sz="10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학습한 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AI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가 더 정확하게 판정할 수 있습니다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.</a:t>
            </a:r>
          </a:p>
          <a:p>
            <a:pPr algn="just">
              <a:lnSpc>
                <a:spcPct val="150000"/>
              </a:lnSpc>
            </a:pPr>
            <a:endParaRPr lang="en-US" altLang="ko-KR" sz="7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Eye Tracking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으로는 구분할 수 없는 청각 집중상태나 </a:t>
            </a:r>
          </a:p>
          <a:p>
            <a:pPr algn="just">
              <a:lnSpc>
                <a:spcPct val="150000"/>
              </a:lnSpc>
            </a:pP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멍하게 시선만 고정한 상태를 구분할 수 있습니다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.</a:t>
            </a:r>
          </a:p>
        </p:txBody>
      </p: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4EAD0926-2D6B-5F25-BA04-9FC2B05D9B7A}"/>
              </a:ext>
            </a:extLst>
          </p:cNvPr>
          <p:cNvGrpSpPr/>
          <p:nvPr/>
        </p:nvGrpSpPr>
        <p:grpSpPr>
          <a:xfrm>
            <a:off x="550862" y="5140091"/>
            <a:ext cx="2700338" cy="1447183"/>
            <a:chOff x="550862" y="2149829"/>
            <a:chExt cx="2700338" cy="1447183"/>
          </a:xfrm>
        </p:grpSpPr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F3275F9D-F58F-5FEA-C780-4A2825FCC9CC}"/>
                </a:ext>
              </a:extLst>
            </p:cNvPr>
            <p:cNvSpPr/>
            <p:nvPr/>
          </p:nvSpPr>
          <p:spPr bwMode="auto">
            <a:xfrm>
              <a:off x="550862" y="2149829"/>
              <a:ext cx="2700338" cy="1447183"/>
            </a:xfrm>
            <a:prstGeom prst="rect">
              <a:avLst/>
            </a:prstGeom>
            <a:solidFill>
              <a:srgbClr val="D9D9D9"/>
            </a:solidFill>
            <a:ln w="2857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kumimoji="0" lang="ko-KR" altLang="en-US" dirty="0">
                <a:solidFill>
                  <a:srgbClr val="FF0000"/>
                </a:solidFill>
                <a:latin typeface="+mn-ea"/>
              </a:endParaRPr>
            </a:p>
          </p:txBody>
        </p:sp>
        <p:sp>
          <p:nvSpPr>
            <p:cNvPr id="62" name="Freeform 129">
              <a:extLst>
                <a:ext uri="{FF2B5EF4-FFF2-40B4-BE49-F238E27FC236}">
                  <a16:creationId xmlns:a16="http://schemas.microsoft.com/office/drawing/2014/main" id="{A3CF275A-7061-B8E9-633D-4B0F3196C27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21397" y="2644518"/>
              <a:ext cx="559267" cy="457805"/>
            </a:xfrm>
            <a:custGeom>
              <a:avLst/>
              <a:gdLst>
                <a:gd name="T0" fmla="*/ 800850339 w 68"/>
                <a:gd name="T1" fmla="*/ 578081024 h 55"/>
                <a:gd name="T2" fmla="*/ 741964184 w 68"/>
                <a:gd name="T3" fmla="*/ 648868068 h 55"/>
                <a:gd name="T4" fmla="*/ 58886155 w 68"/>
                <a:gd name="T5" fmla="*/ 648868068 h 55"/>
                <a:gd name="T6" fmla="*/ 0 w 68"/>
                <a:gd name="T7" fmla="*/ 578081024 h 55"/>
                <a:gd name="T8" fmla="*/ 0 w 68"/>
                <a:gd name="T9" fmla="*/ 70787044 h 55"/>
                <a:gd name="T10" fmla="*/ 58886155 w 68"/>
                <a:gd name="T11" fmla="*/ 0 h 55"/>
                <a:gd name="T12" fmla="*/ 741964184 w 68"/>
                <a:gd name="T13" fmla="*/ 0 h 55"/>
                <a:gd name="T14" fmla="*/ 800850339 w 68"/>
                <a:gd name="T15" fmla="*/ 70787044 h 55"/>
                <a:gd name="T16" fmla="*/ 800850339 w 68"/>
                <a:gd name="T17" fmla="*/ 578081024 h 55"/>
                <a:gd name="T18" fmla="*/ 58886155 w 68"/>
                <a:gd name="T19" fmla="*/ 58988631 h 55"/>
                <a:gd name="T20" fmla="*/ 47108238 w 68"/>
                <a:gd name="T21" fmla="*/ 70787044 h 55"/>
                <a:gd name="T22" fmla="*/ 47108238 w 68"/>
                <a:gd name="T23" fmla="*/ 578081024 h 55"/>
                <a:gd name="T24" fmla="*/ 58886155 w 68"/>
                <a:gd name="T25" fmla="*/ 601677850 h 55"/>
                <a:gd name="T26" fmla="*/ 741964184 w 68"/>
                <a:gd name="T27" fmla="*/ 601677850 h 55"/>
                <a:gd name="T28" fmla="*/ 753742101 w 68"/>
                <a:gd name="T29" fmla="*/ 578081024 h 55"/>
                <a:gd name="T30" fmla="*/ 753742101 w 68"/>
                <a:gd name="T31" fmla="*/ 70787044 h 55"/>
                <a:gd name="T32" fmla="*/ 741964184 w 68"/>
                <a:gd name="T33" fmla="*/ 58988631 h 55"/>
                <a:gd name="T34" fmla="*/ 58886155 w 68"/>
                <a:gd name="T35" fmla="*/ 58988631 h 55"/>
                <a:gd name="T36" fmla="*/ 188436383 w 68"/>
                <a:gd name="T37" fmla="*/ 271346327 h 55"/>
                <a:gd name="T38" fmla="*/ 105994393 w 68"/>
                <a:gd name="T39" fmla="*/ 188760870 h 55"/>
                <a:gd name="T40" fmla="*/ 188436383 w 68"/>
                <a:gd name="T41" fmla="*/ 106178848 h 55"/>
                <a:gd name="T42" fmla="*/ 270874942 w 68"/>
                <a:gd name="T43" fmla="*/ 188760870 h 55"/>
                <a:gd name="T44" fmla="*/ 188436383 w 68"/>
                <a:gd name="T45" fmla="*/ 271346327 h 55"/>
                <a:gd name="T46" fmla="*/ 694855946 w 68"/>
                <a:gd name="T47" fmla="*/ 542689220 h 55"/>
                <a:gd name="T48" fmla="*/ 105994393 w 68"/>
                <a:gd name="T49" fmla="*/ 542689220 h 55"/>
                <a:gd name="T50" fmla="*/ 105994393 w 68"/>
                <a:gd name="T51" fmla="*/ 460107198 h 55"/>
                <a:gd name="T52" fmla="*/ 235544621 w 68"/>
                <a:gd name="T53" fmla="*/ 330331523 h 55"/>
                <a:gd name="T54" fmla="*/ 306208694 w 68"/>
                <a:gd name="T55" fmla="*/ 389320154 h 55"/>
                <a:gd name="T56" fmla="*/ 518197480 w 68"/>
                <a:gd name="T57" fmla="*/ 176962457 h 55"/>
                <a:gd name="T58" fmla="*/ 694855946 w 68"/>
                <a:gd name="T59" fmla="*/ 353928349 h 55"/>
                <a:gd name="T60" fmla="*/ 694855946 w 68"/>
                <a:gd name="T61" fmla="*/ 542689220 h 55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0" t="0" r="r" b="b"/>
              <a:pathLst>
                <a:path w="68" h="55">
                  <a:moveTo>
                    <a:pt x="68" y="49"/>
                  </a:moveTo>
                  <a:cubicBezTo>
                    <a:pt x="68" y="53"/>
                    <a:pt x="66" y="55"/>
                    <a:pt x="63" y="55"/>
                  </a:cubicBezTo>
                  <a:cubicBezTo>
                    <a:pt x="5" y="55"/>
                    <a:pt x="5" y="55"/>
                    <a:pt x="5" y="55"/>
                  </a:cubicBezTo>
                  <a:cubicBezTo>
                    <a:pt x="2" y="55"/>
                    <a:pt x="0" y="53"/>
                    <a:pt x="0" y="4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5" y="0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66" y="0"/>
                    <a:pt x="68" y="3"/>
                    <a:pt x="68" y="6"/>
                  </a:cubicBezTo>
                  <a:lnTo>
                    <a:pt x="68" y="49"/>
                  </a:lnTo>
                  <a:close/>
                  <a:moveTo>
                    <a:pt x="5" y="5"/>
                  </a:moveTo>
                  <a:cubicBezTo>
                    <a:pt x="5" y="5"/>
                    <a:pt x="4" y="5"/>
                    <a:pt x="4" y="6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4" y="50"/>
                    <a:pt x="5" y="51"/>
                    <a:pt x="5" y="51"/>
                  </a:cubicBezTo>
                  <a:cubicBezTo>
                    <a:pt x="63" y="51"/>
                    <a:pt x="63" y="51"/>
                    <a:pt x="63" y="51"/>
                  </a:cubicBezTo>
                  <a:cubicBezTo>
                    <a:pt x="63" y="51"/>
                    <a:pt x="64" y="50"/>
                    <a:pt x="64" y="49"/>
                  </a:cubicBezTo>
                  <a:cubicBezTo>
                    <a:pt x="64" y="6"/>
                    <a:pt x="64" y="6"/>
                    <a:pt x="64" y="6"/>
                  </a:cubicBezTo>
                  <a:cubicBezTo>
                    <a:pt x="64" y="5"/>
                    <a:pt x="63" y="5"/>
                    <a:pt x="63" y="5"/>
                  </a:cubicBezTo>
                  <a:lnTo>
                    <a:pt x="5" y="5"/>
                  </a:lnTo>
                  <a:close/>
                  <a:moveTo>
                    <a:pt x="16" y="23"/>
                  </a:moveTo>
                  <a:cubicBezTo>
                    <a:pt x="12" y="23"/>
                    <a:pt x="9" y="20"/>
                    <a:pt x="9" y="16"/>
                  </a:cubicBezTo>
                  <a:cubicBezTo>
                    <a:pt x="9" y="13"/>
                    <a:pt x="12" y="9"/>
                    <a:pt x="16" y="9"/>
                  </a:cubicBezTo>
                  <a:cubicBezTo>
                    <a:pt x="20" y="9"/>
                    <a:pt x="23" y="13"/>
                    <a:pt x="23" y="16"/>
                  </a:cubicBezTo>
                  <a:cubicBezTo>
                    <a:pt x="23" y="20"/>
                    <a:pt x="20" y="23"/>
                    <a:pt x="16" y="23"/>
                  </a:cubicBezTo>
                  <a:close/>
                  <a:moveTo>
                    <a:pt x="59" y="46"/>
                  </a:moveTo>
                  <a:cubicBezTo>
                    <a:pt x="9" y="46"/>
                    <a:pt x="9" y="46"/>
                    <a:pt x="9" y="46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20" y="28"/>
                    <a:pt x="20" y="28"/>
                    <a:pt x="20" y="28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44" y="15"/>
                    <a:pt x="44" y="15"/>
                    <a:pt x="44" y="15"/>
                  </a:cubicBezTo>
                  <a:cubicBezTo>
                    <a:pt x="59" y="30"/>
                    <a:pt x="59" y="30"/>
                    <a:pt x="59" y="30"/>
                  </a:cubicBezTo>
                  <a:lnTo>
                    <a:pt x="59" y="46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endParaRPr lang="id-ID" dirty="0">
                <a:latin typeface="+mn-ea"/>
              </a:endParaRPr>
            </a:p>
          </p:txBody>
        </p:sp>
      </p:grpSp>
      <p:sp>
        <p:nvSpPr>
          <p:cNvPr id="75" name="Button">
            <a:extLst>
              <a:ext uri="{FF2B5EF4-FFF2-40B4-BE49-F238E27FC236}">
                <a16:creationId xmlns:a16="http://schemas.microsoft.com/office/drawing/2014/main" id="{612540AA-B943-476B-5A44-6EE2BC592911}"/>
              </a:ext>
            </a:extLst>
          </p:cNvPr>
          <p:cNvSpPr>
            <a:spLocks/>
          </p:cNvSpPr>
          <p:nvPr/>
        </p:nvSpPr>
        <p:spPr bwMode="auto">
          <a:xfrm>
            <a:off x="3507967" y="6313512"/>
            <a:ext cx="956861" cy="241995"/>
          </a:xfrm>
          <a:prstGeom prst="roundRect">
            <a:avLst>
              <a:gd name="adj" fmla="val 8776"/>
            </a:avLst>
          </a:prstGeom>
          <a:solidFill>
            <a:srgbClr val="FFFFFF"/>
          </a:solidFill>
          <a:ln w="635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Showcase </a:t>
            </a:r>
            <a:r>
              <a:rPr lang="ko-KR" alt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체험</a:t>
            </a:r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2121A647-2943-0BA4-2BB5-EA088A3DB8B5}"/>
              </a:ext>
            </a:extLst>
          </p:cNvPr>
          <p:cNvSpPr/>
          <p:nvPr/>
        </p:nvSpPr>
        <p:spPr>
          <a:xfrm>
            <a:off x="3569077" y="1791626"/>
            <a:ext cx="166154" cy="166154"/>
          </a:xfrm>
          <a:prstGeom prst="ellipse">
            <a:avLst/>
          </a:prstGeom>
          <a:solidFill>
            <a:srgbClr val="C0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38" dirty="0">
                <a:solidFill>
                  <a:schemeClr val="bg1"/>
                </a:solidFill>
                <a:latin typeface="+mn-ea"/>
              </a:rPr>
              <a:t>1</a:t>
            </a:r>
            <a:endParaRPr lang="ko-KR" altLang="en-US" sz="738" dirty="0" err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CC308AF7-B4D2-FEB0-AE49-2A9AD986B804}"/>
              </a:ext>
            </a:extLst>
          </p:cNvPr>
          <p:cNvSpPr/>
          <p:nvPr/>
        </p:nvSpPr>
        <p:spPr>
          <a:xfrm>
            <a:off x="403585" y="4663404"/>
            <a:ext cx="166154" cy="166154"/>
          </a:xfrm>
          <a:prstGeom prst="ellipse">
            <a:avLst/>
          </a:prstGeom>
          <a:solidFill>
            <a:srgbClr val="C0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38" dirty="0">
                <a:solidFill>
                  <a:schemeClr val="bg1"/>
                </a:solidFill>
                <a:latin typeface="+mn-ea"/>
              </a:rPr>
              <a:t>3</a:t>
            </a:r>
            <a:endParaRPr lang="ko-KR" altLang="en-US" sz="738" dirty="0" err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0AFA6911-A19B-86AB-1EB0-465A3BA4B402}"/>
              </a:ext>
            </a:extLst>
          </p:cNvPr>
          <p:cNvSpPr/>
          <p:nvPr/>
        </p:nvSpPr>
        <p:spPr>
          <a:xfrm>
            <a:off x="3424890" y="6331301"/>
            <a:ext cx="166154" cy="166154"/>
          </a:xfrm>
          <a:prstGeom prst="ellipse">
            <a:avLst/>
          </a:prstGeom>
          <a:solidFill>
            <a:srgbClr val="C0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38" dirty="0">
                <a:solidFill>
                  <a:schemeClr val="bg1"/>
                </a:solidFill>
                <a:latin typeface="+mn-ea"/>
              </a:rPr>
              <a:t>3a</a:t>
            </a:r>
            <a:endParaRPr lang="ko-KR" altLang="en-US" sz="738" dirty="0" err="1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E52C9868-A9A1-5FED-B8D3-F9FCFAB4F671}"/>
              </a:ext>
            </a:extLst>
          </p:cNvPr>
          <p:cNvCxnSpPr/>
          <p:nvPr/>
        </p:nvCxnSpPr>
        <p:spPr>
          <a:xfrm>
            <a:off x="217502" y="4401108"/>
            <a:ext cx="901063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6FE20D1A-62F0-6CDE-3011-729748A054E0}"/>
              </a:ext>
            </a:extLst>
          </p:cNvPr>
          <p:cNvCxnSpPr>
            <a:cxnSpLocks/>
          </p:cNvCxnSpPr>
          <p:nvPr/>
        </p:nvCxnSpPr>
        <p:spPr>
          <a:xfrm>
            <a:off x="2592015" y="3981978"/>
            <a:ext cx="0" cy="42003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4524050F-EE5B-865A-141F-C3C068761917}"/>
              </a:ext>
            </a:extLst>
          </p:cNvPr>
          <p:cNvSpPr/>
          <p:nvPr/>
        </p:nvSpPr>
        <p:spPr>
          <a:xfrm>
            <a:off x="675699" y="4102800"/>
            <a:ext cx="1335545" cy="154914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/>
          <a:p>
            <a:pPr lvl="0" algn="ctr" latinLnBrk="0">
              <a:lnSpc>
                <a:spcPct val="110000"/>
              </a:lnSpc>
              <a:defRPr/>
            </a:pPr>
            <a:r>
              <a:rPr lang="ko-KR" altLang="en-US" sz="1000" b="1" dirty="0">
                <a:latin typeface="+mn-ea"/>
                <a:cs typeface="Segoe UI" panose="020B0502040204020203" pitchFamily="34" charset="0"/>
              </a:rPr>
              <a:t>집중도 분석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5D46EADF-1470-3719-2A80-8C7EB42FADD4}"/>
              </a:ext>
            </a:extLst>
          </p:cNvPr>
          <p:cNvSpPr/>
          <p:nvPr/>
        </p:nvSpPr>
        <p:spPr>
          <a:xfrm>
            <a:off x="7440746" y="4102800"/>
            <a:ext cx="1335545" cy="154914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/>
          <a:p>
            <a:pPr lvl="0" algn="ctr" latinLnBrk="0">
              <a:lnSpc>
                <a:spcPct val="110000"/>
              </a:lnSpc>
              <a:defRPr/>
            </a:pPr>
            <a:r>
              <a:rPr lang="ko-KR" altLang="en-US" sz="1000" b="1" dirty="0">
                <a:latin typeface="+mn-ea"/>
                <a:cs typeface="Segoe UI" panose="020B0502040204020203" pitchFamily="34" charset="0"/>
              </a:rPr>
              <a:t>부정행위 검출</a:t>
            </a: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21A0BAB6-DE51-6B6C-9036-63DF991711EE}"/>
              </a:ext>
            </a:extLst>
          </p:cNvPr>
          <p:cNvSpPr/>
          <p:nvPr/>
        </p:nvSpPr>
        <p:spPr>
          <a:xfrm>
            <a:off x="217498" y="4341026"/>
            <a:ext cx="2369487" cy="7074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Ins="90000" rtlCol="0" anchor="ctr"/>
          <a:lstStyle/>
          <a:p>
            <a:pPr algn="l"/>
            <a:endParaRPr lang="ko-KR" altLang="en-US" sz="1000" noProof="1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854ADD8E-E3A3-1889-080A-6C0458D34F42}"/>
              </a:ext>
            </a:extLst>
          </p:cNvPr>
          <p:cNvCxnSpPr/>
          <p:nvPr/>
        </p:nvCxnSpPr>
        <p:spPr>
          <a:xfrm>
            <a:off x="217502" y="3963977"/>
            <a:ext cx="901063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C532CF8C-B5A4-94D2-845B-A72267B03C7F}"/>
              </a:ext>
            </a:extLst>
          </p:cNvPr>
          <p:cNvCxnSpPr>
            <a:cxnSpLocks/>
          </p:cNvCxnSpPr>
          <p:nvPr/>
        </p:nvCxnSpPr>
        <p:spPr>
          <a:xfrm>
            <a:off x="4763778" y="3967282"/>
            <a:ext cx="8503" cy="45431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2CB62E02-8F5D-A2D4-86C5-242A8EE07EE3}"/>
              </a:ext>
            </a:extLst>
          </p:cNvPr>
          <p:cNvCxnSpPr>
            <a:cxnSpLocks/>
          </p:cNvCxnSpPr>
          <p:nvPr/>
        </p:nvCxnSpPr>
        <p:spPr>
          <a:xfrm>
            <a:off x="6945599" y="3967282"/>
            <a:ext cx="0" cy="43472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84AF538C-FC28-0027-34DF-1B422440EDF8}"/>
              </a:ext>
            </a:extLst>
          </p:cNvPr>
          <p:cNvSpPr/>
          <p:nvPr/>
        </p:nvSpPr>
        <p:spPr>
          <a:xfrm>
            <a:off x="3014376" y="4102800"/>
            <a:ext cx="1335545" cy="154914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/>
          <a:p>
            <a:pPr lvl="0" algn="ctr" latinLnBrk="0">
              <a:lnSpc>
                <a:spcPct val="110000"/>
              </a:lnSpc>
              <a:defRPr/>
            </a:pPr>
            <a:r>
              <a:rPr lang="ko-KR" altLang="en-US" sz="1000" b="1">
                <a:latin typeface="+mn-ea"/>
                <a:cs typeface="Segoe UI" panose="020B0502040204020203" pitchFamily="34" charset="0"/>
              </a:rPr>
              <a:t>흥미도 </a:t>
            </a:r>
            <a:r>
              <a:rPr lang="ko-KR" altLang="en-US" sz="1000" b="1" dirty="0">
                <a:latin typeface="+mn-ea"/>
                <a:cs typeface="Segoe UI" panose="020B0502040204020203" pitchFamily="34" charset="0"/>
              </a:rPr>
              <a:t>분석</a:t>
            </a: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53990785-7ABE-3821-CC42-93BDB757598A}"/>
              </a:ext>
            </a:extLst>
          </p:cNvPr>
          <p:cNvSpPr/>
          <p:nvPr/>
        </p:nvSpPr>
        <p:spPr>
          <a:xfrm>
            <a:off x="5193524" y="4102800"/>
            <a:ext cx="1335545" cy="154914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/>
          <a:p>
            <a:pPr lvl="0" algn="ctr" latinLnBrk="0">
              <a:lnSpc>
                <a:spcPct val="110000"/>
              </a:lnSpc>
              <a:defRPr/>
            </a:pPr>
            <a:r>
              <a:rPr lang="ko-KR" altLang="en-US" sz="1000" b="1" dirty="0">
                <a:latin typeface="+mn-ea"/>
                <a:cs typeface="Segoe UI" panose="020B0502040204020203" pitchFamily="34" charset="0"/>
              </a:rPr>
              <a:t>자세 분석</a:t>
            </a: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05C4DCB6-3E50-675F-95E3-0924CF783E5C}"/>
              </a:ext>
            </a:extLst>
          </p:cNvPr>
          <p:cNvSpPr/>
          <p:nvPr/>
        </p:nvSpPr>
        <p:spPr>
          <a:xfrm>
            <a:off x="255466" y="4081463"/>
            <a:ext cx="166154" cy="166154"/>
          </a:xfrm>
          <a:prstGeom prst="ellipse">
            <a:avLst/>
          </a:prstGeom>
          <a:solidFill>
            <a:srgbClr val="C0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38" dirty="0">
                <a:solidFill>
                  <a:schemeClr val="bg1"/>
                </a:solidFill>
                <a:latin typeface="+mn-ea"/>
              </a:rPr>
              <a:t>2</a:t>
            </a:r>
            <a:endParaRPr lang="ko-KR" altLang="en-US" sz="738" dirty="0" err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7643AF2C-1A0C-6597-0DB9-968865441DEA}"/>
              </a:ext>
            </a:extLst>
          </p:cNvPr>
          <p:cNvSpPr/>
          <p:nvPr/>
        </p:nvSpPr>
        <p:spPr>
          <a:xfrm>
            <a:off x="217502" y="791183"/>
            <a:ext cx="9010636" cy="51606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 dirty="0">
              <a:latin typeface="+mn-ea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3C853226-E2BA-ECDA-A347-76B9BEDEEAC2}"/>
              </a:ext>
            </a:extLst>
          </p:cNvPr>
          <p:cNvSpPr/>
          <p:nvPr/>
        </p:nvSpPr>
        <p:spPr>
          <a:xfrm>
            <a:off x="217502" y="791183"/>
            <a:ext cx="9010636" cy="51606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 dirty="0">
              <a:latin typeface="+mn-ea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BD43F608-19A1-A0D8-345B-6085AD2C2C59}"/>
              </a:ext>
            </a:extLst>
          </p:cNvPr>
          <p:cNvSpPr/>
          <p:nvPr/>
        </p:nvSpPr>
        <p:spPr bwMode="auto">
          <a:xfrm>
            <a:off x="338543" y="949952"/>
            <a:ext cx="1004929" cy="198522"/>
          </a:xfrm>
          <a:prstGeom prst="rect">
            <a:avLst/>
          </a:prstGeom>
          <a:noFill/>
          <a:ln w="28575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lIns="36000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050" b="1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Raiseme </a:t>
            </a:r>
            <a:r>
              <a:rPr lang="en-US" altLang="ko-KR" sz="1050" b="1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Logo</a:t>
            </a:r>
            <a:endParaRPr kumimoji="0" lang="ko-KR" altLang="en-US" sz="1050" b="1" dirty="0">
              <a:solidFill>
                <a:schemeClr val="bg1">
                  <a:lumMod val="65000"/>
                </a:schemeClr>
              </a:solidFill>
              <a:latin typeface="+mn-ea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9B3839F9-ABF4-6104-1F6F-8100DDA30CC1}"/>
              </a:ext>
            </a:extLst>
          </p:cNvPr>
          <p:cNvSpPr txBox="1"/>
          <p:nvPr/>
        </p:nvSpPr>
        <p:spPr>
          <a:xfrm>
            <a:off x="6758404" y="926102"/>
            <a:ext cx="502309" cy="246221"/>
          </a:xfrm>
          <a:prstGeom prst="rect">
            <a:avLst/>
          </a:prstGeom>
          <a:noFill/>
        </p:spPr>
        <p:txBody>
          <a:bodyPr wrap="none" lIns="36000" rIns="36000" rtlCol="0" anchor="ctr">
            <a:spAutoFit/>
          </a:bodyPr>
          <a:lstStyle/>
          <a:p>
            <a:pPr algn="ctr"/>
            <a:r>
              <a:rPr kumimoji="1" lang="en-US" altLang="en-US" sz="1000" b="1" dirty="0">
                <a:latin typeface="+mn-ea"/>
              </a:rPr>
              <a:t>Service</a:t>
            </a:r>
            <a:endParaRPr kumimoji="1" lang="x-none" altLang="en-US" sz="1000" b="1" dirty="0">
              <a:latin typeface="+mn-ea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F761473B-CC3E-6BE2-0E47-AA4CB8934689}"/>
              </a:ext>
            </a:extLst>
          </p:cNvPr>
          <p:cNvSpPr txBox="1"/>
          <p:nvPr/>
        </p:nvSpPr>
        <p:spPr>
          <a:xfrm>
            <a:off x="8651687" y="926102"/>
            <a:ext cx="407731" cy="246221"/>
          </a:xfrm>
          <a:prstGeom prst="rect">
            <a:avLst/>
          </a:prstGeom>
          <a:noFill/>
        </p:spPr>
        <p:txBody>
          <a:bodyPr wrap="none" lIns="36000" rIns="36000" rtlCol="0" anchor="ctr">
            <a:spAutoFit/>
          </a:bodyPr>
          <a:lstStyle/>
          <a:p>
            <a:pPr algn="ctr"/>
            <a:r>
              <a:rPr kumimoji="1" lang="en-US" altLang="en-US" sz="1000" b="1" dirty="0">
                <a:latin typeface="+mn-ea"/>
              </a:rPr>
              <a:t>News</a:t>
            </a:r>
            <a:endParaRPr kumimoji="1" lang="x-none" altLang="en-US" sz="1000" b="1" dirty="0">
              <a:latin typeface="+mn-ea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D8B1ADFE-543A-4FDD-7EBA-D4FED087D2EC}"/>
              </a:ext>
            </a:extLst>
          </p:cNvPr>
          <p:cNvSpPr txBox="1"/>
          <p:nvPr/>
        </p:nvSpPr>
        <p:spPr>
          <a:xfrm>
            <a:off x="7893956" y="926102"/>
            <a:ext cx="620930" cy="246221"/>
          </a:xfrm>
          <a:prstGeom prst="rect">
            <a:avLst/>
          </a:prstGeom>
          <a:noFill/>
        </p:spPr>
        <p:txBody>
          <a:bodyPr wrap="none" lIns="36000" rIns="36000" rtlCol="0" anchor="ctr">
            <a:spAutoFit/>
          </a:bodyPr>
          <a:lstStyle/>
          <a:p>
            <a:pPr algn="ctr"/>
            <a:r>
              <a:rPr kumimoji="1" lang="en-US" altLang="en-US" sz="1000" b="1" dirty="0">
                <a:latin typeface="+mn-ea"/>
              </a:rPr>
              <a:t>Use Case</a:t>
            </a:r>
            <a:endParaRPr kumimoji="1" lang="x-none" altLang="en-US" sz="1000" b="1" dirty="0">
              <a:latin typeface="+mn-ea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EE370F00-7F79-4187-C364-41336E34EA9E}"/>
              </a:ext>
            </a:extLst>
          </p:cNvPr>
          <p:cNvSpPr txBox="1"/>
          <p:nvPr/>
        </p:nvSpPr>
        <p:spPr>
          <a:xfrm>
            <a:off x="6170591" y="926102"/>
            <a:ext cx="451012" cy="246221"/>
          </a:xfrm>
          <a:prstGeom prst="rect">
            <a:avLst/>
          </a:prstGeom>
          <a:noFill/>
        </p:spPr>
        <p:txBody>
          <a:bodyPr wrap="none" lIns="36000" rIns="36000" rtlCol="0"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000" b="1" dirty="0">
                <a:latin typeface="+mn-ea"/>
              </a:rPr>
              <a:t>About</a:t>
            </a:r>
            <a:endParaRPr kumimoji="0" lang="ko-KR" altLang="en-US" sz="1000" b="1" dirty="0">
              <a:latin typeface="+mn-ea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8BAB67C7-7CB8-4CB3-C333-FF74358FAFD6}"/>
              </a:ext>
            </a:extLst>
          </p:cNvPr>
          <p:cNvSpPr txBox="1"/>
          <p:nvPr/>
        </p:nvSpPr>
        <p:spPr>
          <a:xfrm>
            <a:off x="7397514" y="926102"/>
            <a:ext cx="359641" cy="246221"/>
          </a:xfrm>
          <a:prstGeom prst="rect">
            <a:avLst/>
          </a:prstGeom>
          <a:noFill/>
        </p:spPr>
        <p:txBody>
          <a:bodyPr wrap="none" lIns="36000" rIns="36000" rtlCol="0" anchor="ctr">
            <a:spAutoFit/>
          </a:bodyPr>
          <a:lstStyle/>
          <a:p>
            <a:pPr algn="ctr"/>
            <a:r>
              <a:rPr kumimoji="1" lang="en-US" altLang="en-US" sz="1000" b="1" dirty="0">
                <a:latin typeface="+mn-ea"/>
              </a:rPr>
              <a:t>Tech</a:t>
            </a:r>
            <a:endParaRPr kumimoji="1" lang="x-none" altLang="en-US" sz="10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904872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2D9C52-57A6-85B5-59A3-24F4AC4B056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  <a:ea typeface="+mn-ea"/>
              </a:rPr>
              <a:t>Tech_</a:t>
            </a:r>
            <a:r>
              <a:rPr lang="ko-KR" altLang="en-US" dirty="0">
                <a:latin typeface="+mn-ea"/>
                <a:ea typeface="+mn-ea"/>
              </a:rPr>
              <a:t>집중도 분석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08E98A4-20D9-021A-8A85-BB7D695AF32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Main &gt; </a:t>
            </a:r>
            <a:r>
              <a:rPr lang="ko-KR" altLang="en-US" dirty="0"/>
              <a:t>집중도 분석</a:t>
            </a:r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479244AB-0C67-D790-55BF-5605EA781BC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T_CONC_01_T</a:t>
            </a:r>
            <a:endParaRPr lang="ko-KR" altLang="en-US" dirty="0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74E7133E-52DA-AC00-0870-3B62FEDFA70D}"/>
              </a:ext>
            </a:extLst>
          </p:cNvPr>
          <p:cNvGrpSpPr/>
          <p:nvPr/>
        </p:nvGrpSpPr>
        <p:grpSpPr>
          <a:xfrm>
            <a:off x="767408" y="2149830"/>
            <a:ext cx="2376786" cy="1279170"/>
            <a:chOff x="550862" y="2149830"/>
            <a:chExt cx="1908733" cy="1279170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3F59C542-02AC-B620-04D3-63FDC70D52AA}"/>
                </a:ext>
              </a:extLst>
            </p:cNvPr>
            <p:cNvSpPr/>
            <p:nvPr/>
          </p:nvSpPr>
          <p:spPr bwMode="auto">
            <a:xfrm>
              <a:off x="550862" y="2149830"/>
              <a:ext cx="1908733" cy="1279170"/>
            </a:xfrm>
            <a:prstGeom prst="rect">
              <a:avLst/>
            </a:prstGeom>
            <a:solidFill>
              <a:srgbClr val="D9D9D9"/>
            </a:solidFill>
            <a:ln w="2857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kumimoji="0" lang="ko-KR" altLang="en-US" dirty="0">
                <a:solidFill>
                  <a:srgbClr val="FF0000"/>
                </a:solidFill>
                <a:latin typeface="+mn-ea"/>
              </a:endParaRPr>
            </a:p>
          </p:txBody>
        </p:sp>
        <p:sp>
          <p:nvSpPr>
            <p:cNvPr id="18" name="Freeform 129">
              <a:extLst>
                <a:ext uri="{FF2B5EF4-FFF2-40B4-BE49-F238E27FC236}">
                  <a16:creationId xmlns:a16="http://schemas.microsoft.com/office/drawing/2014/main" id="{C749F70C-A5E8-F2A2-5F5F-926C097647A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78565" y="2560513"/>
              <a:ext cx="453326" cy="457805"/>
            </a:xfrm>
            <a:custGeom>
              <a:avLst/>
              <a:gdLst>
                <a:gd name="T0" fmla="*/ 800850339 w 68"/>
                <a:gd name="T1" fmla="*/ 578081024 h 55"/>
                <a:gd name="T2" fmla="*/ 741964184 w 68"/>
                <a:gd name="T3" fmla="*/ 648868068 h 55"/>
                <a:gd name="T4" fmla="*/ 58886155 w 68"/>
                <a:gd name="T5" fmla="*/ 648868068 h 55"/>
                <a:gd name="T6" fmla="*/ 0 w 68"/>
                <a:gd name="T7" fmla="*/ 578081024 h 55"/>
                <a:gd name="T8" fmla="*/ 0 w 68"/>
                <a:gd name="T9" fmla="*/ 70787044 h 55"/>
                <a:gd name="T10" fmla="*/ 58886155 w 68"/>
                <a:gd name="T11" fmla="*/ 0 h 55"/>
                <a:gd name="T12" fmla="*/ 741964184 w 68"/>
                <a:gd name="T13" fmla="*/ 0 h 55"/>
                <a:gd name="T14" fmla="*/ 800850339 w 68"/>
                <a:gd name="T15" fmla="*/ 70787044 h 55"/>
                <a:gd name="T16" fmla="*/ 800850339 w 68"/>
                <a:gd name="T17" fmla="*/ 578081024 h 55"/>
                <a:gd name="T18" fmla="*/ 58886155 w 68"/>
                <a:gd name="T19" fmla="*/ 58988631 h 55"/>
                <a:gd name="T20" fmla="*/ 47108238 w 68"/>
                <a:gd name="T21" fmla="*/ 70787044 h 55"/>
                <a:gd name="T22" fmla="*/ 47108238 w 68"/>
                <a:gd name="T23" fmla="*/ 578081024 h 55"/>
                <a:gd name="T24" fmla="*/ 58886155 w 68"/>
                <a:gd name="T25" fmla="*/ 601677850 h 55"/>
                <a:gd name="T26" fmla="*/ 741964184 w 68"/>
                <a:gd name="T27" fmla="*/ 601677850 h 55"/>
                <a:gd name="T28" fmla="*/ 753742101 w 68"/>
                <a:gd name="T29" fmla="*/ 578081024 h 55"/>
                <a:gd name="T30" fmla="*/ 753742101 w 68"/>
                <a:gd name="T31" fmla="*/ 70787044 h 55"/>
                <a:gd name="T32" fmla="*/ 741964184 w 68"/>
                <a:gd name="T33" fmla="*/ 58988631 h 55"/>
                <a:gd name="T34" fmla="*/ 58886155 w 68"/>
                <a:gd name="T35" fmla="*/ 58988631 h 55"/>
                <a:gd name="T36" fmla="*/ 188436383 w 68"/>
                <a:gd name="T37" fmla="*/ 271346327 h 55"/>
                <a:gd name="T38" fmla="*/ 105994393 w 68"/>
                <a:gd name="T39" fmla="*/ 188760870 h 55"/>
                <a:gd name="T40" fmla="*/ 188436383 w 68"/>
                <a:gd name="T41" fmla="*/ 106178848 h 55"/>
                <a:gd name="T42" fmla="*/ 270874942 w 68"/>
                <a:gd name="T43" fmla="*/ 188760870 h 55"/>
                <a:gd name="T44" fmla="*/ 188436383 w 68"/>
                <a:gd name="T45" fmla="*/ 271346327 h 55"/>
                <a:gd name="T46" fmla="*/ 694855946 w 68"/>
                <a:gd name="T47" fmla="*/ 542689220 h 55"/>
                <a:gd name="T48" fmla="*/ 105994393 w 68"/>
                <a:gd name="T49" fmla="*/ 542689220 h 55"/>
                <a:gd name="T50" fmla="*/ 105994393 w 68"/>
                <a:gd name="T51" fmla="*/ 460107198 h 55"/>
                <a:gd name="T52" fmla="*/ 235544621 w 68"/>
                <a:gd name="T53" fmla="*/ 330331523 h 55"/>
                <a:gd name="T54" fmla="*/ 306208694 w 68"/>
                <a:gd name="T55" fmla="*/ 389320154 h 55"/>
                <a:gd name="T56" fmla="*/ 518197480 w 68"/>
                <a:gd name="T57" fmla="*/ 176962457 h 55"/>
                <a:gd name="T58" fmla="*/ 694855946 w 68"/>
                <a:gd name="T59" fmla="*/ 353928349 h 55"/>
                <a:gd name="T60" fmla="*/ 694855946 w 68"/>
                <a:gd name="T61" fmla="*/ 542689220 h 55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0" t="0" r="r" b="b"/>
              <a:pathLst>
                <a:path w="68" h="55">
                  <a:moveTo>
                    <a:pt x="68" y="49"/>
                  </a:moveTo>
                  <a:cubicBezTo>
                    <a:pt x="68" y="53"/>
                    <a:pt x="66" y="55"/>
                    <a:pt x="63" y="55"/>
                  </a:cubicBezTo>
                  <a:cubicBezTo>
                    <a:pt x="5" y="55"/>
                    <a:pt x="5" y="55"/>
                    <a:pt x="5" y="55"/>
                  </a:cubicBezTo>
                  <a:cubicBezTo>
                    <a:pt x="2" y="55"/>
                    <a:pt x="0" y="53"/>
                    <a:pt x="0" y="4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5" y="0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66" y="0"/>
                    <a:pt x="68" y="3"/>
                    <a:pt x="68" y="6"/>
                  </a:cubicBezTo>
                  <a:lnTo>
                    <a:pt x="68" y="49"/>
                  </a:lnTo>
                  <a:close/>
                  <a:moveTo>
                    <a:pt x="5" y="5"/>
                  </a:moveTo>
                  <a:cubicBezTo>
                    <a:pt x="5" y="5"/>
                    <a:pt x="4" y="5"/>
                    <a:pt x="4" y="6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4" y="50"/>
                    <a:pt x="5" y="51"/>
                    <a:pt x="5" y="51"/>
                  </a:cubicBezTo>
                  <a:cubicBezTo>
                    <a:pt x="63" y="51"/>
                    <a:pt x="63" y="51"/>
                    <a:pt x="63" y="51"/>
                  </a:cubicBezTo>
                  <a:cubicBezTo>
                    <a:pt x="63" y="51"/>
                    <a:pt x="64" y="50"/>
                    <a:pt x="64" y="49"/>
                  </a:cubicBezTo>
                  <a:cubicBezTo>
                    <a:pt x="64" y="6"/>
                    <a:pt x="64" y="6"/>
                    <a:pt x="64" y="6"/>
                  </a:cubicBezTo>
                  <a:cubicBezTo>
                    <a:pt x="64" y="5"/>
                    <a:pt x="63" y="5"/>
                    <a:pt x="63" y="5"/>
                  </a:cubicBezTo>
                  <a:lnTo>
                    <a:pt x="5" y="5"/>
                  </a:lnTo>
                  <a:close/>
                  <a:moveTo>
                    <a:pt x="16" y="23"/>
                  </a:moveTo>
                  <a:cubicBezTo>
                    <a:pt x="12" y="23"/>
                    <a:pt x="9" y="20"/>
                    <a:pt x="9" y="16"/>
                  </a:cubicBezTo>
                  <a:cubicBezTo>
                    <a:pt x="9" y="13"/>
                    <a:pt x="12" y="9"/>
                    <a:pt x="16" y="9"/>
                  </a:cubicBezTo>
                  <a:cubicBezTo>
                    <a:pt x="20" y="9"/>
                    <a:pt x="23" y="13"/>
                    <a:pt x="23" y="16"/>
                  </a:cubicBezTo>
                  <a:cubicBezTo>
                    <a:pt x="23" y="20"/>
                    <a:pt x="20" y="23"/>
                    <a:pt x="16" y="23"/>
                  </a:cubicBezTo>
                  <a:close/>
                  <a:moveTo>
                    <a:pt x="59" y="46"/>
                  </a:moveTo>
                  <a:cubicBezTo>
                    <a:pt x="9" y="46"/>
                    <a:pt x="9" y="46"/>
                    <a:pt x="9" y="46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20" y="28"/>
                    <a:pt x="20" y="28"/>
                    <a:pt x="20" y="28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44" y="15"/>
                    <a:pt x="44" y="15"/>
                    <a:pt x="44" y="15"/>
                  </a:cubicBezTo>
                  <a:cubicBezTo>
                    <a:pt x="59" y="30"/>
                    <a:pt x="59" y="30"/>
                    <a:pt x="59" y="30"/>
                  </a:cubicBezTo>
                  <a:lnTo>
                    <a:pt x="59" y="46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endParaRPr lang="id-ID" dirty="0">
                <a:latin typeface="+mn-ea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E76B1944-155A-91B2-446F-B608EE18951C}"/>
              </a:ext>
            </a:extLst>
          </p:cNvPr>
          <p:cNvSpPr txBox="1"/>
          <p:nvPr/>
        </p:nvSpPr>
        <p:spPr>
          <a:xfrm>
            <a:off x="767408" y="3437806"/>
            <a:ext cx="190873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이미지가 아닌 영상단위 분석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18BCCED-DCC7-405F-DBB9-A27A410977F5}"/>
              </a:ext>
            </a:extLst>
          </p:cNvPr>
          <p:cNvSpPr txBox="1"/>
          <p:nvPr/>
        </p:nvSpPr>
        <p:spPr>
          <a:xfrm>
            <a:off x="767406" y="3669832"/>
            <a:ext cx="24837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spc="-9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이미지는 연속된 동작이나 상태의 변화를 측정하기에 </a:t>
            </a:r>
            <a:endParaRPr lang="en-US" altLang="ko-KR" sz="800" spc="-9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r>
              <a:rPr lang="ko-KR" altLang="en-US" sz="800" spc="-9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부정확합니다</a:t>
            </a:r>
            <a:r>
              <a:rPr lang="en-US" altLang="ko-KR" sz="800" spc="-9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.</a:t>
            </a:r>
          </a:p>
          <a:p>
            <a:endParaRPr lang="en-US" altLang="ko-KR" sz="800" spc="-9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r>
              <a:rPr lang="en-US" altLang="ko-KR" sz="800" spc="-9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Raiseme</a:t>
            </a:r>
            <a:r>
              <a:rPr lang="ko-KR" altLang="en-US" sz="800" spc="-9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의 집중도 분석 </a:t>
            </a:r>
            <a:r>
              <a:rPr lang="en-US" altLang="ko-KR" sz="800" spc="-9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AI </a:t>
            </a:r>
            <a:r>
              <a:rPr lang="ko-KR" altLang="en-US" sz="800" spc="-9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모델은 영상 속 동작의 앞뒤 문맥을 파악해 유사한 동작들의 차이를 측정할 수 있습니다</a:t>
            </a:r>
            <a:r>
              <a:rPr lang="en-US" altLang="ko-KR" sz="800" spc="-9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. </a:t>
            </a:r>
            <a:endParaRPr lang="ko-KR" altLang="en-US" sz="800" spc="-9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0152156-F1E4-5EA6-884D-42042C74851C}"/>
              </a:ext>
            </a:extLst>
          </p:cNvPr>
          <p:cNvSpPr txBox="1"/>
          <p:nvPr/>
        </p:nvSpPr>
        <p:spPr>
          <a:xfrm>
            <a:off x="3532257" y="3437806"/>
            <a:ext cx="23767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뇌파 활용 </a:t>
            </a:r>
            <a:r>
              <a:rPr lang="ko-KR" altLang="en-US" sz="1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라벨링된</a:t>
            </a:r>
            <a:r>
              <a:rPr lang="ko-KR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학습데이터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9C75561-F4F6-0905-A916-CBA60874767F}"/>
              </a:ext>
            </a:extLst>
          </p:cNvPr>
          <p:cNvSpPr txBox="1"/>
          <p:nvPr/>
        </p:nvSpPr>
        <p:spPr>
          <a:xfrm>
            <a:off x="3532257" y="3669832"/>
            <a:ext cx="24557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spc="-9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자세</a:t>
            </a:r>
            <a:r>
              <a:rPr lang="en-US" altLang="ko-KR" sz="800" spc="-9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 </a:t>
            </a:r>
            <a:r>
              <a:rPr lang="ko-KR" altLang="en-US" sz="800" spc="-9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행동</a:t>
            </a:r>
            <a:r>
              <a:rPr lang="en-US" altLang="ko-KR" sz="800" spc="-9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 </a:t>
            </a:r>
            <a:r>
              <a:rPr lang="ko-KR" altLang="en-US" sz="800" spc="-9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표정이 변할 때 집중력도 함께 변화합니다</a:t>
            </a:r>
            <a:r>
              <a:rPr lang="en-US" altLang="ko-KR" sz="800" spc="-9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.</a:t>
            </a:r>
          </a:p>
          <a:p>
            <a:endParaRPr lang="en-US" altLang="ko-KR" sz="800" spc="-9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r>
              <a:rPr lang="en-US" altLang="ko-KR" sz="800" spc="-9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Raiseme</a:t>
            </a:r>
            <a:r>
              <a:rPr lang="ko-KR" altLang="en-US" sz="800" spc="-9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는 한양대 뇌공학연구실과 초중등</a:t>
            </a:r>
            <a:r>
              <a:rPr lang="en-US" altLang="ko-KR" sz="800" spc="-9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 </a:t>
            </a:r>
            <a:r>
              <a:rPr lang="ko-KR" altLang="en-US" sz="800" spc="-9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성인들을 대상으로 연구하여 집중</a:t>
            </a:r>
            <a:r>
              <a:rPr lang="en-US" altLang="ko-KR" sz="800" spc="-9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/</a:t>
            </a:r>
            <a:r>
              <a:rPr lang="ko-KR" altLang="en-US" sz="800" spc="-9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비집중 뇌파를 기반으로 딥러닝된 </a:t>
            </a:r>
            <a:r>
              <a:rPr lang="en-US" altLang="ko-KR" sz="800" spc="-9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AI</a:t>
            </a:r>
            <a:r>
              <a:rPr lang="ko-KR" altLang="en-US" sz="800" spc="-9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모델입니다</a:t>
            </a:r>
            <a:r>
              <a:rPr lang="en-US" altLang="ko-KR" sz="800" spc="-9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3690E23-1AF8-E0BD-E851-1DE5CBF082CF}"/>
              </a:ext>
            </a:extLst>
          </p:cNvPr>
          <p:cNvSpPr txBox="1"/>
          <p:nvPr/>
        </p:nvSpPr>
        <p:spPr>
          <a:xfrm>
            <a:off x="6297111" y="3437806"/>
            <a:ext cx="190873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원격수업 적용을 통한 최적화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312A8CB-E2F7-D9BE-AF79-2A3D2E5977E8}"/>
              </a:ext>
            </a:extLst>
          </p:cNvPr>
          <p:cNvSpPr txBox="1"/>
          <p:nvPr/>
        </p:nvSpPr>
        <p:spPr>
          <a:xfrm>
            <a:off x="6297112" y="3655378"/>
            <a:ext cx="25091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-9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AI</a:t>
            </a:r>
            <a:r>
              <a:rPr lang="ko-KR" altLang="en-US" sz="800" spc="-9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의 분석대상 및 데이터 측정 기능은 현직교사들이  참여한 실험을 통해 개발됐습니다</a:t>
            </a:r>
            <a:r>
              <a:rPr lang="en-US" altLang="ko-KR" sz="800" spc="-9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.</a:t>
            </a:r>
          </a:p>
          <a:p>
            <a:endParaRPr lang="en-US" altLang="ko-KR" sz="800" spc="-9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r>
              <a:rPr lang="ko-KR" altLang="en-US" sz="800" spc="-9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원격수업에 최적화된 </a:t>
            </a:r>
            <a:r>
              <a:rPr lang="en-US" altLang="ko-KR" sz="800" spc="-9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AI </a:t>
            </a:r>
            <a:r>
              <a:rPr lang="ko-KR" altLang="en-US" sz="800" spc="-9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모델로 수업 집중도를 측정하고 이를 통한 학습효과 개선이 이미 검증되었습니다</a:t>
            </a:r>
            <a:r>
              <a:rPr lang="en-US" altLang="ko-KR" sz="800" spc="-9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. 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2BD209E5-ADD8-260E-4874-A84C3F65551C}"/>
              </a:ext>
            </a:extLst>
          </p:cNvPr>
          <p:cNvGrpSpPr/>
          <p:nvPr/>
        </p:nvGrpSpPr>
        <p:grpSpPr>
          <a:xfrm>
            <a:off x="3532257" y="2149830"/>
            <a:ext cx="2376786" cy="1279170"/>
            <a:chOff x="550862" y="2149830"/>
            <a:chExt cx="1908733" cy="1279170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8378F21D-1D8D-3944-9B49-A903AEFFFA2C}"/>
                </a:ext>
              </a:extLst>
            </p:cNvPr>
            <p:cNvSpPr/>
            <p:nvPr/>
          </p:nvSpPr>
          <p:spPr bwMode="auto">
            <a:xfrm>
              <a:off x="550862" y="2149830"/>
              <a:ext cx="1908733" cy="1279170"/>
            </a:xfrm>
            <a:prstGeom prst="rect">
              <a:avLst/>
            </a:prstGeom>
            <a:solidFill>
              <a:srgbClr val="D9D9D9"/>
            </a:solidFill>
            <a:ln w="2857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kumimoji="0" lang="ko-KR" altLang="en-US" dirty="0">
                <a:solidFill>
                  <a:srgbClr val="FF0000"/>
                </a:solidFill>
                <a:latin typeface="+mn-ea"/>
              </a:endParaRPr>
            </a:p>
          </p:txBody>
        </p:sp>
        <p:sp>
          <p:nvSpPr>
            <p:cNvPr id="27" name="Freeform 129">
              <a:extLst>
                <a:ext uri="{FF2B5EF4-FFF2-40B4-BE49-F238E27FC236}">
                  <a16:creationId xmlns:a16="http://schemas.microsoft.com/office/drawing/2014/main" id="{22FAD784-E160-A4E4-ACBB-EB1D99295CC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78565" y="2560513"/>
              <a:ext cx="453326" cy="457805"/>
            </a:xfrm>
            <a:custGeom>
              <a:avLst/>
              <a:gdLst>
                <a:gd name="T0" fmla="*/ 800850339 w 68"/>
                <a:gd name="T1" fmla="*/ 578081024 h 55"/>
                <a:gd name="T2" fmla="*/ 741964184 w 68"/>
                <a:gd name="T3" fmla="*/ 648868068 h 55"/>
                <a:gd name="T4" fmla="*/ 58886155 w 68"/>
                <a:gd name="T5" fmla="*/ 648868068 h 55"/>
                <a:gd name="T6" fmla="*/ 0 w 68"/>
                <a:gd name="T7" fmla="*/ 578081024 h 55"/>
                <a:gd name="T8" fmla="*/ 0 w 68"/>
                <a:gd name="T9" fmla="*/ 70787044 h 55"/>
                <a:gd name="T10" fmla="*/ 58886155 w 68"/>
                <a:gd name="T11" fmla="*/ 0 h 55"/>
                <a:gd name="T12" fmla="*/ 741964184 w 68"/>
                <a:gd name="T13" fmla="*/ 0 h 55"/>
                <a:gd name="T14" fmla="*/ 800850339 w 68"/>
                <a:gd name="T15" fmla="*/ 70787044 h 55"/>
                <a:gd name="T16" fmla="*/ 800850339 w 68"/>
                <a:gd name="T17" fmla="*/ 578081024 h 55"/>
                <a:gd name="T18" fmla="*/ 58886155 w 68"/>
                <a:gd name="T19" fmla="*/ 58988631 h 55"/>
                <a:gd name="T20" fmla="*/ 47108238 w 68"/>
                <a:gd name="T21" fmla="*/ 70787044 h 55"/>
                <a:gd name="T22" fmla="*/ 47108238 w 68"/>
                <a:gd name="T23" fmla="*/ 578081024 h 55"/>
                <a:gd name="T24" fmla="*/ 58886155 w 68"/>
                <a:gd name="T25" fmla="*/ 601677850 h 55"/>
                <a:gd name="T26" fmla="*/ 741964184 w 68"/>
                <a:gd name="T27" fmla="*/ 601677850 h 55"/>
                <a:gd name="T28" fmla="*/ 753742101 w 68"/>
                <a:gd name="T29" fmla="*/ 578081024 h 55"/>
                <a:gd name="T30" fmla="*/ 753742101 w 68"/>
                <a:gd name="T31" fmla="*/ 70787044 h 55"/>
                <a:gd name="T32" fmla="*/ 741964184 w 68"/>
                <a:gd name="T33" fmla="*/ 58988631 h 55"/>
                <a:gd name="T34" fmla="*/ 58886155 w 68"/>
                <a:gd name="T35" fmla="*/ 58988631 h 55"/>
                <a:gd name="T36" fmla="*/ 188436383 w 68"/>
                <a:gd name="T37" fmla="*/ 271346327 h 55"/>
                <a:gd name="T38" fmla="*/ 105994393 w 68"/>
                <a:gd name="T39" fmla="*/ 188760870 h 55"/>
                <a:gd name="T40" fmla="*/ 188436383 w 68"/>
                <a:gd name="T41" fmla="*/ 106178848 h 55"/>
                <a:gd name="T42" fmla="*/ 270874942 w 68"/>
                <a:gd name="T43" fmla="*/ 188760870 h 55"/>
                <a:gd name="T44" fmla="*/ 188436383 w 68"/>
                <a:gd name="T45" fmla="*/ 271346327 h 55"/>
                <a:gd name="T46" fmla="*/ 694855946 w 68"/>
                <a:gd name="T47" fmla="*/ 542689220 h 55"/>
                <a:gd name="T48" fmla="*/ 105994393 w 68"/>
                <a:gd name="T49" fmla="*/ 542689220 h 55"/>
                <a:gd name="T50" fmla="*/ 105994393 w 68"/>
                <a:gd name="T51" fmla="*/ 460107198 h 55"/>
                <a:gd name="T52" fmla="*/ 235544621 w 68"/>
                <a:gd name="T53" fmla="*/ 330331523 h 55"/>
                <a:gd name="T54" fmla="*/ 306208694 w 68"/>
                <a:gd name="T55" fmla="*/ 389320154 h 55"/>
                <a:gd name="T56" fmla="*/ 518197480 w 68"/>
                <a:gd name="T57" fmla="*/ 176962457 h 55"/>
                <a:gd name="T58" fmla="*/ 694855946 w 68"/>
                <a:gd name="T59" fmla="*/ 353928349 h 55"/>
                <a:gd name="T60" fmla="*/ 694855946 w 68"/>
                <a:gd name="T61" fmla="*/ 542689220 h 55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0" t="0" r="r" b="b"/>
              <a:pathLst>
                <a:path w="68" h="55">
                  <a:moveTo>
                    <a:pt x="68" y="49"/>
                  </a:moveTo>
                  <a:cubicBezTo>
                    <a:pt x="68" y="53"/>
                    <a:pt x="66" y="55"/>
                    <a:pt x="63" y="55"/>
                  </a:cubicBezTo>
                  <a:cubicBezTo>
                    <a:pt x="5" y="55"/>
                    <a:pt x="5" y="55"/>
                    <a:pt x="5" y="55"/>
                  </a:cubicBezTo>
                  <a:cubicBezTo>
                    <a:pt x="2" y="55"/>
                    <a:pt x="0" y="53"/>
                    <a:pt x="0" y="4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5" y="0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66" y="0"/>
                    <a:pt x="68" y="3"/>
                    <a:pt x="68" y="6"/>
                  </a:cubicBezTo>
                  <a:lnTo>
                    <a:pt x="68" y="49"/>
                  </a:lnTo>
                  <a:close/>
                  <a:moveTo>
                    <a:pt x="5" y="5"/>
                  </a:moveTo>
                  <a:cubicBezTo>
                    <a:pt x="5" y="5"/>
                    <a:pt x="4" y="5"/>
                    <a:pt x="4" y="6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4" y="50"/>
                    <a:pt x="5" y="51"/>
                    <a:pt x="5" y="51"/>
                  </a:cubicBezTo>
                  <a:cubicBezTo>
                    <a:pt x="63" y="51"/>
                    <a:pt x="63" y="51"/>
                    <a:pt x="63" y="51"/>
                  </a:cubicBezTo>
                  <a:cubicBezTo>
                    <a:pt x="63" y="51"/>
                    <a:pt x="64" y="50"/>
                    <a:pt x="64" y="49"/>
                  </a:cubicBezTo>
                  <a:cubicBezTo>
                    <a:pt x="64" y="6"/>
                    <a:pt x="64" y="6"/>
                    <a:pt x="64" y="6"/>
                  </a:cubicBezTo>
                  <a:cubicBezTo>
                    <a:pt x="64" y="5"/>
                    <a:pt x="63" y="5"/>
                    <a:pt x="63" y="5"/>
                  </a:cubicBezTo>
                  <a:lnTo>
                    <a:pt x="5" y="5"/>
                  </a:lnTo>
                  <a:close/>
                  <a:moveTo>
                    <a:pt x="16" y="23"/>
                  </a:moveTo>
                  <a:cubicBezTo>
                    <a:pt x="12" y="23"/>
                    <a:pt x="9" y="20"/>
                    <a:pt x="9" y="16"/>
                  </a:cubicBezTo>
                  <a:cubicBezTo>
                    <a:pt x="9" y="13"/>
                    <a:pt x="12" y="9"/>
                    <a:pt x="16" y="9"/>
                  </a:cubicBezTo>
                  <a:cubicBezTo>
                    <a:pt x="20" y="9"/>
                    <a:pt x="23" y="13"/>
                    <a:pt x="23" y="16"/>
                  </a:cubicBezTo>
                  <a:cubicBezTo>
                    <a:pt x="23" y="20"/>
                    <a:pt x="20" y="23"/>
                    <a:pt x="16" y="23"/>
                  </a:cubicBezTo>
                  <a:close/>
                  <a:moveTo>
                    <a:pt x="59" y="46"/>
                  </a:moveTo>
                  <a:cubicBezTo>
                    <a:pt x="9" y="46"/>
                    <a:pt x="9" y="46"/>
                    <a:pt x="9" y="46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20" y="28"/>
                    <a:pt x="20" y="28"/>
                    <a:pt x="20" y="28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44" y="15"/>
                    <a:pt x="44" y="15"/>
                    <a:pt x="44" y="15"/>
                  </a:cubicBezTo>
                  <a:cubicBezTo>
                    <a:pt x="59" y="30"/>
                    <a:pt x="59" y="30"/>
                    <a:pt x="59" y="30"/>
                  </a:cubicBezTo>
                  <a:lnTo>
                    <a:pt x="59" y="46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endParaRPr lang="id-ID" dirty="0">
                <a:latin typeface="+mn-ea"/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9CFA9F54-F138-FBF6-E0FC-D05D262C4F4C}"/>
              </a:ext>
            </a:extLst>
          </p:cNvPr>
          <p:cNvGrpSpPr/>
          <p:nvPr/>
        </p:nvGrpSpPr>
        <p:grpSpPr>
          <a:xfrm>
            <a:off x="6297111" y="2149830"/>
            <a:ext cx="2376786" cy="1279170"/>
            <a:chOff x="550862" y="2149830"/>
            <a:chExt cx="1908733" cy="1279170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3E4954FA-B212-F02C-5845-D38D839C6D0C}"/>
                </a:ext>
              </a:extLst>
            </p:cNvPr>
            <p:cNvSpPr/>
            <p:nvPr/>
          </p:nvSpPr>
          <p:spPr bwMode="auto">
            <a:xfrm>
              <a:off x="550862" y="2149830"/>
              <a:ext cx="1908733" cy="1279170"/>
            </a:xfrm>
            <a:prstGeom prst="rect">
              <a:avLst/>
            </a:prstGeom>
            <a:solidFill>
              <a:srgbClr val="D9D9D9"/>
            </a:solidFill>
            <a:ln w="2857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kumimoji="0" lang="ko-KR" altLang="en-US" dirty="0">
                <a:solidFill>
                  <a:srgbClr val="FF0000"/>
                </a:solidFill>
                <a:latin typeface="+mn-ea"/>
              </a:endParaRPr>
            </a:p>
          </p:txBody>
        </p:sp>
        <p:sp>
          <p:nvSpPr>
            <p:cNvPr id="30" name="Freeform 129">
              <a:extLst>
                <a:ext uri="{FF2B5EF4-FFF2-40B4-BE49-F238E27FC236}">
                  <a16:creationId xmlns:a16="http://schemas.microsoft.com/office/drawing/2014/main" id="{6AE70F02-DDDF-D2FB-5439-B6F3F0DBB98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78565" y="2560513"/>
              <a:ext cx="453326" cy="457805"/>
            </a:xfrm>
            <a:custGeom>
              <a:avLst/>
              <a:gdLst>
                <a:gd name="T0" fmla="*/ 800850339 w 68"/>
                <a:gd name="T1" fmla="*/ 578081024 h 55"/>
                <a:gd name="T2" fmla="*/ 741964184 w 68"/>
                <a:gd name="T3" fmla="*/ 648868068 h 55"/>
                <a:gd name="T4" fmla="*/ 58886155 w 68"/>
                <a:gd name="T5" fmla="*/ 648868068 h 55"/>
                <a:gd name="T6" fmla="*/ 0 w 68"/>
                <a:gd name="T7" fmla="*/ 578081024 h 55"/>
                <a:gd name="T8" fmla="*/ 0 w 68"/>
                <a:gd name="T9" fmla="*/ 70787044 h 55"/>
                <a:gd name="T10" fmla="*/ 58886155 w 68"/>
                <a:gd name="T11" fmla="*/ 0 h 55"/>
                <a:gd name="T12" fmla="*/ 741964184 w 68"/>
                <a:gd name="T13" fmla="*/ 0 h 55"/>
                <a:gd name="T14" fmla="*/ 800850339 w 68"/>
                <a:gd name="T15" fmla="*/ 70787044 h 55"/>
                <a:gd name="T16" fmla="*/ 800850339 w 68"/>
                <a:gd name="T17" fmla="*/ 578081024 h 55"/>
                <a:gd name="T18" fmla="*/ 58886155 w 68"/>
                <a:gd name="T19" fmla="*/ 58988631 h 55"/>
                <a:gd name="T20" fmla="*/ 47108238 w 68"/>
                <a:gd name="T21" fmla="*/ 70787044 h 55"/>
                <a:gd name="T22" fmla="*/ 47108238 w 68"/>
                <a:gd name="T23" fmla="*/ 578081024 h 55"/>
                <a:gd name="T24" fmla="*/ 58886155 w 68"/>
                <a:gd name="T25" fmla="*/ 601677850 h 55"/>
                <a:gd name="T26" fmla="*/ 741964184 w 68"/>
                <a:gd name="T27" fmla="*/ 601677850 h 55"/>
                <a:gd name="T28" fmla="*/ 753742101 w 68"/>
                <a:gd name="T29" fmla="*/ 578081024 h 55"/>
                <a:gd name="T30" fmla="*/ 753742101 w 68"/>
                <a:gd name="T31" fmla="*/ 70787044 h 55"/>
                <a:gd name="T32" fmla="*/ 741964184 w 68"/>
                <a:gd name="T33" fmla="*/ 58988631 h 55"/>
                <a:gd name="T34" fmla="*/ 58886155 w 68"/>
                <a:gd name="T35" fmla="*/ 58988631 h 55"/>
                <a:gd name="T36" fmla="*/ 188436383 w 68"/>
                <a:gd name="T37" fmla="*/ 271346327 h 55"/>
                <a:gd name="T38" fmla="*/ 105994393 w 68"/>
                <a:gd name="T39" fmla="*/ 188760870 h 55"/>
                <a:gd name="T40" fmla="*/ 188436383 w 68"/>
                <a:gd name="T41" fmla="*/ 106178848 h 55"/>
                <a:gd name="T42" fmla="*/ 270874942 w 68"/>
                <a:gd name="T43" fmla="*/ 188760870 h 55"/>
                <a:gd name="T44" fmla="*/ 188436383 w 68"/>
                <a:gd name="T45" fmla="*/ 271346327 h 55"/>
                <a:gd name="T46" fmla="*/ 694855946 w 68"/>
                <a:gd name="T47" fmla="*/ 542689220 h 55"/>
                <a:gd name="T48" fmla="*/ 105994393 w 68"/>
                <a:gd name="T49" fmla="*/ 542689220 h 55"/>
                <a:gd name="T50" fmla="*/ 105994393 w 68"/>
                <a:gd name="T51" fmla="*/ 460107198 h 55"/>
                <a:gd name="T52" fmla="*/ 235544621 w 68"/>
                <a:gd name="T53" fmla="*/ 330331523 h 55"/>
                <a:gd name="T54" fmla="*/ 306208694 w 68"/>
                <a:gd name="T55" fmla="*/ 389320154 h 55"/>
                <a:gd name="T56" fmla="*/ 518197480 w 68"/>
                <a:gd name="T57" fmla="*/ 176962457 h 55"/>
                <a:gd name="T58" fmla="*/ 694855946 w 68"/>
                <a:gd name="T59" fmla="*/ 353928349 h 55"/>
                <a:gd name="T60" fmla="*/ 694855946 w 68"/>
                <a:gd name="T61" fmla="*/ 542689220 h 55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0" t="0" r="r" b="b"/>
              <a:pathLst>
                <a:path w="68" h="55">
                  <a:moveTo>
                    <a:pt x="68" y="49"/>
                  </a:moveTo>
                  <a:cubicBezTo>
                    <a:pt x="68" y="53"/>
                    <a:pt x="66" y="55"/>
                    <a:pt x="63" y="55"/>
                  </a:cubicBezTo>
                  <a:cubicBezTo>
                    <a:pt x="5" y="55"/>
                    <a:pt x="5" y="55"/>
                    <a:pt x="5" y="55"/>
                  </a:cubicBezTo>
                  <a:cubicBezTo>
                    <a:pt x="2" y="55"/>
                    <a:pt x="0" y="53"/>
                    <a:pt x="0" y="4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5" y="0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66" y="0"/>
                    <a:pt x="68" y="3"/>
                    <a:pt x="68" y="6"/>
                  </a:cubicBezTo>
                  <a:lnTo>
                    <a:pt x="68" y="49"/>
                  </a:lnTo>
                  <a:close/>
                  <a:moveTo>
                    <a:pt x="5" y="5"/>
                  </a:moveTo>
                  <a:cubicBezTo>
                    <a:pt x="5" y="5"/>
                    <a:pt x="4" y="5"/>
                    <a:pt x="4" y="6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4" y="50"/>
                    <a:pt x="5" y="51"/>
                    <a:pt x="5" y="51"/>
                  </a:cubicBezTo>
                  <a:cubicBezTo>
                    <a:pt x="63" y="51"/>
                    <a:pt x="63" y="51"/>
                    <a:pt x="63" y="51"/>
                  </a:cubicBezTo>
                  <a:cubicBezTo>
                    <a:pt x="63" y="51"/>
                    <a:pt x="64" y="50"/>
                    <a:pt x="64" y="49"/>
                  </a:cubicBezTo>
                  <a:cubicBezTo>
                    <a:pt x="64" y="6"/>
                    <a:pt x="64" y="6"/>
                    <a:pt x="64" y="6"/>
                  </a:cubicBezTo>
                  <a:cubicBezTo>
                    <a:pt x="64" y="5"/>
                    <a:pt x="63" y="5"/>
                    <a:pt x="63" y="5"/>
                  </a:cubicBezTo>
                  <a:lnTo>
                    <a:pt x="5" y="5"/>
                  </a:lnTo>
                  <a:close/>
                  <a:moveTo>
                    <a:pt x="16" y="23"/>
                  </a:moveTo>
                  <a:cubicBezTo>
                    <a:pt x="12" y="23"/>
                    <a:pt x="9" y="20"/>
                    <a:pt x="9" y="16"/>
                  </a:cubicBezTo>
                  <a:cubicBezTo>
                    <a:pt x="9" y="13"/>
                    <a:pt x="12" y="9"/>
                    <a:pt x="16" y="9"/>
                  </a:cubicBezTo>
                  <a:cubicBezTo>
                    <a:pt x="20" y="9"/>
                    <a:pt x="23" y="13"/>
                    <a:pt x="23" y="16"/>
                  </a:cubicBezTo>
                  <a:cubicBezTo>
                    <a:pt x="23" y="20"/>
                    <a:pt x="20" y="23"/>
                    <a:pt x="16" y="23"/>
                  </a:cubicBezTo>
                  <a:close/>
                  <a:moveTo>
                    <a:pt x="59" y="46"/>
                  </a:moveTo>
                  <a:cubicBezTo>
                    <a:pt x="9" y="46"/>
                    <a:pt x="9" y="46"/>
                    <a:pt x="9" y="46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20" y="28"/>
                    <a:pt x="20" y="28"/>
                    <a:pt x="20" y="28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44" y="15"/>
                    <a:pt x="44" y="15"/>
                    <a:pt x="44" y="15"/>
                  </a:cubicBezTo>
                  <a:cubicBezTo>
                    <a:pt x="59" y="30"/>
                    <a:pt x="59" y="30"/>
                    <a:pt x="59" y="30"/>
                  </a:cubicBezTo>
                  <a:lnTo>
                    <a:pt x="59" y="46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endParaRPr lang="id-ID" dirty="0">
                <a:latin typeface="+mn-ea"/>
              </a:endParaRPr>
            </a:p>
          </p:txBody>
        </p:sp>
      </p:grpSp>
      <p:pic>
        <p:nvPicPr>
          <p:cNvPr id="39" name="그림 38">
            <a:extLst>
              <a:ext uri="{FF2B5EF4-FFF2-40B4-BE49-F238E27FC236}">
                <a16:creationId xmlns:a16="http://schemas.microsoft.com/office/drawing/2014/main" id="{D1B3638D-F826-1BA7-7DA5-4083568C23A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0376" y="5480517"/>
            <a:ext cx="2494122" cy="1093092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BCB8881A-659A-2CE6-6FA5-73CEB045E261}"/>
              </a:ext>
            </a:extLst>
          </p:cNvPr>
          <p:cNvSpPr txBox="1"/>
          <p:nvPr/>
        </p:nvSpPr>
        <p:spPr>
          <a:xfrm>
            <a:off x="1034008" y="1707474"/>
            <a:ext cx="2217192" cy="33361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차별화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포인트</a:t>
            </a:r>
          </a:p>
        </p:txBody>
      </p: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0FC35318-7853-5803-4B37-51EAED70FF45}"/>
              </a:ext>
            </a:extLst>
          </p:cNvPr>
          <p:cNvCxnSpPr>
            <a:cxnSpLocks/>
          </p:cNvCxnSpPr>
          <p:nvPr/>
        </p:nvCxnSpPr>
        <p:spPr>
          <a:xfrm>
            <a:off x="550861" y="1690850"/>
            <a:ext cx="483147" cy="1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8CFAB125-2DEE-C3AB-6E24-A5A9DCD30DEF}"/>
              </a:ext>
            </a:extLst>
          </p:cNvPr>
          <p:cNvSpPr txBox="1"/>
          <p:nvPr/>
        </p:nvSpPr>
        <p:spPr>
          <a:xfrm>
            <a:off x="1034008" y="1590823"/>
            <a:ext cx="111205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집중도 분석 </a:t>
            </a:r>
            <a:r>
              <a:rPr lang="en-US" altLang="ko-KR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AI</a:t>
            </a:r>
            <a:endParaRPr lang="ko-KR" altLang="en-US" sz="700" dirty="0"/>
          </a:p>
        </p:txBody>
      </p:sp>
      <p:graphicFrame>
        <p:nvGraphicFramePr>
          <p:cNvPr id="58" name="표 57">
            <a:extLst>
              <a:ext uri="{FF2B5EF4-FFF2-40B4-BE49-F238E27FC236}">
                <a16:creationId xmlns:a16="http://schemas.microsoft.com/office/drawing/2014/main" id="{1C108BEE-26E7-2C3D-7E87-CA7230925D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8574636"/>
              </p:ext>
            </p:extLst>
          </p:nvPr>
        </p:nvGraphicFramePr>
        <p:xfrm>
          <a:off x="9317697" y="798693"/>
          <a:ext cx="2656801" cy="2555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6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61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5521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B="6480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lnSpc>
                          <a:spcPts val="1200"/>
                        </a:lnSpc>
                        <a:buFontTx/>
                        <a:buNone/>
                      </a:pPr>
                      <a:r>
                        <a:rPr lang="ko-KR" altLang="en-US" sz="800" b="1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차별화</a:t>
                      </a:r>
                      <a:r>
                        <a:rPr lang="en-US" altLang="ko-KR" sz="800" b="1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/</a:t>
                      </a:r>
                      <a:r>
                        <a:rPr lang="ko-KR" altLang="en-US" sz="800" b="1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특장점 소개</a:t>
                      </a:r>
                      <a:endParaRPr lang="en-US" altLang="ko-KR" sz="800" b="1" baseline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B="648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4" name="타원 33">
            <a:extLst>
              <a:ext uri="{FF2B5EF4-FFF2-40B4-BE49-F238E27FC236}">
                <a16:creationId xmlns:a16="http://schemas.microsoft.com/office/drawing/2014/main" id="{B541A70B-9857-CF23-C646-70628BA678DB}"/>
              </a:ext>
            </a:extLst>
          </p:cNvPr>
          <p:cNvSpPr/>
          <p:nvPr/>
        </p:nvSpPr>
        <p:spPr>
          <a:xfrm>
            <a:off x="403585" y="1607773"/>
            <a:ext cx="166154" cy="166154"/>
          </a:xfrm>
          <a:prstGeom prst="ellipse">
            <a:avLst/>
          </a:prstGeom>
          <a:solidFill>
            <a:srgbClr val="C0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38" dirty="0">
                <a:solidFill>
                  <a:schemeClr val="bg1"/>
                </a:solidFill>
                <a:latin typeface="+mn-ea"/>
              </a:rPr>
              <a:t>4</a:t>
            </a:r>
            <a:endParaRPr lang="ko-KR" altLang="en-US" sz="738" dirty="0" err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9671CCF4-C972-556F-C252-FF161CC7F4BB}"/>
              </a:ext>
            </a:extLst>
          </p:cNvPr>
          <p:cNvSpPr/>
          <p:nvPr/>
        </p:nvSpPr>
        <p:spPr>
          <a:xfrm>
            <a:off x="217502" y="791183"/>
            <a:ext cx="9010636" cy="51606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 dirty="0">
              <a:latin typeface="+mn-ea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CDE06CFA-0452-1B84-02EC-874B75C535C7}"/>
              </a:ext>
            </a:extLst>
          </p:cNvPr>
          <p:cNvSpPr/>
          <p:nvPr/>
        </p:nvSpPr>
        <p:spPr>
          <a:xfrm>
            <a:off x="217502" y="791183"/>
            <a:ext cx="9010636" cy="51606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 dirty="0">
              <a:latin typeface="+mn-ea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9A78677C-919A-4977-E98A-A6003A4555F8}"/>
              </a:ext>
            </a:extLst>
          </p:cNvPr>
          <p:cNvSpPr/>
          <p:nvPr/>
        </p:nvSpPr>
        <p:spPr bwMode="auto">
          <a:xfrm>
            <a:off x="338543" y="949952"/>
            <a:ext cx="1004929" cy="198522"/>
          </a:xfrm>
          <a:prstGeom prst="rect">
            <a:avLst/>
          </a:prstGeom>
          <a:noFill/>
          <a:ln w="28575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lIns="36000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050" b="1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Raiseme </a:t>
            </a:r>
            <a:r>
              <a:rPr lang="en-US" altLang="ko-KR" sz="1050" b="1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Logo</a:t>
            </a:r>
            <a:endParaRPr kumimoji="0" lang="ko-KR" altLang="en-US" sz="1050" b="1" dirty="0">
              <a:solidFill>
                <a:schemeClr val="bg1">
                  <a:lumMod val="65000"/>
                </a:schemeClr>
              </a:solidFill>
              <a:latin typeface="+mn-ea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AC0C53C-B26D-2F5B-9B21-75DFB75D5EFF}"/>
              </a:ext>
            </a:extLst>
          </p:cNvPr>
          <p:cNvSpPr txBox="1"/>
          <p:nvPr/>
        </p:nvSpPr>
        <p:spPr>
          <a:xfrm>
            <a:off x="6758404" y="926102"/>
            <a:ext cx="502309" cy="246221"/>
          </a:xfrm>
          <a:prstGeom prst="rect">
            <a:avLst/>
          </a:prstGeom>
          <a:noFill/>
        </p:spPr>
        <p:txBody>
          <a:bodyPr wrap="none" lIns="36000" rIns="36000" rtlCol="0" anchor="ctr">
            <a:spAutoFit/>
          </a:bodyPr>
          <a:lstStyle/>
          <a:p>
            <a:pPr algn="ctr"/>
            <a:r>
              <a:rPr kumimoji="1" lang="en-US" altLang="en-US" sz="1000" b="1" dirty="0">
                <a:latin typeface="+mn-ea"/>
              </a:rPr>
              <a:t>Service</a:t>
            </a:r>
            <a:endParaRPr kumimoji="1" lang="x-none" altLang="en-US" sz="1000" b="1" dirty="0">
              <a:latin typeface="+mn-ea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23BD5F2-A71E-9B2E-52C4-C721C0676E8A}"/>
              </a:ext>
            </a:extLst>
          </p:cNvPr>
          <p:cNvSpPr txBox="1"/>
          <p:nvPr/>
        </p:nvSpPr>
        <p:spPr>
          <a:xfrm>
            <a:off x="8651687" y="926102"/>
            <a:ext cx="407731" cy="246221"/>
          </a:xfrm>
          <a:prstGeom prst="rect">
            <a:avLst/>
          </a:prstGeom>
          <a:noFill/>
        </p:spPr>
        <p:txBody>
          <a:bodyPr wrap="none" lIns="36000" rIns="36000" rtlCol="0" anchor="ctr">
            <a:spAutoFit/>
          </a:bodyPr>
          <a:lstStyle/>
          <a:p>
            <a:pPr algn="ctr"/>
            <a:r>
              <a:rPr kumimoji="1" lang="en-US" altLang="en-US" sz="1000" b="1" dirty="0">
                <a:latin typeface="+mn-ea"/>
              </a:rPr>
              <a:t>News</a:t>
            </a:r>
            <a:endParaRPr kumimoji="1" lang="x-none" altLang="en-US" sz="1000" b="1" dirty="0">
              <a:latin typeface="+mn-ea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2DC579A-8FB9-0BFE-1C93-859B8DD7D563}"/>
              </a:ext>
            </a:extLst>
          </p:cNvPr>
          <p:cNvSpPr txBox="1"/>
          <p:nvPr/>
        </p:nvSpPr>
        <p:spPr>
          <a:xfrm>
            <a:off x="7893956" y="926102"/>
            <a:ext cx="620930" cy="246221"/>
          </a:xfrm>
          <a:prstGeom prst="rect">
            <a:avLst/>
          </a:prstGeom>
          <a:noFill/>
        </p:spPr>
        <p:txBody>
          <a:bodyPr wrap="none" lIns="36000" rIns="36000" rtlCol="0" anchor="ctr">
            <a:spAutoFit/>
          </a:bodyPr>
          <a:lstStyle/>
          <a:p>
            <a:pPr algn="ctr"/>
            <a:r>
              <a:rPr kumimoji="1" lang="en-US" altLang="en-US" sz="1000" b="1" dirty="0">
                <a:latin typeface="+mn-ea"/>
              </a:rPr>
              <a:t>Use Case</a:t>
            </a:r>
            <a:endParaRPr kumimoji="1" lang="x-none" altLang="en-US" sz="1000" b="1" dirty="0">
              <a:latin typeface="+mn-ea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6A6C4A29-085D-71EE-A4A1-DBB847B2E5BE}"/>
              </a:ext>
            </a:extLst>
          </p:cNvPr>
          <p:cNvSpPr txBox="1"/>
          <p:nvPr/>
        </p:nvSpPr>
        <p:spPr>
          <a:xfrm>
            <a:off x="6170591" y="926102"/>
            <a:ext cx="451012" cy="246221"/>
          </a:xfrm>
          <a:prstGeom prst="rect">
            <a:avLst/>
          </a:prstGeom>
          <a:noFill/>
        </p:spPr>
        <p:txBody>
          <a:bodyPr wrap="none" lIns="36000" rIns="36000" rtlCol="0"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000" b="1" dirty="0">
                <a:latin typeface="+mn-ea"/>
              </a:rPr>
              <a:t>About</a:t>
            </a:r>
            <a:endParaRPr kumimoji="0" lang="ko-KR" altLang="en-US" sz="1000" b="1" dirty="0">
              <a:latin typeface="+mn-ea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51980415-6C7B-A088-6739-E75EA15A9627}"/>
              </a:ext>
            </a:extLst>
          </p:cNvPr>
          <p:cNvSpPr txBox="1"/>
          <p:nvPr/>
        </p:nvSpPr>
        <p:spPr>
          <a:xfrm>
            <a:off x="7397514" y="926102"/>
            <a:ext cx="359641" cy="246221"/>
          </a:xfrm>
          <a:prstGeom prst="rect">
            <a:avLst/>
          </a:prstGeom>
          <a:noFill/>
        </p:spPr>
        <p:txBody>
          <a:bodyPr wrap="none" lIns="36000" rIns="36000" rtlCol="0" anchor="ctr">
            <a:spAutoFit/>
          </a:bodyPr>
          <a:lstStyle/>
          <a:p>
            <a:pPr algn="ctr"/>
            <a:r>
              <a:rPr kumimoji="1" lang="en-US" altLang="en-US" sz="1000" b="1" dirty="0">
                <a:latin typeface="+mn-ea"/>
              </a:rPr>
              <a:t>Tech</a:t>
            </a:r>
            <a:endParaRPr kumimoji="1" lang="x-none" altLang="en-US" sz="10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021735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Button">
            <a:extLst>
              <a:ext uri="{FF2B5EF4-FFF2-40B4-BE49-F238E27FC236}">
                <a16:creationId xmlns:a16="http://schemas.microsoft.com/office/drawing/2014/main" id="{C5AAF915-9654-E747-C47F-030A6F189FA0}"/>
              </a:ext>
            </a:extLst>
          </p:cNvPr>
          <p:cNvSpPr>
            <a:spLocks/>
          </p:cNvSpPr>
          <p:nvPr/>
        </p:nvSpPr>
        <p:spPr bwMode="auto">
          <a:xfrm>
            <a:off x="8483956" y="1589220"/>
            <a:ext cx="573864" cy="241995"/>
          </a:xfrm>
          <a:prstGeom prst="roundRect">
            <a:avLst>
              <a:gd name="adj" fmla="val 8776"/>
            </a:avLst>
          </a:prstGeom>
          <a:solidFill>
            <a:srgbClr val="FFFFFF"/>
          </a:solidFill>
          <a:ln w="635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more &gt;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AA77C24-5497-4D21-95FA-425F5200F00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  <a:ea typeface="+mn-ea"/>
              </a:rPr>
              <a:t>Tech_</a:t>
            </a:r>
            <a:r>
              <a:rPr lang="ko-KR" altLang="en-US" dirty="0">
                <a:latin typeface="+mn-ea"/>
                <a:ea typeface="+mn-ea"/>
              </a:rPr>
              <a:t>집중도 분석</a:t>
            </a:r>
            <a:endParaRPr lang="ko-KR" altLang="en-US" dirty="0"/>
          </a:p>
        </p:txBody>
      </p:sp>
      <p:sp>
        <p:nvSpPr>
          <p:cNvPr id="96" name="부제목 95">
            <a:extLst>
              <a:ext uri="{FF2B5EF4-FFF2-40B4-BE49-F238E27FC236}">
                <a16:creationId xmlns:a16="http://schemas.microsoft.com/office/drawing/2014/main" id="{1640C8C9-89AD-9095-7BA7-D2895BB0ED1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Main &gt; </a:t>
            </a:r>
            <a:r>
              <a:rPr lang="ko-KR" altLang="en-US" dirty="0"/>
              <a:t>집중도 분석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36482B5-ACE5-DFAA-F9CD-23BD63E4E5B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T_CONC_01_T</a:t>
            </a:r>
            <a:endParaRPr lang="ko-KR" altLang="en-US" dirty="0"/>
          </a:p>
        </p:txBody>
      </p:sp>
      <p:graphicFrame>
        <p:nvGraphicFramePr>
          <p:cNvPr id="111" name="표 110">
            <a:extLst>
              <a:ext uri="{FF2B5EF4-FFF2-40B4-BE49-F238E27FC236}">
                <a16:creationId xmlns:a16="http://schemas.microsoft.com/office/drawing/2014/main" id="{07D1B76E-4FF3-A69A-77C1-57E140DEDA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6819874"/>
              </p:ext>
            </p:extLst>
          </p:nvPr>
        </p:nvGraphicFramePr>
        <p:xfrm>
          <a:off x="9317697" y="798693"/>
          <a:ext cx="2656801" cy="8194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6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61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endParaRPr lang="ko-KR" altLang="en-US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B="6480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 </a:t>
                      </a:r>
                      <a:r>
                        <a:rPr lang="ko-KR" altLang="en-US" sz="800" b="1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모델 적용 사례</a:t>
                      </a:r>
                    </a:p>
                    <a:p>
                      <a:pPr marL="171450" marR="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-"/>
                      </a:pPr>
                      <a:r>
                        <a:rPr lang="ko-KR" altLang="en-US" sz="800" b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해당 </a:t>
                      </a:r>
                      <a:r>
                        <a:rPr lang="en-US" altLang="ko-KR" sz="800" b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AI </a:t>
                      </a:r>
                      <a:r>
                        <a:rPr lang="ko-KR" altLang="en-US" sz="800" b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모델 기술 적용 예시 분야별로 소개</a:t>
                      </a:r>
                    </a:p>
                    <a:p>
                      <a:pPr marL="171450" marR="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-"/>
                      </a:pPr>
                      <a:r>
                        <a:rPr lang="en-US" altLang="ko-KR" sz="800" b="1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5a</a:t>
                      </a:r>
                      <a:r>
                        <a:rPr lang="en-US" altLang="ko-KR" sz="800" b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. </a:t>
                      </a:r>
                      <a:r>
                        <a:rPr lang="ko-KR" altLang="en-US" sz="800" b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적용 사례 소개 페이지로 이동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0" dirty="0">
                          <a:solidFill>
                            <a:srgbClr val="3483CB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[Screen ID: C_COUN_01_T]</a:t>
                      </a:r>
                      <a:endParaRPr lang="ko-KR" altLang="en-US" sz="800" b="0" dirty="0">
                        <a:solidFill>
                          <a:srgbClr val="3483CB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B="648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8" name="TextBox 47">
            <a:extLst>
              <a:ext uri="{FF2B5EF4-FFF2-40B4-BE49-F238E27FC236}">
                <a16:creationId xmlns:a16="http://schemas.microsoft.com/office/drawing/2014/main" id="{E247A20B-AA1A-2723-9250-69389D228E12}"/>
              </a:ext>
            </a:extLst>
          </p:cNvPr>
          <p:cNvSpPr txBox="1"/>
          <p:nvPr/>
        </p:nvSpPr>
        <p:spPr>
          <a:xfrm>
            <a:off x="558813" y="1330363"/>
            <a:ext cx="2700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집중도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분석 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AI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모델은</a:t>
            </a:r>
            <a:endParaRPr lang="en-US" altLang="ko-KR" sz="12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어떻게 사용할 수 있을까요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?</a:t>
            </a: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72451CA5-0235-2225-3EF2-E8021F323D8F}"/>
              </a:ext>
            </a:extLst>
          </p:cNvPr>
          <p:cNvSpPr/>
          <p:nvPr/>
        </p:nvSpPr>
        <p:spPr>
          <a:xfrm>
            <a:off x="403585" y="1395041"/>
            <a:ext cx="166154" cy="166154"/>
          </a:xfrm>
          <a:prstGeom prst="ellipse">
            <a:avLst/>
          </a:prstGeom>
          <a:solidFill>
            <a:srgbClr val="C0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38" dirty="0">
                <a:solidFill>
                  <a:schemeClr val="bg1"/>
                </a:solidFill>
                <a:latin typeface="+mn-ea"/>
              </a:rPr>
              <a:t>5</a:t>
            </a:r>
            <a:endParaRPr lang="ko-KR" altLang="en-US" sz="738" dirty="0" err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A7A21465-6D06-24A7-447A-739CEB6B4897}"/>
              </a:ext>
            </a:extLst>
          </p:cNvPr>
          <p:cNvSpPr/>
          <p:nvPr/>
        </p:nvSpPr>
        <p:spPr>
          <a:xfrm>
            <a:off x="8436706" y="1504845"/>
            <a:ext cx="166154" cy="166154"/>
          </a:xfrm>
          <a:prstGeom prst="ellipse">
            <a:avLst/>
          </a:prstGeom>
          <a:solidFill>
            <a:srgbClr val="C0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38" dirty="0">
                <a:solidFill>
                  <a:schemeClr val="bg1"/>
                </a:solidFill>
                <a:latin typeface="+mn-ea"/>
              </a:rPr>
              <a:t>5a</a:t>
            </a:r>
            <a:endParaRPr lang="ko-KR" altLang="en-US" sz="738" dirty="0" err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94" name="사각형: 둥근 모서리 93">
            <a:extLst>
              <a:ext uri="{FF2B5EF4-FFF2-40B4-BE49-F238E27FC236}">
                <a16:creationId xmlns:a16="http://schemas.microsoft.com/office/drawing/2014/main" id="{50C93D3E-B6D1-62F2-1709-05536D303076}"/>
              </a:ext>
            </a:extLst>
          </p:cNvPr>
          <p:cNvSpPr/>
          <p:nvPr/>
        </p:nvSpPr>
        <p:spPr>
          <a:xfrm>
            <a:off x="559335" y="2017123"/>
            <a:ext cx="2062047" cy="1159465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Ins="90000" rtlCol="0" anchor="ctr"/>
          <a:lstStyle/>
          <a:p>
            <a:pPr algn="ctr"/>
            <a:r>
              <a:rPr lang="en-US" altLang="ko-KR" sz="1000" b="1" noProof="1">
                <a:solidFill>
                  <a:schemeClr val="tx1"/>
                </a:solidFill>
                <a:latin typeface="+mn-ea"/>
                <a:cs typeface="Segoe UI" panose="020B0502040204020203" pitchFamily="34" charset="0"/>
              </a:rPr>
              <a:t>“ </a:t>
            </a:r>
            <a:r>
              <a:rPr lang="ko-KR" altLang="en-US" sz="1000" noProof="1">
                <a:solidFill>
                  <a:schemeClr val="tx1"/>
                </a:solidFill>
                <a:latin typeface="+mn-ea"/>
                <a:cs typeface="Segoe UI" panose="020B0502040204020203" pitchFamily="34" charset="0"/>
              </a:rPr>
              <a:t>제대로 집중해서 </a:t>
            </a:r>
            <a:endParaRPr lang="en-US" altLang="ko-KR" sz="1000" noProof="1">
              <a:solidFill>
                <a:schemeClr val="tx1"/>
              </a:solidFill>
              <a:latin typeface="+mn-ea"/>
              <a:cs typeface="Segoe UI" panose="020B0502040204020203" pitchFamily="34" charset="0"/>
            </a:endParaRPr>
          </a:p>
          <a:p>
            <a:pPr algn="ctr"/>
            <a:r>
              <a:rPr lang="ko-KR" altLang="en-US" sz="1000" noProof="1">
                <a:solidFill>
                  <a:schemeClr val="tx1"/>
                </a:solidFill>
                <a:latin typeface="+mn-ea"/>
                <a:cs typeface="Segoe UI" panose="020B0502040204020203" pitchFamily="34" charset="0"/>
              </a:rPr>
              <a:t>공부했는지 확신이 없어요 </a:t>
            </a:r>
            <a:r>
              <a:rPr lang="en-US" altLang="ko-KR" sz="1000" b="1" noProof="1">
                <a:solidFill>
                  <a:schemeClr val="tx1"/>
                </a:solidFill>
                <a:latin typeface="+mn-ea"/>
                <a:cs typeface="Segoe UI" panose="020B0502040204020203" pitchFamily="34" charset="0"/>
              </a:rPr>
              <a:t>”</a:t>
            </a:r>
          </a:p>
        </p:txBody>
      </p:sp>
      <p:sp>
        <p:nvSpPr>
          <p:cNvPr id="98" name="사각형: 둥근 모서리 97">
            <a:extLst>
              <a:ext uri="{FF2B5EF4-FFF2-40B4-BE49-F238E27FC236}">
                <a16:creationId xmlns:a16="http://schemas.microsoft.com/office/drawing/2014/main" id="{37227FA1-ECCA-D404-F850-C46F4772635E}"/>
              </a:ext>
            </a:extLst>
          </p:cNvPr>
          <p:cNvSpPr/>
          <p:nvPr/>
        </p:nvSpPr>
        <p:spPr>
          <a:xfrm>
            <a:off x="2711624" y="2017123"/>
            <a:ext cx="2062047" cy="1159465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Ins="90000" rtlCol="0" anchor="ctr"/>
          <a:lstStyle/>
          <a:p>
            <a:pPr algn="ctr"/>
            <a:r>
              <a:rPr lang="en-US" altLang="ko-KR" sz="1000" b="1" noProof="1">
                <a:solidFill>
                  <a:schemeClr val="tx1"/>
                </a:solidFill>
                <a:latin typeface="+mn-ea"/>
                <a:cs typeface="Segoe UI" panose="020B0502040204020203" pitchFamily="34" charset="0"/>
              </a:rPr>
              <a:t>“ </a:t>
            </a:r>
            <a:r>
              <a:rPr lang="ko-KR" altLang="en-US" sz="1000" noProof="1">
                <a:solidFill>
                  <a:schemeClr val="tx1"/>
                </a:solidFill>
                <a:latin typeface="+mn-ea"/>
                <a:cs typeface="Segoe UI" panose="020B0502040204020203" pitchFamily="34" charset="0"/>
              </a:rPr>
              <a:t>놓치거나</a:t>
            </a:r>
            <a:r>
              <a:rPr lang="ko-KR" altLang="en-US" sz="1000" b="1" noProof="1">
                <a:solidFill>
                  <a:schemeClr val="tx1"/>
                </a:solidFill>
                <a:latin typeface="+mn-ea"/>
                <a:cs typeface="Segoe UI" panose="020B0502040204020203" pitchFamily="34" charset="0"/>
              </a:rPr>
              <a:t> </a:t>
            </a:r>
            <a:r>
              <a:rPr lang="ko-KR" altLang="en-US" sz="1000" noProof="1">
                <a:solidFill>
                  <a:schemeClr val="tx1"/>
                </a:solidFill>
                <a:latin typeface="+mn-ea"/>
                <a:cs typeface="Segoe UI" panose="020B0502040204020203" pitchFamily="34" charset="0"/>
              </a:rPr>
              <a:t>이해하지 못한 </a:t>
            </a:r>
            <a:endParaRPr lang="en-US" altLang="ko-KR" sz="1000" noProof="1">
              <a:solidFill>
                <a:schemeClr val="tx1"/>
              </a:solidFill>
              <a:latin typeface="+mn-ea"/>
              <a:cs typeface="Segoe UI" panose="020B0502040204020203" pitchFamily="34" charset="0"/>
            </a:endParaRPr>
          </a:p>
          <a:p>
            <a:pPr algn="ctr"/>
            <a:r>
              <a:rPr lang="ko-KR" altLang="en-US" sz="1000" noProof="1">
                <a:solidFill>
                  <a:schemeClr val="tx1"/>
                </a:solidFill>
                <a:latin typeface="+mn-ea"/>
                <a:cs typeface="Segoe UI" panose="020B0502040204020203" pitchFamily="34" charset="0"/>
              </a:rPr>
              <a:t>구간만 다시 보고 싶어요</a:t>
            </a:r>
            <a:r>
              <a:rPr lang="ko-KR" altLang="en-US" sz="1000" b="1" noProof="1">
                <a:solidFill>
                  <a:schemeClr val="tx1"/>
                </a:solidFill>
                <a:latin typeface="+mn-ea"/>
                <a:cs typeface="Segoe UI" panose="020B0502040204020203" pitchFamily="34" charset="0"/>
              </a:rPr>
              <a:t> </a:t>
            </a:r>
            <a:r>
              <a:rPr lang="en-US" altLang="ko-KR" sz="1000" b="1" noProof="1">
                <a:solidFill>
                  <a:schemeClr val="tx1"/>
                </a:solidFill>
                <a:latin typeface="+mn-ea"/>
                <a:cs typeface="Segoe UI" panose="020B0502040204020203" pitchFamily="34" charset="0"/>
              </a:rPr>
              <a:t>”</a:t>
            </a:r>
          </a:p>
        </p:txBody>
      </p:sp>
      <p:sp>
        <p:nvSpPr>
          <p:cNvPr id="101" name="사각형: 둥근 모서리 100">
            <a:extLst>
              <a:ext uri="{FF2B5EF4-FFF2-40B4-BE49-F238E27FC236}">
                <a16:creationId xmlns:a16="http://schemas.microsoft.com/office/drawing/2014/main" id="{1B60B252-AA8F-8D00-125D-383A393B3CFA}"/>
              </a:ext>
            </a:extLst>
          </p:cNvPr>
          <p:cNvSpPr/>
          <p:nvPr/>
        </p:nvSpPr>
        <p:spPr>
          <a:xfrm>
            <a:off x="4871864" y="2017123"/>
            <a:ext cx="2062047" cy="1159465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Ins="90000" rtlCol="0" anchor="ctr"/>
          <a:lstStyle/>
          <a:p>
            <a:pPr algn="ctr"/>
            <a:r>
              <a:rPr lang="en-US" altLang="ko-KR" sz="1000" b="1" noProof="1">
                <a:solidFill>
                  <a:schemeClr val="tx1"/>
                </a:solidFill>
                <a:latin typeface="+mn-ea"/>
                <a:cs typeface="Segoe UI" panose="020B0502040204020203" pitchFamily="34" charset="0"/>
              </a:rPr>
              <a:t>“ </a:t>
            </a:r>
            <a:r>
              <a:rPr lang="ko-KR" altLang="en-US" sz="1000" noProof="1">
                <a:solidFill>
                  <a:schemeClr val="tx1"/>
                </a:solidFill>
                <a:latin typeface="+mn-ea"/>
                <a:cs typeface="Segoe UI" panose="020B0502040204020203" pitchFamily="34" charset="0"/>
              </a:rPr>
              <a:t>학생들의 상태를 관찰하는데</a:t>
            </a:r>
            <a:endParaRPr lang="en-US" altLang="ko-KR" sz="1000" noProof="1">
              <a:solidFill>
                <a:schemeClr val="tx1"/>
              </a:solidFill>
              <a:latin typeface="+mn-ea"/>
              <a:cs typeface="Segoe UI" panose="020B0502040204020203" pitchFamily="34" charset="0"/>
            </a:endParaRPr>
          </a:p>
          <a:p>
            <a:pPr algn="ctr"/>
            <a:r>
              <a:rPr lang="ko-KR" altLang="en-US" sz="1000" noProof="1">
                <a:solidFill>
                  <a:schemeClr val="tx1"/>
                </a:solidFill>
                <a:latin typeface="+mn-ea"/>
                <a:cs typeface="Segoe UI" panose="020B0502040204020203" pitchFamily="34" charset="0"/>
              </a:rPr>
              <a:t>시간이 오래 걸려요</a:t>
            </a:r>
            <a:r>
              <a:rPr lang="ko-KR" altLang="en-US" sz="1000" b="1" noProof="1">
                <a:solidFill>
                  <a:schemeClr val="tx1"/>
                </a:solidFill>
                <a:latin typeface="+mn-ea"/>
                <a:cs typeface="Segoe UI" panose="020B0502040204020203" pitchFamily="34" charset="0"/>
              </a:rPr>
              <a:t> </a:t>
            </a:r>
            <a:r>
              <a:rPr lang="en-US" altLang="ko-KR" sz="1000" b="1" noProof="1">
                <a:solidFill>
                  <a:schemeClr val="tx1"/>
                </a:solidFill>
                <a:latin typeface="+mn-ea"/>
                <a:cs typeface="Segoe UI" panose="020B0502040204020203" pitchFamily="34" charset="0"/>
              </a:rPr>
              <a:t>”</a:t>
            </a:r>
          </a:p>
        </p:txBody>
      </p:sp>
      <p:sp>
        <p:nvSpPr>
          <p:cNvPr id="104" name="사각형: 둥근 모서리 103">
            <a:extLst>
              <a:ext uri="{FF2B5EF4-FFF2-40B4-BE49-F238E27FC236}">
                <a16:creationId xmlns:a16="http://schemas.microsoft.com/office/drawing/2014/main" id="{AE85EA4A-AB0A-7FD7-1C1A-6134F61D0F81}"/>
              </a:ext>
            </a:extLst>
          </p:cNvPr>
          <p:cNvSpPr/>
          <p:nvPr/>
        </p:nvSpPr>
        <p:spPr>
          <a:xfrm>
            <a:off x="7032104" y="2017123"/>
            <a:ext cx="2062047" cy="1159465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Ins="90000" rtlCol="0" anchor="ctr"/>
          <a:lstStyle/>
          <a:p>
            <a:pPr algn="ctr"/>
            <a:r>
              <a:rPr lang="en-US" altLang="ko-KR" sz="1000" b="1" noProof="1">
                <a:solidFill>
                  <a:schemeClr val="tx1"/>
                </a:solidFill>
                <a:latin typeface="+mn-ea"/>
                <a:cs typeface="Segoe UI" panose="020B0502040204020203" pitchFamily="34" charset="0"/>
              </a:rPr>
              <a:t>“ </a:t>
            </a:r>
            <a:r>
              <a:rPr lang="ko-KR" altLang="en-US" sz="1000" noProof="1">
                <a:solidFill>
                  <a:schemeClr val="tx1"/>
                </a:solidFill>
                <a:latin typeface="+mn-ea"/>
                <a:cs typeface="Segoe UI" panose="020B0502040204020203" pitchFamily="34" charset="0"/>
              </a:rPr>
              <a:t>상대방이 내 설명을 잘</a:t>
            </a:r>
            <a:endParaRPr lang="en-US" altLang="ko-KR" sz="1000" noProof="1">
              <a:solidFill>
                <a:schemeClr val="tx1"/>
              </a:solidFill>
              <a:latin typeface="+mn-ea"/>
              <a:cs typeface="Segoe UI" panose="020B0502040204020203" pitchFamily="34" charset="0"/>
            </a:endParaRPr>
          </a:p>
          <a:p>
            <a:pPr algn="ctr"/>
            <a:r>
              <a:rPr lang="ko-KR" altLang="en-US" sz="1000" noProof="1">
                <a:solidFill>
                  <a:schemeClr val="tx1"/>
                </a:solidFill>
                <a:latin typeface="+mn-ea"/>
                <a:cs typeface="Segoe UI" panose="020B0502040204020203" pitchFamily="34" charset="0"/>
              </a:rPr>
              <a:t>이해하고 있는지 궁금해요 </a:t>
            </a:r>
            <a:r>
              <a:rPr lang="en-US" altLang="ko-KR" sz="1000" b="1" noProof="1">
                <a:solidFill>
                  <a:schemeClr val="tx1"/>
                </a:solidFill>
                <a:latin typeface="+mn-ea"/>
                <a:cs typeface="Segoe UI" panose="020B0502040204020203" pitchFamily="34" charset="0"/>
              </a:rPr>
              <a:t>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3C4790-090B-F6A5-E901-197068BD1506}"/>
              </a:ext>
            </a:extLst>
          </p:cNvPr>
          <p:cNvSpPr txBox="1"/>
          <p:nvPr/>
        </p:nvSpPr>
        <p:spPr>
          <a:xfrm>
            <a:off x="550863" y="2070116"/>
            <a:ext cx="207051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b="1" dirty="0"/>
              <a:t>자율학습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CD3C284A-1480-06FB-5ACC-2368EAD09254}"/>
              </a:ext>
            </a:extLst>
          </p:cNvPr>
          <p:cNvSpPr txBox="1"/>
          <p:nvPr/>
        </p:nvSpPr>
        <p:spPr>
          <a:xfrm>
            <a:off x="2719576" y="2070116"/>
            <a:ext cx="205409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b="1" dirty="0"/>
              <a:t>인터넷강의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1B403CB8-43AC-086A-4599-B4EFB2752BDE}"/>
              </a:ext>
            </a:extLst>
          </p:cNvPr>
          <p:cNvSpPr txBox="1"/>
          <p:nvPr/>
        </p:nvSpPr>
        <p:spPr>
          <a:xfrm>
            <a:off x="4879815" y="2070116"/>
            <a:ext cx="205409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b="1" dirty="0"/>
              <a:t>원격수업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B1087EB5-28EE-A3FF-BC89-0FEEBEDBDD93}"/>
              </a:ext>
            </a:extLst>
          </p:cNvPr>
          <p:cNvSpPr txBox="1"/>
          <p:nvPr/>
        </p:nvSpPr>
        <p:spPr>
          <a:xfrm>
            <a:off x="7040055" y="2070116"/>
            <a:ext cx="205409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b="1" dirty="0"/>
              <a:t>화상상담</a:t>
            </a:r>
            <a:endParaRPr lang="en-US" altLang="ko-KR" sz="800" b="1" dirty="0"/>
          </a:p>
        </p:txBody>
      </p:sp>
      <p:grpSp>
        <p:nvGrpSpPr>
          <p:cNvPr id="110" name="그룹 109">
            <a:extLst>
              <a:ext uri="{FF2B5EF4-FFF2-40B4-BE49-F238E27FC236}">
                <a16:creationId xmlns:a16="http://schemas.microsoft.com/office/drawing/2014/main" id="{A30F48BA-4CF6-4F32-64A7-F328A3EA721A}"/>
              </a:ext>
            </a:extLst>
          </p:cNvPr>
          <p:cNvGrpSpPr/>
          <p:nvPr/>
        </p:nvGrpSpPr>
        <p:grpSpPr>
          <a:xfrm>
            <a:off x="208011" y="5627237"/>
            <a:ext cx="9033791" cy="1214974"/>
            <a:chOff x="208011" y="5193196"/>
            <a:chExt cx="9033791" cy="1404156"/>
          </a:xfrm>
        </p:grpSpPr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F6AA15F8-BAA5-A12A-989D-AD0021880789}"/>
                </a:ext>
              </a:extLst>
            </p:cNvPr>
            <p:cNvSpPr/>
            <p:nvPr/>
          </p:nvSpPr>
          <p:spPr>
            <a:xfrm>
              <a:off x="208011" y="5193196"/>
              <a:ext cx="9033791" cy="140415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3175"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C4BFCA6B-55B8-2696-6D07-8C2AC703DA25}"/>
                </a:ext>
              </a:extLst>
            </p:cNvPr>
            <p:cNvSpPr txBox="1"/>
            <p:nvPr/>
          </p:nvSpPr>
          <p:spPr>
            <a:xfrm>
              <a:off x="515380" y="5337212"/>
              <a:ext cx="595035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이용약관</a:t>
              </a: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2F1FC053-70F6-ECA6-C792-C2EF06D823BA}"/>
                </a:ext>
              </a:extLst>
            </p:cNvPr>
            <p:cNvSpPr txBox="1"/>
            <p:nvPr/>
          </p:nvSpPr>
          <p:spPr>
            <a:xfrm>
              <a:off x="1307468" y="5337212"/>
              <a:ext cx="1005403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개인정보처리방침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CEEA52DA-635E-F072-63B1-5CDF43900ECE}"/>
                </a:ext>
              </a:extLst>
            </p:cNvPr>
            <p:cNvSpPr txBox="1"/>
            <p:nvPr/>
          </p:nvSpPr>
          <p:spPr>
            <a:xfrm>
              <a:off x="551385" y="5758080"/>
              <a:ext cx="6300700" cy="5068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이메일</a:t>
              </a:r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: hello@raiseme.kr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주소 </a:t>
              </a:r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: 05510 </a:t>
              </a:r>
              <a:r>
                <a:rPr lang="ko-KR" alt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서울시 송파구 </a:t>
              </a:r>
              <a:r>
                <a:rPr lang="ko-KR" altLang="en-US" sz="800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올림픽로</a:t>
              </a:r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35</a:t>
              </a:r>
              <a:r>
                <a:rPr lang="ko-KR" alt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길 </a:t>
              </a:r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125 </a:t>
              </a:r>
              <a:r>
                <a:rPr lang="ko-KR" alt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삼성</a:t>
              </a:r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SDS </a:t>
              </a:r>
              <a:r>
                <a:rPr lang="ko-KR" alt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서관캠퍼스 </a:t>
              </a:r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4</a:t>
              </a:r>
              <a:r>
                <a:rPr lang="ko-KR" alt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층</a:t>
              </a:r>
              <a:endPara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59087086-D615-F013-C2B5-0AEB6795952B}"/>
                </a:ext>
              </a:extLst>
            </p:cNvPr>
            <p:cNvSpPr txBox="1"/>
            <p:nvPr/>
          </p:nvSpPr>
          <p:spPr>
            <a:xfrm>
              <a:off x="6860418" y="6049509"/>
              <a:ext cx="2373050" cy="2489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sz="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Copyrightⓒ 2022 </a:t>
              </a:r>
              <a:r>
                <a:rPr lang="en-US" altLang="ko-KR" sz="8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Raiseme</a:t>
              </a:r>
              <a:r>
                <a:rPr lang="en-US" altLang="ko-KR" sz="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. All rights reserved.</a:t>
              </a:r>
              <a:endParaRPr lang="ko-KR" altLang="en-US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</p:grpSp>
      <p:sp>
        <p:nvSpPr>
          <p:cNvPr id="78" name="TextBox 77">
            <a:extLst>
              <a:ext uri="{FF2B5EF4-FFF2-40B4-BE49-F238E27FC236}">
                <a16:creationId xmlns:a16="http://schemas.microsoft.com/office/drawing/2014/main" id="{69A4AA0D-AD28-9E32-492E-5D02F70ACBB8}"/>
              </a:ext>
            </a:extLst>
          </p:cNvPr>
          <p:cNvSpPr txBox="1"/>
          <p:nvPr/>
        </p:nvSpPr>
        <p:spPr>
          <a:xfrm>
            <a:off x="558813" y="3572148"/>
            <a:ext cx="21247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Raiseme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에게 </a:t>
            </a:r>
            <a:endParaRPr lang="en-US" altLang="ko-KR" sz="12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무엇이든 물어보세요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EAA9548-83CE-83DF-799D-339AC9591452}"/>
              </a:ext>
            </a:extLst>
          </p:cNvPr>
          <p:cNvSpPr txBox="1"/>
          <p:nvPr/>
        </p:nvSpPr>
        <p:spPr>
          <a:xfrm>
            <a:off x="558813" y="4384574"/>
            <a:ext cx="23043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05510 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서울시 송파구 </a:t>
            </a:r>
            <a:r>
              <a:rPr lang="ko-KR" altLang="en-US" sz="10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올림픽로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35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길 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125 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삼성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SDS 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서관캠퍼스 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4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층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96360E2D-224D-1324-D4BB-98C42DAAA52E}"/>
              </a:ext>
            </a:extLst>
          </p:cNvPr>
          <p:cNvSpPr txBox="1"/>
          <p:nvPr/>
        </p:nvSpPr>
        <p:spPr>
          <a:xfrm>
            <a:off x="558813" y="4076798"/>
            <a:ext cx="23043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hello@raiseme.kr</a:t>
            </a:r>
            <a:endParaRPr lang="ko-KR" altLang="en-US" sz="1000" b="1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A40F7CFA-019E-64DE-6A33-D82040CA6FD9}"/>
              </a:ext>
            </a:extLst>
          </p:cNvPr>
          <p:cNvSpPr txBox="1"/>
          <p:nvPr/>
        </p:nvSpPr>
        <p:spPr>
          <a:xfrm>
            <a:off x="3767256" y="4076798"/>
            <a:ext cx="46330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Raiseme</a:t>
            </a:r>
            <a:r>
              <a:rPr lang="ko-KR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의 </a:t>
            </a:r>
            <a:r>
              <a:rPr lang="en-US" altLang="ko-KR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AI </a:t>
            </a:r>
            <a:r>
              <a:rPr lang="ko-KR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모델로 여러분의 서비스를 업그레이드 하고 싶다면</a:t>
            </a:r>
          </a:p>
          <a:p>
            <a:r>
              <a:rPr lang="ko-KR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회사명</a:t>
            </a:r>
            <a:r>
              <a:rPr lang="en-US" altLang="ko-KR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 </a:t>
            </a:r>
            <a:r>
              <a:rPr lang="ko-KR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성함</a:t>
            </a:r>
            <a:r>
              <a:rPr lang="en-US" altLang="ko-KR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 </a:t>
            </a:r>
            <a:r>
              <a:rPr lang="ko-KR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연락처</a:t>
            </a:r>
            <a:r>
              <a:rPr lang="en-US" altLang="ko-KR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 </a:t>
            </a:r>
            <a:r>
              <a:rPr lang="ko-KR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문의내용을 메일로 보내주세요</a:t>
            </a:r>
            <a:r>
              <a:rPr lang="en-US" altLang="ko-KR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.</a:t>
            </a:r>
          </a:p>
          <a:p>
            <a:endParaRPr lang="en-US" altLang="ko-KR" sz="10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r>
              <a:rPr lang="ko-KR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서비스 컨설턴트가 성공 사례와 함께 여러분의 서비스를 </a:t>
            </a:r>
            <a:r>
              <a:rPr lang="en-US" altLang="ko-KR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Raise</a:t>
            </a:r>
            <a:r>
              <a:rPr lang="ko-KR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해 드립니다</a:t>
            </a:r>
            <a:r>
              <a:rPr lang="en-US" altLang="ko-KR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.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6DCD888F-B23F-AD2E-5B3E-18FBE2F9371E}"/>
              </a:ext>
            </a:extLst>
          </p:cNvPr>
          <p:cNvSpPr txBox="1"/>
          <p:nvPr/>
        </p:nvSpPr>
        <p:spPr>
          <a:xfrm>
            <a:off x="3767256" y="5123320"/>
            <a:ext cx="379462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파트너십 문의 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| 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기술 문의 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| 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요금 문의 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| 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서비스 이용문의 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| 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기타</a:t>
            </a:r>
            <a:endParaRPr lang="en-US" altLang="ko-KR" sz="10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6C8DF15C-60B7-7868-C192-D5E77E248257}"/>
              </a:ext>
            </a:extLst>
          </p:cNvPr>
          <p:cNvGrpSpPr/>
          <p:nvPr/>
        </p:nvGrpSpPr>
        <p:grpSpPr>
          <a:xfrm>
            <a:off x="558813" y="4900707"/>
            <a:ext cx="1774874" cy="468834"/>
            <a:chOff x="600141" y="3111507"/>
            <a:chExt cx="1774874" cy="468834"/>
          </a:xfrm>
        </p:grpSpPr>
        <p:pic>
          <p:nvPicPr>
            <p:cNvPr id="84" name="그래픽 83" descr="다운로드 단색으로 채워진">
              <a:extLst>
                <a:ext uri="{FF2B5EF4-FFF2-40B4-BE49-F238E27FC236}">
                  <a16:creationId xmlns:a16="http://schemas.microsoft.com/office/drawing/2014/main" id="{19E32C73-91A0-FDB9-97B9-09FA2BE33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flipH="1">
              <a:off x="600141" y="3163551"/>
              <a:ext cx="144000" cy="144000"/>
            </a:xfrm>
            <a:prstGeom prst="rect">
              <a:avLst/>
            </a:prstGeom>
          </p:spPr>
        </p:pic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E1D61A3D-74AE-B0A7-37A4-ED013335D34D}"/>
                </a:ext>
              </a:extLst>
            </p:cNvPr>
            <p:cNvSpPr/>
            <p:nvPr/>
          </p:nvSpPr>
          <p:spPr>
            <a:xfrm>
              <a:off x="678404" y="3111507"/>
              <a:ext cx="1696611" cy="265064"/>
            </a:xfrm>
            <a:prstGeom prst="rect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Ins="90000" rtlCol="0" anchor="ctr"/>
            <a:lstStyle/>
            <a:p>
              <a:pPr algn="l"/>
              <a:r>
                <a:rPr lang="en-US" altLang="ko-KR" sz="800" u="sng" noProof="1">
                  <a:solidFill>
                    <a:schemeClr val="tx1">
                      <a:lumMod val="85000"/>
                      <a:lumOff val="1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Raiseme </a:t>
              </a:r>
              <a:r>
                <a:rPr lang="ko-KR" altLang="en-US" sz="800" u="sng" noProof="1">
                  <a:solidFill>
                    <a:schemeClr val="tx1">
                      <a:lumMod val="85000"/>
                      <a:lumOff val="1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소개자료를 받고 싶어요</a:t>
              </a: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3DB7585D-C6F2-5C2B-9F62-8449B401D094}"/>
                </a:ext>
              </a:extLst>
            </p:cNvPr>
            <p:cNvSpPr/>
            <p:nvPr/>
          </p:nvSpPr>
          <p:spPr>
            <a:xfrm>
              <a:off x="678404" y="3315277"/>
              <a:ext cx="1696611" cy="265064"/>
            </a:xfrm>
            <a:prstGeom prst="rect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Ins="90000" rtlCol="0" anchor="ctr"/>
            <a:lstStyle/>
            <a:p>
              <a:pPr algn="l"/>
              <a:r>
                <a:rPr lang="en-US" altLang="ko-KR" sz="800" u="sng" noProof="1">
                  <a:solidFill>
                    <a:schemeClr val="tx1">
                      <a:lumMod val="85000"/>
                      <a:lumOff val="1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API </a:t>
              </a:r>
              <a:r>
                <a:rPr lang="ko-KR" altLang="en-US" sz="800" u="sng" noProof="1">
                  <a:solidFill>
                    <a:schemeClr val="tx1">
                      <a:lumMod val="85000"/>
                      <a:lumOff val="1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사용 방법을 알고 싶어요</a:t>
              </a:r>
            </a:p>
          </p:txBody>
        </p:sp>
        <p:sp>
          <p:nvSpPr>
            <p:cNvPr id="87" name="Open External">
              <a:extLst>
                <a:ext uri="{FF2B5EF4-FFF2-40B4-BE49-F238E27FC236}">
                  <a16:creationId xmlns:a16="http://schemas.microsoft.com/office/drawing/2014/main" id="{93F8AA7E-8F1D-9CD5-0473-CA155A9D55C5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623258" y="3392056"/>
              <a:ext cx="97766" cy="108000"/>
            </a:xfrm>
            <a:custGeom>
              <a:avLst/>
              <a:gdLst>
                <a:gd name="T0" fmla="*/ 445 w 666"/>
                <a:gd name="T1" fmla="*/ 0 h 666"/>
                <a:gd name="T2" fmla="*/ 433 w 666"/>
                <a:gd name="T3" fmla="*/ 14 h 666"/>
                <a:gd name="T4" fmla="*/ 447 w 666"/>
                <a:gd name="T5" fmla="*/ 26 h 666"/>
                <a:gd name="T6" fmla="*/ 621 w 666"/>
                <a:gd name="T7" fmla="*/ 26 h 666"/>
                <a:gd name="T8" fmla="*/ 342 w 666"/>
                <a:gd name="T9" fmla="*/ 305 h 666"/>
                <a:gd name="T10" fmla="*/ 342 w 666"/>
                <a:gd name="T11" fmla="*/ 324 h 666"/>
                <a:gd name="T12" fmla="*/ 361 w 666"/>
                <a:gd name="T13" fmla="*/ 324 h 666"/>
                <a:gd name="T14" fmla="*/ 640 w 666"/>
                <a:gd name="T15" fmla="*/ 45 h 666"/>
                <a:gd name="T16" fmla="*/ 640 w 666"/>
                <a:gd name="T17" fmla="*/ 218 h 666"/>
                <a:gd name="T18" fmla="*/ 653 w 666"/>
                <a:gd name="T19" fmla="*/ 232 h 666"/>
                <a:gd name="T20" fmla="*/ 666 w 666"/>
                <a:gd name="T21" fmla="*/ 218 h 666"/>
                <a:gd name="T22" fmla="*/ 666 w 666"/>
                <a:gd name="T23" fmla="*/ 0 h 666"/>
                <a:gd name="T24" fmla="*/ 445 w 666"/>
                <a:gd name="T25" fmla="*/ 0 h 666"/>
                <a:gd name="T26" fmla="*/ 27 w 666"/>
                <a:gd name="T27" fmla="*/ 119 h 666"/>
                <a:gd name="T28" fmla="*/ 0 w 666"/>
                <a:gd name="T29" fmla="*/ 146 h 666"/>
                <a:gd name="T30" fmla="*/ 0 w 666"/>
                <a:gd name="T31" fmla="*/ 639 h 666"/>
                <a:gd name="T32" fmla="*/ 27 w 666"/>
                <a:gd name="T33" fmla="*/ 666 h 666"/>
                <a:gd name="T34" fmla="*/ 520 w 666"/>
                <a:gd name="T35" fmla="*/ 666 h 666"/>
                <a:gd name="T36" fmla="*/ 547 w 666"/>
                <a:gd name="T37" fmla="*/ 639 h 666"/>
                <a:gd name="T38" fmla="*/ 547 w 666"/>
                <a:gd name="T39" fmla="*/ 226 h 666"/>
                <a:gd name="T40" fmla="*/ 533 w 666"/>
                <a:gd name="T41" fmla="*/ 212 h 666"/>
                <a:gd name="T42" fmla="*/ 520 w 666"/>
                <a:gd name="T43" fmla="*/ 226 h 666"/>
                <a:gd name="T44" fmla="*/ 520 w 666"/>
                <a:gd name="T45" fmla="*/ 639 h 666"/>
                <a:gd name="T46" fmla="*/ 27 w 666"/>
                <a:gd name="T47" fmla="*/ 639 h 666"/>
                <a:gd name="T48" fmla="*/ 27 w 666"/>
                <a:gd name="T49" fmla="*/ 146 h 666"/>
                <a:gd name="T50" fmla="*/ 440 w 666"/>
                <a:gd name="T51" fmla="*/ 146 h 666"/>
                <a:gd name="T52" fmla="*/ 453 w 666"/>
                <a:gd name="T53" fmla="*/ 133 h 666"/>
                <a:gd name="T54" fmla="*/ 440 w 666"/>
                <a:gd name="T55" fmla="*/ 119 h 666"/>
                <a:gd name="T56" fmla="*/ 27 w 666"/>
                <a:gd name="T57" fmla="*/ 119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66" h="666">
                  <a:moveTo>
                    <a:pt x="445" y="0"/>
                  </a:moveTo>
                  <a:cubicBezTo>
                    <a:pt x="438" y="0"/>
                    <a:pt x="432" y="7"/>
                    <a:pt x="433" y="14"/>
                  </a:cubicBezTo>
                  <a:cubicBezTo>
                    <a:pt x="434" y="21"/>
                    <a:pt x="440" y="27"/>
                    <a:pt x="447" y="26"/>
                  </a:cubicBezTo>
                  <a:lnTo>
                    <a:pt x="621" y="26"/>
                  </a:lnTo>
                  <a:lnTo>
                    <a:pt x="342" y="305"/>
                  </a:lnTo>
                  <a:cubicBezTo>
                    <a:pt x="337" y="310"/>
                    <a:pt x="337" y="319"/>
                    <a:pt x="342" y="324"/>
                  </a:cubicBezTo>
                  <a:cubicBezTo>
                    <a:pt x="347" y="329"/>
                    <a:pt x="356" y="329"/>
                    <a:pt x="361" y="324"/>
                  </a:cubicBezTo>
                  <a:lnTo>
                    <a:pt x="640" y="45"/>
                  </a:lnTo>
                  <a:lnTo>
                    <a:pt x="640" y="218"/>
                  </a:lnTo>
                  <a:cubicBezTo>
                    <a:pt x="639" y="225"/>
                    <a:pt x="646" y="232"/>
                    <a:pt x="653" y="232"/>
                  </a:cubicBezTo>
                  <a:cubicBezTo>
                    <a:pt x="660" y="232"/>
                    <a:pt x="666" y="225"/>
                    <a:pt x="666" y="218"/>
                  </a:cubicBezTo>
                  <a:lnTo>
                    <a:pt x="666" y="0"/>
                  </a:lnTo>
                  <a:lnTo>
                    <a:pt x="445" y="0"/>
                  </a:lnTo>
                  <a:close/>
                  <a:moveTo>
                    <a:pt x="27" y="119"/>
                  </a:moveTo>
                  <a:cubicBezTo>
                    <a:pt x="12" y="119"/>
                    <a:pt x="0" y="131"/>
                    <a:pt x="0" y="146"/>
                  </a:cubicBezTo>
                  <a:lnTo>
                    <a:pt x="0" y="639"/>
                  </a:lnTo>
                  <a:cubicBezTo>
                    <a:pt x="0" y="654"/>
                    <a:pt x="12" y="666"/>
                    <a:pt x="27" y="666"/>
                  </a:cubicBezTo>
                  <a:lnTo>
                    <a:pt x="520" y="666"/>
                  </a:lnTo>
                  <a:cubicBezTo>
                    <a:pt x="535" y="666"/>
                    <a:pt x="547" y="654"/>
                    <a:pt x="547" y="639"/>
                  </a:cubicBezTo>
                  <a:lnTo>
                    <a:pt x="547" y="226"/>
                  </a:lnTo>
                  <a:cubicBezTo>
                    <a:pt x="547" y="219"/>
                    <a:pt x="540" y="212"/>
                    <a:pt x="533" y="212"/>
                  </a:cubicBezTo>
                  <a:cubicBezTo>
                    <a:pt x="526" y="212"/>
                    <a:pt x="520" y="219"/>
                    <a:pt x="520" y="226"/>
                  </a:cubicBezTo>
                  <a:lnTo>
                    <a:pt x="520" y="639"/>
                  </a:lnTo>
                  <a:lnTo>
                    <a:pt x="27" y="639"/>
                  </a:lnTo>
                  <a:lnTo>
                    <a:pt x="27" y="146"/>
                  </a:lnTo>
                  <a:lnTo>
                    <a:pt x="440" y="146"/>
                  </a:lnTo>
                  <a:cubicBezTo>
                    <a:pt x="447" y="146"/>
                    <a:pt x="453" y="140"/>
                    <a:pt x="453" y="133"/>
                  </a:cubicBezTo>
                  <a:cubicBezTo>
                    <a:pt x="453" y="125"/>
                    <a:pt x="447" y="119"/>
                    <a:pt x="440" y="119"/>
                  </a:cubicBezTo>
                  <a:lnTo>
                    <a:pt x="27" y="119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C5177E50-D341-2D26-F366-FBABE9331EE3}"/>
              </a:ext>
            </a:extLst>
          </p:cNvPr>
          <p:cNvSpPr/>
          <p:nvPr/>
        </p:nvSpPr>
        <p:spPr>
          <a:xfrm>
            <a:off x="217502" y="791183"/>
            <a:ext cx="9010636" cy="51606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 dirty="0">
              <a:latin typeface="+mn-ea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B0C5A705-D28B-C115-076B-502717F5861F}"/>
              </a:ext>
            </a:extLst>
          </p:cNvPr>
          <p:cNvSpPr/>
          <p:nvPr/>
        </p:nvSpPr>
        <p:spPr>
          <a:xfrm>
            <a:off x="217502" y="791183"/>
            <a:ext cx="9010636" cy="51606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 dirty="0">
              <a:latin typeface="+mn-ea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2EE84DAA-9B18-1EBE-B875-E0E6234D6538}"/>
              </a:ext>
            </a:extLst>
          </p:cNvPr>
          <p:cNvSpPr/>
          <p:nvPr/>
        </p:nvSpPr>
        <p:spPr bwMode="auto">
          <a:xfrm>
            <a:off x="338543" y="949952"/>
            <a:ext cx="1004929" cy="198522"/>
          </a:xfrm>
          <a:prstGeom prst="rect">
            <a:avLst/>
          </a:prstGeom>
          <a:noFill/>
          <a:ln w="28575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lIns="36000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050" b="1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Raiseme </a:t>
            </a:r>
            <a:r>
              <a:rPr lang="en-US" altLang="ko-KR" sz="1050" b="1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Logo</a:t>
            </a:r>
            <a:endParaRPr kumimoji="0" lang="ko-KR" altLang="en-US" sz="1050" b="1" dirty="0">
              <a:solidFill>
                <a:schemeClr val="bg1">
                  <a:lumMod val="65000"/>
                </a:schemeClr>
              </a:solidFill>
              <a:latin typeface="+mn-ea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92FE63EE-3100-D0A0-24F0-36DB5031B10C}"/>
              </a:ext>
            </a:extLst>
          </p:cNvPr>
          <p:cNvSpPr txBox="1"/>
          <p:nvPr/>
        </p:nvSpPr>
        <p:spPr>
          <a:xfrm>
            <a:off x="6758404" y="926102"/>
            <a:ext cx="502309" cy="246221"/>
          </a:xfrm>
          <a:prstGeom prst="rect">
            <a:avLst/>
          </a:prstGeom>
          <a:noFill/>
        </p:spPr>
        <p:txBody>
          <a:bodyPr wrap="none" lIns="36000" rIns="36000" rtlCol="0" anchor="ctr">
            <a:spAutoFit/>
          </a:bodyPr>
          <a:lstStyle/>
          <a:p>
            <a:pPr algn="ctr"/>
            <a:r>
              <a:rPr kumimoji="1" lang="en-US" altLang="en-US" sz="1000" b="1" dirty="0">
                <a:latin typeface="+mn-ea"/>
              </a:rPr>
              <a:t>Service</a:t>
            </a:r>
            <a:endParaRPr kumimoji="1" lang="x-none" altLang="en-US" sz="1000" b="1" dirty="0">
              <a:latin typeface="+mn-ea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E20060F-8004-754C-141B-85B7C3889B4D}"/>
              </a:ext>
            </a:extLst>
          </p:cNvPr>
          <p:cNvSpPr txBox="1"/>
          <p:nvPr/>
        </p:nvSpPr>
        <p:spPr>
          <a:xfrm>
            <a:off x="8651687" y="926102"/>
            <a:ext cx="407731" cy="246221"/>
          </a:xfrm>
          <a:prstGeom prst="rect">
            <a:avLst/>
          </a:prstGeom>
          <a:noFill/>
        </p:spPr>
        <p:txBody>
          <a:bodyPr wrap="none" lIns="36000" rIns="36000" rtlCol="0" anchor="ctr">
            <a:spAutoFit/>
          </a:bodyPr>
          <a:lstStyle/>
          <a:p>
            <a:pPr algn="ctr"/>
            <a:r>
              <a:rPr kumimoji="1" lang="en-US" altLang="en-US" sz="1000" b="1" dirty="0">
                <a:latin typeface="+mn-ea"/>
              </a:rPr>
              <a:t>News</a:t>
            </a:r>
            <a:endParaRPr kumimoji="1" lang="x-none" altLang="en-US" sz="1000" b="1" dirty="0">
              <a:latin typeface="+mn-ea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0C99ED59-C91B-BB33-581C-9723AB8497B7}"/>
              </a:ext>
            </a:extLst>
          </p:cNvPr>
          <p:cNvSpPr txBox="1"/>
          <p:nvPr/>
        </p:nvSpPr>
        <p:spPr>
          <a:xfrm>
            <a:off x="7893956" y="926102"/>
            <a:ext cx="620930" cy="246221"/>
          </a:xfrm>
          <a:prstGeom prst="rect">
            <a:avLst/>
          </a:prstGeom>
          <a:noFill/>
        </p:spPr>
        <p:txBody>
          <a:bodyPr wrap="none" lIns="36000" rIns="36000" rtlCol="0" anchor="ctr">
            <a:spAutoFit/>
          </a:bodyPr>
          <a:lstStyle/>
          <a:p>
            <a:pPr algn="ctr"/>
            <a:r>
              <a:rPr kumimoji="1" lang="en-US" altLang="en-US" sz="1000" b="1" dirty="0">
                <a:latin typeface="+mn-ea"/>
              </a:rPr>
              <a:t>Use Case</a:t>
            </a:r>
            <a:endParaRPr kumimoji="1" lang="x-none" altLang="en-US" sz="1000" b="1" dirty="0">
              <a:latin typeface="+mn-ea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88D83F4-4AC3-B99F-0CEA-F838454D4B07}"/>
              </a:ext>
            </a:extLst>
          </p:cNvPr>
          <p:cNvSpPr txBox="1"/>
          <p:nvPr/>
        </p:nvSpPr>
        <p:spPr>
          <a:xfrm>
            <a:off x="6170591" y="926102"/>
            <a:ext cx="451012" cy="246221"/>
          </a:xfrm>
          <a:prstGeom prst="rect">
            <a:avLst/>
          </a:prstGeom>
          <a:noFill/>
        </p:spPr>
        <p:txBody>
          <a:bodyPr wrap="none" lIns="36000" rIns="36000" rtlCol="0"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000" b="1" dirty="0">
                <a:latin typeface="+mn-ea"/>
              </a:rPr>
              <a:t>About</a:t>
            </a:r>
            <a:endParaRPr kumimoji="0" lang="ko-KR" altLang="en-US" sz="1000" b="1" dirty="0">
              <a:latin typeface="+mn-ea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C412E9B8-A85F-E2A9-6D5B-ECAF08055017}"/>
              </a:ext>
            </a:extLst>
          </p:cNvPr>
          <p:cNvSpPr txBox="1"/>
          <p:nvPr/>
        </p:nvSpPr>
        <p:spPr>
          <a:xfrm>
            <a:off x="7397514" y="926102"/>
            <a:ext cx="359641" cy="246221"/>
          </a:xfrm>
          <a:prstGeom prst="rect">
            <a:avLst/>
          </a:prstGeom>
          <a:noFill/>
        </p:spPr>
        <p:txBody>
          <a:bodyPr wrap="none" lIns="36000" rIns="36000" rtlCol="0" anchor="ctr">
            <a:spAutoFit/>
          </a:bodyPr>
          <a:lstStyle/>
          <a:p>
            <a:pPr algn="ctr"/>
            <a:r>
              <a:rPr kumimoji="1" lang="en-US" altLang="en-US" sz="1000" b="1" dirty="0">
                <a:latin typeface="+mn-ea"/>
              </a:rPr>
              <a:t>Tech</a:t>
            </a:r>
            <a:endParaRPr kumimoji="1" lang="x-none" altLang="en-US" sz="10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5541425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BE796F06-D029-44AC-AB87-9C24BCB2A51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  <a:ea typeface="+mn-ea"/>
              </a:rPr>
              <a:t>Tech_</a:t>
            </a:r>
            <a:r>
              <a:rPr lang="ko-KR" altLang="en-US" dirty="0">
                <a:latin typeface="+mn-ea"/>
                <a:ea typeface="+mn-ea"/>
              </a:rPr>
              <a:t>흥미도 분석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3E2C56D-8838-3556-ACD6-6A02018D7E8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Main &gt; </a:t>
            </a:r>
            <a:r>
              <a:rPr lang="ko-KR" altLang="en-US" dirty="0"/>
              <a:t>흥미도 분석</a:t>
            </a:r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074099CC-C8B1-149E-1CFF-327C9905741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T_INTE_01_T</a:t>
            </a:r>
            <a:endParaRPr lang="ko-KR" altLang="en-US" dirty="0"/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D1778208-0863-4506-BA34-CE6744DC43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9535891"/>
              </p:ext>
            </p:extLst>
          </p:nvPr>
        </p:nvGraphicFramePr>
        <p:xfrm>
          <a:off x="9317697" y="798693"/>
          <a:ext cx="2656801" cy="7049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6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61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5521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B="6480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lnSpc>
                          <a:spcPts val="1200"/>
                        </a:lnSpc>
                        <a:buFontTx/>
                        <a:buNone/>
                      </a:pPr>
                      <a:r>
                        <a:rPr lang="ko-KR" altLang="en-US" sz="800" b="1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흥미도 분석 </a:t>
                      </a:r>
                      <a:r>
                        <a:rPr lang="en-US" altLang="ko-KR" sz="800" b="1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AI </a:t>
                      </a:r>
                      <a:r>
                        <a:rPr lang="ko-KR" altLang="en-US" sz="800" b="1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모델</a:t>
                      </a:r>
                      <a:endParaRPr lang="en-US" altLang="ko-KR" sz="800" b="1" baseline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lnSpc>
                          <a:spcPts val="1200"/>
                        </a:lnSpc>
                        <a:buFontTx/>
                        <a:buChar char="-"/>
                      </a:pP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흥미도 분석 </a:t>
                      </a: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AI </a:t>
                      </a: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모델 소개</a:t>
                      </a:r>
                      <a:endParaRPr lang="en-US" altLang="ko-KR" sz="800" b="0" baseline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marR="0" lvl="0" indent="-171450" algn="l" defTabSz="908399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800" b="1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1a.</a:t>
                      </a:r>
                      <a:r>
                        <a:rPr lang="ko-KR" altLang="en-US" sz="800" b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altLang="ko-KR" sz="800" b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[Showcase </a:t>
                      </a:r>
                      <a:r>
                        <a:rPr lang="ko-KR" altLang="en-US" sz="800" b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체험</a:t>
                      </a:r>
                      <a:r>
                        <a:rPr lang="en-US" altLang="ko-KR" sz="800" b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] </a:t>
                      </a:r>
                      <a:r>
                        <a:rPr lang="ko-KR" altLang="en-US" sz="800" b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클릭 시</a:t>
                      </a:r>
                      <a:r>
                        <a:rPr lang="en-US" altLang="ko-KR" sz="800" b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800" b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흥미도 분석 팝업</a:t>
                      </a:r>
                      <a:r>
                        <a:rPr lang="en-US" altLang="ko-KR" sz="800" b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ko-KR" altLang="en-US" sz="800" b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출력 </a:t>
                      </a:r>
                      <a:r>
                        <a:rPr lang="en-US" altLang="ko-KR" sz="800" b="0" dirty="0">
                          <a:solidFill>
                            <a:srgbClr val="3483CB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[Screen ID: S_INTE_01_P]</a:t>
                      </a:r>
                      <a:endParaRPr lang="ko-KR" altLang="en-US" sz="800" b="0" dirty="0">
                        <a:solidFill>
                          <a:srgbClr val="3483CB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B="648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0" name="직사각형 19">
            <a:extLst>
              <a:ext uri="{FF2B5EF4-FFF2-40B4-BE49-F238E27FC236}">
                <a16:creationId xmlns:a16="http://schemas.microsoft.com/office/drawing/2014/main" id="{97FE4E18-3838-34A2-9C6B-A3855E2DD41C}"/>
              </a:ext>
            </a:extLst>
          </p:cNvPr>
          <p:cNvSpPr/>
          <p:nvPr/>
        </p:nvSpPr>
        <p:spPr bwMode="auto">
          <a:xfrm>
            <a:off x="217502" y="1307243"/>
            <a:ext cx="9010633" cy="2656734"/>
          </a:xfrm>
          <a:prstGeom prst="rect">
            <a:avLst/>
          </a:prstGeom>
          <a:solidFill>
            <a:srgbClr val="D9D9D9"/>
          </a:solidFill>
          <a:ln w="28575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0" lang="ko-KR" altLang="en-US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21" name="Freeform 129">
            <a:extLst>
              <a:ext uri="{FF2B5EF4-FFF2-40B4-BE49-F238E27FC236}">
                <a16:creationId xmlns:a16="http://schemas.microsoft.com/office/drawing/2014/main" id="{68B94DF3-C65B-F019-D97E-67A957E544DD}"/>
              </a:ext>
            </a:extLst>
          </p:cNvPr>
          <p:cNvSpPr>
            <a:spLocks noEditPoints="1"/>
          </p:cNvSpPr>
          <p:nvPr/>
        </p:nvSpPr>
        <p:spPr bwMode="auto">
          <a:xfrm>
            <a:off x="4329119" y="2313334"/>
            <a:ext cx="787402" cy="644552"/>
          </a:xfrm>
          <a:custGeom>
            <a:avLst/>
            <a:gdLst>
              <a:gd name="T0" fmla="*/ 800850339 w 68"/>
              <a:gd name="T1" fmla="*/ 578081024 h 55"/>
              <a:gd name="T2" fmla="*/ 741964184 w 68"/>
              <a:gd name="T3" fmla="*/ 648868068 h 55"/>
              <a:gd name="T4" fmla="*/ 58886155 w 68"/>
              <a:gd name="T5" fmla="*/ 648868068 h 55"/>
              <a:gd name="T6" fmla="*/ 0 w 68"/>
              <a:gd name="T7" fmla="*/ 578081024 h 55"/>
              <a:gd name="T8" fmla="*/ 0 w 68"/>
              <a:gd name="T9" fmla="*/ 70787044 h 55"/>
              <a:gd name="T10" fmla="*/ 58886155 w 68"/>
              <a:gd name="T11" fmla="*/ 0 h 55"/>
              <a:gd name="T12" fmla="*/ 741964184 w 68"/>
              <a:gd name="T13" fmla="*/ 0 h 55"/>
              <a:gd name="T14" fmla="*/ 800850339 w 68"/>
              <a:gd name="T15" fmla="*/ 70787044 h 55"/>
              <a:gd name="T16" fmla="*/ 800850339 w 68"/>
              <a:gd name="T17" fmla="*/ 578081024 h 55"/>
              <a:gd name="T18" fmla="*/ 58886155 w 68"/>
              <a:gd name="T19" fmla="*/ 58988631 h 55"/>
              <a:gd name="T20" fmla="*/ 47108238 w 68"/>
              <a:gd name="T21" fmla="*/ 70787044 h 55"/>
              <a:gd name="T22" fmla="*/ 47108238 w 68"/>
              <a:gd name="T23" fmla="*/ 578081024 h 55"/>
              <a:gd name="T24" fmla="*/ 58886155 w 68"/>
              <a:gd name="T25" fmla="*/ 601677850 h 55"/>
              <a:gd name="T26" fmla="*/ 741964184 w 68"/>
              <a:gd name="T27" fmla="*/ 601677850 h 55"/>
              <a:gd name="T28" fmla="*/ 753742101 w 68"/>
              <a:gd name="T29" fmla="*/ 578081024 h 55"/>
              <a:gd name="T30" fmla="*/ 753742101 w 68"/>
              <a:gd name="T31" fmla="*/ 70787044 h 55"/>
              <a:gd name="T32" fmla="*/ 741964184 w 68"/>
              <a:gd name="T33" fmla="*/ 58988631 h 55"/>
              <a:gd name="T34" fmla="*/ 58886155 w 68"/>
              <a:gd name="T35" fmla="*/ 58988631 h 55"/>
              <a:gd name="T36" fmla="*/ 188436383 w 68"/>
              <a:gd name="T37" fmla="*/ 271346327 h 55"/>
              <a:gd name="T38" fmla="*/ 105994393 w 68"/>
              <a:gd name="T39" fmla="*/ 188760870 h 55"/>
              <a:gd name="T40" fmla="*/ 188436383 w 68"/>
              <a:gd name="T41" fmla="*/ 106178848 h 55"/>
              <a:gd name="T42" fmla="*/ 270874942 w 68"/>
              <a:gd name="T43" fmla="*/ 188760870 h 55"/>
              <a:gd name="T44" fmla="*/ 188436383 w 68"/>
              <a:gd name="T45" fmla="*/ 271346327 h 55"/>
              <a:gd name="T46" fmla="*/ 694855946 w 68"/>
              <a:gd name="T47" fmla="*/ 542689220 h 55"/>
              <a:gd name="T48" fmla="*/ 105994393 w 68"/>
              <a:gd name="T49" fmla="*/ 542689220 h 55"/>
              <a:gd name="T50" fmla="*/ 105994393 w 68"/>
              <a:gd name="T51" fmla="*/ 460107198 h 55"/>
              <a:gd name="T52" fmla="*/ 235544621 w 68"/>
              <a:gd name="T53" fmla="*/ 330331523 h 55"/>
              <a:gd name="T54" fmla="*/ 306208694 w 68"/>
              <a:gd name="T55" fmla="*/ 389320154 h 55"/>
              <a:gd name="T56" fmla="*/ 518197480 w 68"/>
              <a:gd name="T57" fmla="*/ 176962457 h 55"/>
              <a:gd name="T58" fmla="*/ 694855946 w 68"/>
              <a:gd name="T59" fmla="*/ 353928349 h 55"/>
              <a:gd name="T60" fmla="*/ 694855946 w 68"/>
              <a:gd name="T61" fmla="*/ 542689220 h 55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68" h="55">
                <a:moveTo>
                  <a:pt x="68" y="49"/>
                </a:moveTo>
                <a:cubicBezTo>
                  <a:pt x="68" y="53"/>
                  <a:pt x="66" y="55"/>
                  <a:pt x="63" y="55"/>
                </a:cubicBezTo>
                <a:cubicBezTo>
                  <a:pt x="5" y="55"/>
                  <a:pt x="5" y="55"/>
                  <a:pt x="5" y="55"/>
                </a:cubicBezTo>
                <a:cubicBezTo>
                  <a:pt x="2" y="55"/>
                  <a:pt x="0" y="53"/>
                  <a:pt x="0" y="49"/>
                </a:cubicBezTo>
                <a:cubicBezTo>
                  <a:pt x="0" y="6"/>
                  <a:pt x="0" y="6"/>
                  <a:pt x="0" y="6"/>
                </a:cubicBezTo>
                <a:cubicBezTo>
                  <a:pt x="0" y="3"/>
                  <a:pt x="2" y="0"/>
                  <a:pt x="5" y="0"/>
                </a:cubicBezTo>
                <a:cubicBezTo>
                  <a:pt x="63" y="0"/>
                  <a:pt x="63" y="0"/>
                  <a:pt x="63" y="0"/>
                </a:cubicBezTo>
                <a:cubicBezTo>
                  <a:pt x="66" y="0"/>
                  <a:pt x="68" y="3"/>
                  <a:pt x="68" y="6"/>
                </a:cubicBezTo>
                <a:lnTo>
                  <a:pt x="68" y="49"/>
                </a:lnTo>
                <a:close/>
                <a:moveTo>
                  <a:pt x="5" y="5"/>
                </a:moveTo>
                <a:cubicBezTo>
                  <a:pt x="5" y="5"/>
                  <a:pt x="4" y="5"/>
                  <a:pt x="4" y="6"/>
                </a:cubicBezTo>
                <a:cubicBezTo>
                  <a:pt x="4" y="49"/>
                  <a:pt x="4" y="49"/>
                  <a:pt x="4" y="49"/>
                </a:cubicBezTo>
                <a:cubicBezTo>
                  <a:pt x="4" y="50"/>
                  <a:pt x="5" y="51"/>
                  <a:pt x="5" y="51"/>
                </a:cubicBezTo>
                <a:cubicBezTo>
                  <a:pt x="63" y="51"/>
                  <a:pt x="63" y="51"/>
                  <a:pt x="63" y="51"/>
                </a:cubicBezTo>
                <a:cubicBezTo>
                  <a:pt x="63" y="51"/>
                  <a:pt x="64" y="50"/>
                  <a:pt x="64" y="49"/>
                </a:cubicBezTo>
                <a:cubicBezTo>
                  <a:pt x="64" y="6"/>
                  <a:pt x="64" y="6"/>
                  <a:pt x="64" y="6"/>
                </a:cubicBezTo>
                <a:cubicBezTo>
                  <a:pt x="64" y="5"/>
                  <a:pt x="63" y="5"/>
                  <a:pt x="63" y="5"/>
                </a:cubicBezTo>
                <a:lnTo>
                  <a:pt x="5" y="5"/>
                </a:lnTo>
                <a:close/>
                <a:moveTo>
                  <a:pt x="16" y="23"/>
                </a:moveTo>
                <a:cubicBezTo>
                  <a:pt x="12" y="23"/>
                  <a:pt x="9" y="20"/>
                  <a:pt x="9" y="16"/>
                </a:cubicBezTo>
                <a:cubicBezTo>
                  <a:pt x="9" y="13"/>
                  <a:pt x="12" y="9"/>
                  <a:pt x="16" y="9"/>
                </a:cubicBezTo>
                <a:cubicBezTo>
                  <a:pt x="20" y="9"/>
                  <a:pt x="23" y="13"/>
                  <a:pt x="23" y="16"/>
                </a:cubicBezTo>
                <a:cubicBezTo>
                  <a:pt x="23" y="20"/>
                  <a:pt x="20" y="23"/>
                  <a:pt x="16" y="23"/>
                </a:cubicBezTo>
                <a:close/>
                <a:moveTo>
                  <a:pt x="59" y="46"/>
                </a:moveTo>
                <a:cubicBezTo>
                  <a:pt x="9" y="46"/>
                  <a:pt x="9" y="46"/>
                  <a:pt x="9" y="46"/>
                </a:cubicBezTo>
                <a:cubicBezTo>
                  <a:pt x="9" y="39"/>
                  <a:pt x="9" y="39"/>
                  <a:pt x="9" y="39"/>
                </a:cubicBezTo>
                <a:cubicBezTo>
                  <a:pt x="20" y="28"/>
                  <a:pt x="20" y="28"/>
                  <a:pt x="20" y="28"/>
                </a:cubicBezTo>
                <a:cubicBezTo>
                  <a:pt x="26" y="33"/>
                  <a:pt x="26" y="33"/>
                  <a:pt x="26" y="33"/>
                </a:cubicBezTo>
                <a:cubicBezTo>
                  <a:pt x="44" y="15"/>
                  <a:pt x="44" y="15"/>
                  <a:pt x="44" y="15"/>
                </a:cubicBezTo>
                <a:cubicBezTo>
                  <a:pt x="59" y="30"/>
                  <a:pt x="59" y="30"/>
                  <a:pt x="59" y="30"/>
                </a:cubicBezTo>
                <a:lnTo>
                  <a:pt x="59" y="46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/>
          <a:lstStyle/>
          <a:p>
            <a:endParaRPr lang="id-ID" dirty="0">
              <a:latin typeface="+mn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581F440-063B-DF95-7C9D-3083508EB5D5}"/>
              </a:ext>
            </a:extLst>
          </p:cNvPr>
          <p:cNvSpPr txBox="1"/>
          <p:nvPr/>
        </p:nvSpPr>
        <p:spPr>
          <a:xfrm>
            <a:off x="3251200" y="1764865"/>
            <a:ext cx="30241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편리하고 정확한</a:t>
            </a:r>
            <a:endParaRPr lang="en-US" altLang="ko-KR" sz="12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2759C6A-27D1-60CF-4DAE-C5329A3EFABC}"/>
              </a:ext>
            </a:extLst>
          </p:cNvPr>
          <p:cNvSpPr txBox="1"/>
          <p:nvPr/>
        </p:nvSpPr>
        <p:spPr>
          <a:xfrm>
            <a:off x="3724375" y="1971880"/>
            <a:ext cx="2006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Raiseme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DFA0CB53-B5F3-0403-4D2B-28B50AE27BC7}"/>
              </a:ext>
            </a:extLst>
          </p:cNvPr>
          <p:cNvSpPr txBox="1"/>
          <p:nvPr/>
        </p:nvSpPr>
        <p:spPr>
          <a:xfrm>
            <a:off x="550862" y="4579748"/>
            <a:ext cx="2700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Raiseme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의 흥미도 분석 </a:t>
            </a:r>
            <a:endParaRPr lang="en-US" altLang="ko-KR" sz="12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AI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모델을 소개합니다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065B75C9-5E4A-807D-2FC1-DC914FF5D899}"/>
              </a:ext>
            </a:extLst>
          </p:cNvPr>
          <p:cNvSpPr txBox="1"/>
          <p:nvPr/>
        </p:nvSpPr>
        <p:spPr>
          <a:xfrm>
            <a:off x="3507967" y="5123628"/>
            <a:ext cx="4285784" cy="1124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Raiseme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의 흥미도 분석 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AI 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모델은 영상 속 사람의 </a:t>
            </a:r>
            <a:endParaRPr lang="en-US" altLang="ko-KR" sz="10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표정변화와 얼굴 근육 상태의 변화 등을 분석해서 흥미도를 측정합니다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6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긍정적인 감정 상태에서 느끼는 흥미도 뿐만 아니라 </a:t>
            </a:r>
            <a:endParaRPr lang="en-US" altLang="ko-KR" sz="10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흥미도를 얼마나 유지하는지 판정할 수 있습니다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. 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4EAD0926-2D6B-5F25-BA04-9FC2B05D9B7A}"/>
              </a:ext>
            </a:extLst>
          </p:cNvPr>
          <p:cNvGrpSpPr/>
          <p:nvPr/>
        </p:nvGrpSpPr>
        <p:grpSpPr>
          <a:xfrm>
            <a:off x="550862" y="5123628"/>
            <a:ext cx="2700338" cy="1447183"/>
            <a:chOff x="550862" y="2149829"/>
            <a:chExt cx="2700338" cy="1447183"/>
          </a:xfrm>
        </p:grpSpPr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F3275F9D-F58F-5FEA-C780-4A2825FCC9CC}"/>
                </a:ext>
              </a:extLst>
            </p:cNvPr>
            <p:cNvSpPr/>
            <p:nvPr/>
          </p:nvSpPr>
          <p:spPr bwMode="auto">
            <a:xfrm>
              <a:off x="550862" y="2149829"/>
              <a:ext cx="2700338" cy="1447183"/>
            </a:xfrm>
            <a:prstGeom prst="rect">
              <a:avLst/>
            </a:prstGeom>
            <a:solidFill>
              <a:srgbClr val="D9D9D9"/>
            </a:solidFill>
            <a:ln w="2857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kumimoji="0" lang="ko-KR" altLang="en-US" dirty="0">
                <a:solidFill>
                  <a:srgbClr val="FF0000"/>
                </a:solidFill>
                <a:latin typeface="+mn-ea"/>
              </a:endParaRPr>
            </a:p>
          </p:txBody>
        </p:sp>
        <p:sp>
          <p:nvSpPr>
            <p:cNvPr id="62" name="Freeform 129">
              <a:extLst>
                <a:ext uri="{FF2B5EF4-FFF2-40B4-BE49-F238E27FC236}">
                  <a16:creationId xmlns:a16="http://schemas.microsoft.com/office/drawing/2014/main" id="{A3CF275A-7061-B8E9-633D-4B0F3196C27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21397" y="2644518"/>
              <a:ext cx="559267" cy="457805"/>
            </a:xfrm>
            <a:custGeom>
              <a:avLst/>
              <a:gdLst>
                <a:gd name="T0" fmla="*/ 800850339 w 68"/>
                <a:gd name="T1" fmla="*/ 578081024 h 55"/>
                <a:gd name="T2" fmla="*/ 741964184 w 68"/>
                <a:gd name="T3" fmla="*/ 648868068 h 55"/>
                <a:gd name="T4" fmla="*/ 58886155 w 68"/>
                <a:gd name="T5" fmla="*/ 648868068 h 55"/>
                <a:gd name="T6" fmla="*/ 0 w 68"/>
                <a:gd name="T7" fmla="*/ 578081024 h 55"/>
                <a:gd name="T8" fmla="*/ 0 w 68"/>
                <a:gd name="T9" fmla="*/ 70787044 h 55"/>
                <a:gd name="T10" fmla="*/ 58886155 w 68"/>
                <a:gd name="T11" fmla="*/ 0 h 55"/>
                <a:gd name="T12" fmla="*/ 741964184 w 68"/>
                <a:gd name="T13" fmla="*/ 0 h 55"/>
                <a:gd name="T14" fmla="*/ 800850339 w 68"/>
                <a:gd name="T15" fmla="*/ 70787044 h 55"/>
                <a:gd name="T16" fmla="*/ 800850339 w 68"/>
                <a:gd name="T17" fmla="*/ 578081024 h 55"/>
                <a:gd name="T18" fmla="*/ 58886155 w 68"/>
                <a:gd name="T19" fmla="*/ 58988631 h 55"/>
                <a:gd name="T20" fmla="*/ 47108238 w 68"/>
                <a:gd name="T21" fmla="*/ 70787044 h 55"/>
                <a:gd name="T22" fmla="*/ 47108238 w 68"/>
                <a:gd name="T23" fmla="*/ 578081024 h 55"/>
                <a:gd name="T24" fmla="*/ 58886155 w 68"/>
                <a:gd name="T25" fmla="*/ 601677850 h 55"/>
                <a:gd name="T26" fmla="*/ 741964184 w 68"/>
                <a:gd name="T27" fmla="*/ 601677850 h 55"/>
                <a:gd name="T28" fmla="*/ 753742101 w 68"/>
                <a:gd name="T29" fmla="*/ 578081024 h 55"/>
                <a:gd name="T30" fmla="*/ 753742101 w 68"/>
                <a:gd name="T31" fmla="*/ 70787044 h 55"/>
                <a:gd name="T32" fmla="*/ 741964184 w 68"/>
                <a:gd name="T33" fmla="*/ 58988631 h 55"/>
                <a:gd name="T34" fmla="*/ 58886155 w 68"/>
                <a:gd name="T35" fmla="*/ 58988631 h 55"/>
                <a:gd name="T36" fmla="*/ 188436383 w 68"/>
                <a:gd name="T37" fmla="*/ 271346327 h 55"/>
                <a:gd name="T38" fmla="*/ 105994393 w 68"/>
                <a:gd name="T39" fmla="*/ 188760870 h 55"/>
                <a:gd name="T40" fmla="*/ 188436383 w 68"/>
                <a:gd name="T41" fmla="*/ 106178848 h 55"/>
                <a:gd name="T42" fmla="*/ 270874942 w 68"/>
                <a:gd name="T43" fmla="*/ 188760870 h 55"/>
                <a:gd name="T44" fmla="*/ 188436383 w 68"/>
                <a:gd name="T45" fmla="*/ 271346327 h 55"/>
                <a:gd name="T46" fmla="*/ 694855946 w 68"/>
                <a:gd name="T47" fmla="*/ 542689220 h 55"/>
                <a:gd name="T48" fmla="*/ 105994393 w 68"/>
                <a:gd name="T49" fmla="*/ 542689220 h 55"/>
                <a:gd name="T50" fmla="*/ 105994393 w 68"/>
                <a:gd name="T51" fmla="*/ 460107198 h 55"/>
                <a:gd name="T52" fmla="*/ 235544621 w 68"/>
                <a:gd name="T53" fmla="*/ 330331523 h 55"/>
                <a:gd name="T54" fmla="*/ 306208694 w 68"/>
                <a:gd name="T55" fmla="*/ 389320154 h 55"/>
                <a:gd name="T56" fmla="*/ 518197480 w 68"/>
                <a:gd name="T57" fmla="*/ 176962457 h 55"/>
                <a:gd name="T58" fmla="*/ 694855946 w 68"/>
                <a:gd name="T59" fmla="*/ 353928349 h 55"/>
                <a:gd name="T60" fmla="*/ 694855946 w 68"/>
                <a:gd name="T61" fmla="*/ 542689220 h 55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0" t="0" r="r" b="b"/>
              <a:pathLst>
                <a:path w="68" h="55">
                  <a:moveTo>
                    <a:pt x="68" y="49"/>
                  </a:moveTo>
                  <a:cubicBezTo>
                    <a:pt x="68" y="53"/>
                    <a:pt x="66" y="55"/>
                    <a:pt x="63" y="55"/>
                  </a:cubicBezTo>
                  <a:cubicBezTo>
                    <a:pt x="5" y="55"/>
                    <a:pt x="5" y="55"/>
                    <a:pt x="5" y="55"/>
                  </a:cubicBezTo>
                  <a:cubicBezTo>
                    <a:pt x="2" y="55"/>
                    <a:pt x="0" y="53"/>
                    <a:pt x="0" y="4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5" y="0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66" y="0"/>
                    <a:pt x="68" y="3"/>
                    <a:pt x="68" y="6"/>
                  </a:cubicBezTo>
                  <a:lnTo>
                    <a:pt x="68" y="49"/>
                  </a:lnTo>
                  <a:close/>
                  <a:moveTo>
                    <a:pt x="5" y="5"/>
                  </a:moveTo>
                  <a:cubicBezTo>
                    <a:pt x="5" y="5"/>
                    <a:pt x="4" y="5"/>
                    <a:pt x="4" y="6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4" y="50"/>
                    <a:pt x="5" y="51"/>
                    <a:pt x="5" y="51"/>
                  </a:cubicBezTo>
                  <a:cubicBezTo>
                    <a:pt x="63" y="51"/>
                    <a:pt x="63" y="51"/>
                    <a:pt x="63" y="51"/>
                  </a:cubicBezTo>
                  <a:cubicBezTo>
                    <a:pt x="63" y="51"/>
                    <a:pt x="64" y="50"/>
                    <a:pt x="64" y="49"/>
                  </a:cubicBezTo>
                  <a:cubicBezTo>
                    <a:pt x="64" y="6"/>
                    <a:pt x="64" y="6"/>
                    <a:pt x="64" y="6"/>
                  </a:cubicBezTo>
                  <a:cubicBezTo>
                    <a:pt x="64" y="5"/>
                    <a:pt x="63" y="5"/>
                    <a:pt x="63" y="5"/>
                  </a:cubicBezTo>
                  <a:lnTo>
                    <a:pt x="5" y="5"/>
                  </a:lnTo>
                  <a:close/>
                  <a:moveTo>
                    <a:pt x="16" y="23"/>
                  </a:moveTo>
                  <a:cubicBezTo>
                    <a:pt x="12" y="23"/>
                    <a:pt x="9" y="20"/>
                    <a:pt x="9" y="16"/>
                  </a:cubicBezTo>
                  <a:cubicBezTo>
                    <a:pt x="9" y="13"/>
                    <a:pt x="12" y="9"/>
                    <a:pt x="16" y="9"/>
                  </a:cubicBezTo>
                  <a:cubicBezTo>
                    <a:pt x="20" y="9"/>
                    <a:pt x="23" y="13"/>
                    <a:pt x="23" y="16"/>
                  </a:cubicBezTo>
                  <a:cubicBezTo>
                    <a:pt x="23" y="20"/>
                    <a:pt x="20" y="23"/>
                    <a:pt x="16" y="23"/>
                  </a:cubicBezTo>
                  <a:close/>
                  <a:moveTo>
                    <a:pt x="59" y="46"/>
                  </a:moveTo>
                  <a:cubicBezTo>
                    <a:pt x="9" y="46"/>
                    <a:pt x="9" y="46"/>
                    <a:pt x="9" y="46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20" y="28"/>
                    <a:pt x="20" y="28"/>
                    <a:pt x="20" y="28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44" y="15"/>
                    <a:pt x="44" y="15"/>
                    <a:pt x="44" y="15"/>
                  </a:cubicBezTo>
                  <a:cubicBezTo>
                    <a:pt x="59" y="30"/>
                    <a:pt x="59" y="30"/>
                    <a:pt x="59" y="30"/>
                  </a:cubicBezTo>
                  <a:lnTo>
                    <a:pt x="59" y="46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endParaRPr lang="id-ID" dirty="0">
                <a:latin typeface="+mn-ea"/>
              </a:endParaRPr>
            </a:p>
          </p:txBody>
        </p:sp>
      </p:grpSp>
      <p:sp>
        <p:nvSpPr>
          <p:cNvPr id="75" name="Button">
            <a:extLst>
              <a:ext uri="{FF2B5EF4-FFF2-40B4-BE49-F238E27FC236}">
                <a16:creationId xmlns:a16="http://schemas.microsoft.com/office/drawing/2014/main" id="{612540AA-B943-476B-5A44-6EE2BC592911}"/>
              </a:ext>
            </a:extLst>
          </p:cNvPr>
          <p:cNvSpPr>
            <a:spLocks/>
          </p:cNvSpPr>
          <p:nvPr/>
        </p:nvSpPr>
        <p:spPr bwMode="auto">
          <a:xfrm>
            <a:off x="3507967" y="6297049"/>
            <a:ext cx="956861" cy="241995"/>
          </a:xfrm>
          <a:prstGeom prst="roundRect">
            <a:avLst>
              <a:gd name="adj" fmla="val 8776"/>
            </a:avLst>
          </a:prstGeom>
          <a:solidFill>
            <a:srgbClr val="FFFFFF"/>
          </a:solidFill>
          <a:ln w="635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Showcase </a:t>
            </a:r>
            <a:r>
              <a:rPr lang="ko-KR" alt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체험</a:t>
            </a:r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CC308AF7-B4D2-FEB0-AE49-2A9AD986B804}"/>
              </a:ext>
            </a:extLst>
          </p:cNvPr>
          <p:cNvSpPr/>
          <p:nvPr/>
        </p:nvSpPr>
        <p:spPr>
          <a:xfrm>
            <a:off x="403585" y="4646941"/>
            <a:ext cx="166154" cy="166154"/>
          </a:xfrm>
          <a:prstGeom prst="ellipse">
            <a:avLst/>
          </a:prstGeom>
          <a:solidFill>
            <a:srgbClr val="C0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38" dirty="0">
                <a:solidFill>
                  <a:schemeClr val="bg1"/>
                </a:solidFill>
                <a:latin typeface="+mn-ea"/>
              </a:rPr>
              <a:t>1</a:t>
            </a:r>
            <a:endParaRPr lang="ko-KR" altLang="en-US" sz="738" dirty="0" err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0AFA6911-A19B-86AB-1EB0-465A3BA4B402}"/>
              </a:ext>
            </a:extLst>
          </p:cNvPr>
          <p:cNvSpPr/>
          <p:nvPr/>
        </p:nvSpPr>
        <p:spPr>
          <a:xfrm>
            <a:off x="3424890" y="6314838"/>
            <a:ext cx="166154" cy="166154"/>
          </a:xfrm>
          <a:prstGeom prst="ellipse">
            <a:avLst/>
          </a:prstGeom>
          <a:solidFill>
            <a:srgbClr val="C0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38" dirty="0">
                <a:solidFill>
                  <a:schemeClr val="bg1"/>
                </a:solidFill>
                <a:latin typeface="+mn-ea"/>
              </a:rPr>
              <a:t>1a</a:t>
            </a:r>
            <a:endParaRPr lang="ko-KR" altLang="en-US" sz="738" dirty="0" err="1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65F87BAB-9710-F9A0-C8D9-8E4DAA6173F0}"/>
              </a:ext>
            </a:extLst>
          </p:cNvPr>
          <p:cNvCxnSpPr/>
          <p:nvPr/>
        </p:nvCxnSpPr>
        <p:spPr>
          <a:xfrm>
            <a:off x="217502" y="4401108"/>
            <a:ext cx="901063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F71F1653-6B7C-63B7-2B04-168EC8A0331E}"/>
              </a:ext>
            </a:extLst>
          </p:cNvPr>
          <p:cNvCxnSpPr>
            <a:cxnSpLocks/>
          </p:cNvCxnSpPr>
          <p:nvPr/>
        </p:nvCxnSpPr>
        <p:spPr>
          <a:xfrm>
            <a:off x="2592015" y="3981978"/>
            <a:ext cx="0" cy="42003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1AE2121-E02F-C8E2-FA8E-CE935A728C67}"/>
              </a:ext>
            </a:extLst>
          </p:cNvPr>
          <p:cNvSpPr/>
          <p:nvPr/>
        </p:nvSpPr>
        <p:spPr>
          <a:xfrm>
            <a:off x="675699" y="4102800"/>
            <a:ext cx="1335545" cy="154914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/>
          <a:p>
            <a:pPr lvl="0" algn="ctr" latinLnBrk="0">
              <a:lnSpc>
                <a:spcPct val="110000"/>
              </a:lnSpc>
              <a:defRPr/>
            </a:pPr>
            <a:r>
              <a:rPr lang="ko-KR" altLang="en-US" sz="1000" b="1" dirty="0">
                <a:latin typeface="+mn-ea"/>
                <a:cs typeface="Segoe UI" panose="020B0502040204020203" pitchFamily="34" charset="0"/>
              </a:rPr>
              <a:t>집중도 분석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D5A287B1-373E-9518-AE48-1F1CA96F003B}"/>
              </a:ext>
            </a:extLst>
          </p:cNvPr>
          <p:cNvSpPr/>
          <p:nvPr/>
        </p:nvSpPr>
        <p:spPr>
          <a:xfrm>
            <a:off x="7440746" y="4102800"/>
            <a:ext cx="1335545" cy="154914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/>
          <a:p>
            <a:pPr lvl="0" algn="ctr" latinLnBrk="0">
              <a:lnSpc>
                <a:spcPct val="110000"/>
              </a:lnSpc>
              <a:defRPr/>
            </a:pPr>
            <a:r>
              <a:rPr lang="ko-KR" altLang="en-US" sz="1000" b="1" dirty="0">
                <a:latin typeface="+mn-ea"/>
                <a:cs typeface="Segoe UI" panose="020B0502040204020203" pitchFamily="34" charset="0"/>
              </a:rPr>
              <a:t>부정행위 검출</a:t>
            </a:r>
          </a:p>
        </p:txBody>
      </p: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DC8417CB-758A-334F-4B8C-47C39FF4E751}"/>
              </a:ext>
            </a:extLst>
          </p:cNvPr>
          <p:cNvCxnSpPr/>
          <p:nvPr/>
        </p:nvCxnSpPr>
        <p:spPr>
          <a:xfrm>
            <a:off x="217502" y="3963977"/>
            <a:ext cx="901063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588FCFAF-A129-C923-5B32-789CA0704A2F}"/>
              </a:ext>
            </a:extLst>
          </p:cNvPr>
          <p:cNvCxnSpPr>
            <a:cxnSpLocks/>
          </p:cNvCxnSpPr>
          <p:nvPr/>
        </p:nvCxnSpPr>
        <p:spPr>
          <a:xfrm>
            <a:off x="4763778" y="3967282"/>
            <a:ext cx="8503" cy="44241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A5319E81-3B2B-CB63-6714-7591D51698A7}"/>
              </a:ext>
            </a:extLst>
          </p:cNvPr>
          <p:cNvCxnSpPr>
            <a:cxnSpLocks/>
          </p:cNvCxnSpPr>
          <p:nvPr/>
        </p:nvCxnSpPr>
        <p:spPr>
          <a:xfrm>
            <a:off x="6945599" y="3967282"/>
            <a:ext cx="0" cy="43472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519AF892-3F83-BEBA-AAE3-95C28880DBA3}"/>
              </a:ext>
            </a:extLst>
          </p:cNvPr>
          <p:cNvSpPr/>
          <p:nvPr/>
        </p:nvSpPr>
        <p:spPr>
          <a:xfrm>
            <a:off x="3014376" y="4102800"/>
            <a:ext cx="1335545" cy="154914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/>
          <a:p>
            <a:pPr lvl="0" algn="ctr" latinLnBrk="0">
              <a:lnSpc>
                <a:spcPct val="110000"/>
              </a:lnSpc>
              <a:defRPr/>
            </a:pPr>
            <a:r>
              <a:rPr lang="ko-KR" altLang="en-US" sz="1000" b="1">
                <a:latin typeface="+mn-ea"/>
                <a:cs typeface="Segoe UI" panose="020B0502040204020203" pitchFamily="34" charset="0"/>
              </a:rPr>
              <a:t>흥미도 </a:t>
            </a:r>
            <a:r>
              <a:rPr lang="ko-KR" altLang="en-US" sz="1000" b="1" dirty="0">
                <a:latin typeface="+mn-ea"/>
                <a:cs typeface="Segoe UI" panose="020B0502040204020203" pitchFamily="34" charset="0"/>
              </a:rPr>
              <a:t>분석</a:t>
            </a: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0A0CC714-12A5-8E95-D984-112B74068ADD}"/>
              </a:ext>
            </a:extLst>
          </p:cNvPr>
          <p:cNvSpPr/>
          <p:nvPr/>
        </p:nvSpPr>
        <p:spPr>
          <a:xfrm>
            <a:off x="5193524" y="4102800"/>
            <a:ext cx="1335545" cy="154914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/>
          <a:p>
            <a:pPr lvl="0" algn="ctr" latinLnBrk="0">
              <a:lnSpc>
                <a:spcPct val="110000"/>
              </a:lnSpc>
              <a:defRPr/>
            </a:pPr>
            <a:r>
              <a:rPr lang="ko-KR" altLang="en-US" sz="1000" b="1" dirty="0">
                <a:latin typeface="+mn-ea"/>
                <a:cs typeface="Segoe UI" panose="020B0502040204020203" pitchFamily="34" charset="0"/>
              </a:rPr>
              <a:t>자세 분석</a:t>
            </a: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2FD52FC6-5849-D5BC-8A0B-2CF9ED89C29C}"/>
              </a:ext>
            </a:extLst>
          </p:cNvPr>
          <p:cNvSpPr/>
          <p:nvPr/>
        </p:nvSpPr>
        <p:spPr>
          <a:xfrm>
            <a:off x="2592016" y="4348647"/>
            <a:ext cx="2180263" cy="6105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Ins="90000" rtlCol="0" anchor="ctr"/>
          <a:lstStyle/>
          <a:p>
            <a:pPr algn="l"/>
            <a:endParaRPr lang="ko-KR" altLang="en-US" sz="1000" noProof="1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A07B464B-7C1D-048E-BF74-266C837B432A}"/>
              </a:ext>
            </a:extLst>
          </p:cNvPr>
          <p:cNvSpPr/>
          <p:nvPr/>
        </p:nvSpPr>
        <p:spPr>
          <a:xfrm>
            <a:off x="217502" y="791183"/>
            <a:ext cx="9010636" cy="51606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 dirty="0">
              <a:latin typeface="+mn-ea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C0D5D153-D5A8-31BB-6108-118FA5B40559}"/>
              </a:ext>
            </a:extLst>
          </p:cNvPr>
          <p:cNvSpPr/>
          <p:nvPr/>
        </p:nvSpPr>
        <p:spPr>
          <a:xfrm>
            <a:off x="217502" y="791183"/>
            <a:ext cx="9010636" cy="51606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 dirty="0">
              <a:latin typeface="+mn-ea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19C2E957-762D-9D9D-19D0-B807DCEB55AC}"/>
              </a:ext>
            </a:extLst>
          </p:cNvPr>
          <p:cNvSpPr/>
          <p:nvPr/>
        </p:nvSpPr>
        <p:spPr bwMode="auto">
          <a:xfrm>
            <a:off x="338543" y="949952"/>
            <a:ext cx="1004929" cy="198522"/>
          </a:xfrm>
          <a:prstGeom prst="rect">
            <a:avLst/>
          </a:prstGeom>
          <a:noFill/>
          <a:ln w="28575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lIns="36000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050" b="1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Raiseme </a:t>
            </a:r>
            <a:r>
              <a:rPr lang="en-US" altLang="ko-KR" sz="1050" b="1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Logo</a:t>
            </a:r>
            <a:endParaRPr kumimoji="0" lang="ko-KR" altLang="en-US" sz="1050" b="1" dirty="0">
              <a:solidFill>
                <a:schemeClr val="bg1">
                  <a:lumMod val="65000"/>
                </a:schemeClr>
              </a:solidFill>
              <a:latin typeface="+mn-ea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AF2F538-6A95-563D-D472-01BE2A077CFA}"/>
              </a:ext>
            </a:extLst>
          </p:cNvPr>
          <p:cNvSpPr txBox="1"/>
          <p:nvPr/>
        </p:nvSpPr>
        <p:spPr>
          <a:xfrm>
            <a:off x="6758404" y="926102"/>
            <a:ext cx="502309" cy="246221"/>
          </a:xfrm>
          <a:prstGeom prst="rect">
            <a:avLst/>
          </a:prstGeom>
          <a:noFill/>
        </p:spPr>
        <p:txBody>
          <a:bodyPr wrap="none" lIns="36000" rIns="36000" rtlCol="0" anchor="ctr">
            <a:spAutoFit/>
          </a:bodyPr>
          <a:lstStyle/>
          <a:p>
            <a:pPr algn="ctr"/>
            <a:r>
              <a:rPr kumimoji="1" lang="en-US" altLang="en-US" sz="1000" b="1" dirty="0">
                <a:latin typeface="+mn-ea"/>
              </a:rPr>
              <a:t>Service</a:t>
            </a:r>
            <a:endParaRPr kumimoji="1" lang="x-none" altLang="en-US" sz="1000" b="1" dirty="0">
              <a:latin typeface="+mn-ea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154A950-23CD-DFC9-9522-919BE428D746}"/>
              </a:ext>
            </a:extLst>
          </p:cNvPr>
          <p:cNvSpPr txBox="1"/>
          <p:nvPr/>
        </p:nvSpPr>
        <p:spPr>
          <a:xfrm>
            <a:off x="8651687" y="926102"/>
            <a:ext cx="407731" cy="246221"/>
          </a:xfrm>
          <a:prstGeom prst="rect">
            <a:avLst/>
          </a:prstGeom>
          <a:noFill/>
        </p:spPr>
        <p:txBody>
          <a:bodyPr wrap="none" lIns="36000" rIns="36000" rtlCol="0" anchor="ctr">
            <a:spAutoFit/>
          </a:bodyPr>
          <a:lstStyle/>
          <a:p>
            <a:pPr algn="ctr"/>
            <a:r>
              <a:rPr kumimoji="1" lang="en-US" altLang="en-US" sz="1000" b="1" dirty="0">
                <a:latin typeface="+mn-ea"/>
              </a:rPr>
              <a:t>News</a:t>
            </a:r>
            <a:endParaRPr kumimoji="1" lang="x-none" altLang="en-US" sz="1000" b="1" dirty="0">
              <a:latin typeface="+mn-ea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05773221-02F9-92F3-1129-B161A3505232}"/>
              </a:ext>
            </a:extLst>
          </p:cNvPr>
          <p:cNvSpPr txBox="1"/>
          <p:nvPr/>
        </p:nvSpPr>
        <p:spPr>
          <a:xfrm>
            <a:off x="7893956" y="926102"/>
            <a:ext cx="620930" cy="246221"/>
          </a:xfrm>
          <a:prstGeom prst="rect">
            <a:avLst/>
          </a:prstGeom>
          <a:noFill/>
        </p:spPr>
        <p:txBody>
          <a:bodyPr wrap="none" lIns="36000" rIns="36000" rtlCol="0" anchor="ctr">
            <a:spAutoFit/>
          </a:bodyPr>
          <a:lstStyle/>
          <a:p>
            <a:pPr algn="ctr"/>
            <a:r>
              <a:rPr kumimoji="1" lang="en-US" altLang="en-US" sz="1000" b="1" dirty="0">
                <a:latin typeface="+mn-ea"/>
              </a:rPr>
              <a:t>Use Case</a:t>
            </a:r>
            <a:endParaRPr kumimoji="1" lang="x-none" altLang="en-US" sz="1000" b="1" dirty="0">
              <a:latin typeface="+mn-ea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F8475A5-1A70-E455-5779-2E183E9A8BD7}"/>
              </a:ext>
            </a:extLst>
          </p:cNvPr>
          <p:cNvSpPr txBox="1"/>
          <p:nvPr/>
        </p:nvSpPr>
        <p:spPr>
          <a:xfrm>
            <a:off x="6170591" y="926102"/>
            <a:ext cx="451012" cy="246221"/>
          </a:xfrm>
          <a:prstGeom prst="rect">
            <a:avLst/>
          </a:prstGeom>
          <a:noFill/>
        </p:spPr>
        <p:txBody>
          <a:bodyPr wrap="none" lIns="36000" rIns="36000" rtlCol="0"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000" b="1" dirty="0">
                <a:latin typeface="+mn-ea"/>
              </a:rPr>
              <a:t>About</a:t>
            </a:r>
            <a:endParaRPr kumimoji="0" lang="ko-KR" altLang="en-US" sz="1000" b="1" dirty="0">
              <a:latin typeface="+mn-ea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6C477981-CC1A-A44A-28D3-C45F6E878550}"/>
              </a:ext>
            </a:extLst>
          </p:cNvPr>
          <p:cNvSpPr txBox="1"/>
          <p:nvPr/>
        </p:nvSpPr>
        <p:spPr>
          <a:xfrm>
            <a:off x="7397514" y="926102"/>
            <a:ext cx="359641" cy="246221"/>
          </a:xfrm>
          <a:prstGeom prst="rect">
            <a:avLst/>
          </a:prstGeom>
          <a:noFill/>
        </p:spPr>
        <p:txBody>
          <a:bodyPr wrap="none" lIns="36000" rIns="36000" rtlCol="0" anchor="ctr">
            <a:spAutoFit/>
          </a:bodyPr>
          <a:lstStyle/>
          <a:p>
            <a:pPr algn="ctr"/>
            <a:r>
              <a:rPr kumimoji="1" lang="en-US" altLang="en-US" sz="1000" b="1" dirty="0">
                <a:latin typeface="+mn-ea"/>
              </a:rPr>
              <a:t>Tech</a:t>
            </a:r>
            <a:endParaRPr kumimoji="1" lang="x-none" altLang="en-US" sz="10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942886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2D9C52-57A6-85B5-59A3-24F4AC4B056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  <a:ea typeface="+mn-ea"/>
              </a:rPr>
              <a:t>Tech_</a:t>
            </a:r>
            <a:r>
              <a:rPr lang="ko-KR" altLang="en-US" dirty="0">
                <a:latin typeface="+mn-ea"/>
                <a:ea typeface="+mn-ea"/>
              </a:rPr>
              <a:t>흥미도 분석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08E98A4-20D9-021A-8A85-BB7D695AF32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Main &gt; </a:t>
            </a:r>
            <a:r>
              <a:rPr lang="ko-KR" altLang="en-US" dirty="0"/>
              <a:t>흥미도 분석</a:t>
            </a:r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E4771885-2F7D-E88D-64EF-C0287752867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T_INTE_01_T</a:t>
            </a:r>
            <a:endParaRPr lang="ko-KR" altLang="en-US" dirty="0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74E7133E-52DA-AC00-0870-3B62FEDFA70D}"/>
              </a:ext>
            </a:extLst>
          </p:cNvPr>
          <p:cNvGrpSpPr/>
          <p:nvPr/>
        </p:nvGrpSpPr>
        <p:grpSpPr>
          <a:xfrm>
            <a:off x="767408" y="2149830"/>
            <a:ext cx="2376786" cy="1279170"/>
            <a:chOff x="550862" y="2149830"/>
            <a:chExt cx="1908733" cy="1279170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3F59C542-02AC-B620-04D3-63FDC70D52AA}"/>
                </a:ext>
              </a:extLst>
            </p:cNvPr>
            <p:cNvSpPr/>
            <p:nvPr/>
          </p:nvSpPr>
          <p:spPr bwMode="auto">
            <a:xfrm>
              <a:off x="550862" y="2149830"/>
              <a:ext cx="1908733" cy="1279170"/>
            </a:xfrm>
            <a:prstGeom prst="rect">
              <a:avLst/>
            </a:prstGeom>
            <a:solidFill>
              <a:srgbClr val="D9D9D9"/>
            </a:solidFill>
            <a:ln w="2857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kumimoji="0" lang="ko-KR" altLang="en-US" dirty="0">
                <a:solidFill>
                  <a:srgbClr val="FF0000"/>
                </a:solidFill>
                <a:latin typeface="+mn-ea"/>
              </a:endParaRPr>
            </a:p>
          </p:txBody>
        </p:sp>
        <p:sp>
          <p:nvSpPr>
            <p:cNvPr id="18" name="Freeform 129">
              <a:extLst>
                <a:ext uri="{FF2B5EF4-FFF2-40B4-BE49-F238E27FC236}">
                  <a16:creationId xmlns:a16="http://schemas.microsoft.com/office/drawing/2014/main" id="{C749F70C-A5E8-F2A2-5F5F-926C097647A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78565" y="2560513"/>
              <a:ext cx="453326" cy="457805"/>
            </a:xfrm>
            <a:custGeom>
              <a:avLst/>
              <a:gdLst>
                <a:gd name="T0" fmla="*/ 800850339 w 68"/>
                <a:gd name="T1" fmla="*/ 578081024 h 55"/>
                <a:gd name="T2" fmla="*/ 741964184 w 68"/>
                <a:gd name="T3" fmla="*/ 648868068 h 55"/>
                <a:gd name="T4" fmla="*/ 58886155 w 68"/>
                <a:gd name="T5" fmla="*/ 648868068 h 55"/>
                <a:gd name="T6" fmla="*/ 0 w 68"/>
                <a:gd name="T7" fmla="*/ 578081024 h 55"/>
                <a:gd name="T8" fmla="*/ 0 w 68"/>
                <a:gd name="T9" fmla="*/ 70787044 h 55"/>
                <a:gd name="T10" fmla="*/ 58886155 w 68"/>
                <a:gd name="T11" fmla="*/ 0 h 55"/>
                <a:gd name="T12" fmla="*/ 741964184 w 68"/>
                <a:gd name="T13" fmla="*/ 0 h 55"/>
                <a:gd name="T14" fmla="*/ 800850339 w 68"/>
                <a:gd name="T15" fmla="*/ 70787044 h 55"/>
                <a:gd name="T16" fmla="*/ 800850339 w 68"/>
                <a:gd name="T17" fmla="*/ 578081024 h 55"/>
                <a:gd name="T18" fmla="*/ 58886155 w 68"/>
                <a:gd name="T19" fmla="*/ 58988631 h 55"/>
                <a:gd name="T20" fmla="*/ 47108238 w 68"/>
                <a:gd name="T21" fmla="*/ 70787044 h 55"/>
                <a:gd name="T22" fmla="*/ 47108238 w 68"/>
                <a:gd name="T23" fmla="*/ 578081024 h 55"/>
                <a:gd name="T24" fmla="*/ 58886155 w 68"/>
                <a:gd name="T25" fmla="*/ 601677850 h 55"/>
                <a:gd name="T26" fmla="*/ 741964184 w 68"/>
                <a:gd name="T27" fmla="*/ 601677850 h 55"/>
                <a:gd name="T28" fmla="*/ 753742101 w 68"/>
                <a:gd name="T29" fmla="*/ 578081024 h 55"/>
                <a:gd name="T30" fmla="*/ 753742101 w 68"/>
                <a:gd name="T31" fmla="*/ 70787044 h 55"/>
                <a:gd name="T32" fmla="*/ 741964184 w 68"/>
                <a:gd name="T33" fmla="*/ 58988631 h 55"/>
                <a:gd name="T34" fmla="*/ 58886155 w 68"/>
                <a:gd name="T35" fmla="*/ 58988631 h 55"/>
                <a:gd name="T36" fmla="*/ 188436383 w 68"/>
                <a:gd name="T37" fmla="*/ 271346327 h 55"/>
                <a:gd name="T38" fmla="*/ 105994393 w 68"/>
                <a:gd name="T39" fmla="*/ 188760870 h 55"/>
                <a:gd name="T40" fmla="*/ 188436383 w 68"/>
                <a:gd name="T41" fmla="*/ 106178848 h 55"/>
                <a:gd name="T42" fmla="*/ 270874942 w 68"/>
                <a:gd name="T43" fmla="*/ 188760870 h 55"/>
                <a:gd name="T44" fmla="*/ 188436383 w 68"/>
                <a:gd name="T45" fmla="*/ 271346327 h 55"/>
                <a:gd name="T46" fmla="*/ 694855946 w 68"/>
                <a:gd name="T47" fmla="*/ 542689220 h 55"/>
                <a:gd name="T48" fmla="*/ 105994393 w 68"/>
                <a:gd name="T49" fmla="*/ 542689220 h 55"/>
                <a:gd name="T50" fmla="*/ 105994393 w 68"/>
                <a:gd name="T51" fmla="*/ 460107198 h 55"/>
                <a:gd name="T52" fmla="*/ 235544621 w 68"/>
                <a:gd name="T53" fmla="*/ 330331523 h 55"/>
                <a:gd name="T54" fmla="*/ 306208694 w 68"/>
                <a:gd name="T55" fmla="*/ 389320154 h 55"/>
                <a:gd name="T56" fmla="*/ 518197480 w 68"/>
                <a:gd name="T57" fmla="*/ 176962457 h 55"/>
                <a:gd name="T58" fmla="*/ 694855946 w 68"/>
                <a:gd name="T59" fmla="*/ 353928349 h 55"/>
                <a:gd name="T60" fmla="*/ 694855946 w 68"/>
                <a:gd name="T61" fmla="*/ 542689220 h 55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0" t="0" r="r" b="b"/>
              <a:pathLst>
                <a:path w="68" h="55">
                  <a:moveTo>
                    <a:pt x="68" y="49"/>
                  </a:moveTo>
                  <a:cubicBezTo>
                    <a:pt x="68" y="53"/>
                    <a:pt x="66" y="55"/>
                    <a:pt x="63" y="55"/>
                  </a:cubicBezTo>
                  <a:cubicBezTo>
                    <a:pt x="5" y="55"/>
                    <a:pt x="5" y="55"/>
                    <a:pt x="5" y="55"/>
                  </a:cubicBezTo>
                  <a:cubicBezTo>
                    <a:pt x="2" y="55"/>
                    <a:pt x="0" y="53"/>
                    <a:pt x="0" y="4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5" y="0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66" y="0"/>
                    <a:pt x="68" y="3"/>
                    <a:pt x="68" y="6"/>
                  </a:cubicBezTo>
                  <a:lnTo>
                    <a:pt x="68" y="49"/>
                  </a:lnTo>
                  <a:close/>
                  <a:moveTo>
                    <a:pt x="5" y="5"/>
                  </a:moveTo>
                  <a:cubicBezTo>
                    <a:pt x="5" y="5"/>
                    <a:pt x="4" y="5"/>
                    <a:pt x="4" y="6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4" y="50"/>
                    <a:pt x="5" y="51"/>
                    <a:pt x="5" y="51"/>
                  </a:cubicBezTo>
                  <a:cubicBezTo>
                    <a:pt x="63" y="51"/>
                    <a:pt x="63" y="51"/>
                    <a:pt x="63" y="51"/>
                  </a:cubicBezTo>
                  <a:cubicBezTo>
                    <a:pt x="63" y="51"/>
                    <a:pt x="64" y="50"/>
                    <a:pt x="64" y="49"/>
                  </a:cubicBezTo>
                  <a:cubicBezTo>
                    <a:pt x="64" y="6"/>
                    <a:pt x="64" y="6"/>
                    <a:pt x="64" y="6"/>
                  </a:cubicBezTo>
                  <a:cubicBezTo>
                    <a:pt x="64" y="5"/>
                    <a:pt x="63" y="5"/>
                    <a:pt x="63" y="5"/>
                  </a:cubicBezTo>
                  <a:lnTo>
                    <a:pt x="5" y="5"/>
                  </a:lnTo>
                  <a:close/>
                  <a:moveTo>
                    <a:pt x="16" y="23"/>
                  </a:moveTo>
                  <a:cubicBezTo>
                    <a:pt x="12" y="23"/>
                    <a:pt x="9" y="20"/>
                    <a:pt x="9" y="16"/>
                  </a:cubicBezTo>
                  <a:cubicBezTo>
                    <a:pt x="9" y="13"/>
                    <a:pt x="12" y="9"/>
                    <a:pt x="16" y="9"/>
                  </a:cubicBezTo>
                  <a:cubicBezTo>
                    <a:pt x="20" y="9"/>
                    <a:pt x="23" y="13"/>
                    <a:pt x="23" y="16"/>
                  </a:cubicBezTo>
                  <a:cubicBezTo>
                    <a:pt x="23" y="20"/>
                    <a:pt x="20" y="23"/>
                    <a:pt x="16" y="23"/>
                  </a:cubicBezTo>
                  <a:close/>
                  <a:moveTo>
                    <a:pt x="59" y="46"/>
                  </a:moveTo>
                  <a:cubicBezTo>
                    <a:pt x="9" y="46"/>
                    <a:pt x="9" y="46"/>
                    <a:pt x="9" y="46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20" y="28"/>
                    <a:pt x="20" y="28"/>
                    <a:pt x="20" y="28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44" y="15"/>
                    <a:pt x="44" y="15"/>
                    <a:pt x="44" y="15"/>
                  </a:cubicBezTo>
                  <a:cubicBezTo>
                    <a:pt x="59" y="30"/>
                    <a:pt x="59" y="30"/>
                    <a:pt x="59" y="30"/>
                  </a:cubicBezTo>
                  <a:lnTo>
                    <a:pt x="59" y="46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endParaRPr lang="id-ID" dirty="0">
                <a:latin typeface="+mn-ea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E76B1944-155A-91B2-446F-B608EE18951C}"/>
              </a:ext>
            </a:extLst>
          </p:cNvPr>
          <p:cNvSpPr txBox="1"/>
          <p:nvPr/>
        </p:nvSpPr>
        <p:spPr>
          <a:xfrm>
            <a:off x="767408" y="3437806"/>
            <a:ext cx="190873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흥미 </a:t>
            </a:r>
            <a:r>
              <a:rPr lang="en-US" altLang="ko-KR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vs </a:t>
            </a:r>
            <a:r>
              <a:rPr lang="ko-KR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지루함</a:t>
            </a:r>
            <a:r>
              <a:rPr lang="en-US" altLang="ko-KR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r>
              <a:rPr lang="ko-KR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분석결과 활용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18BCCED-DCC7-405F-DBB9-A27A410977F5}"/>
              </a:ext>
            </a:extLst>
          </p:cNvPr>
          <p:cNvSpPr txBox="1"/>
          <p:nvPr/>
        </p:nvSpPr>
        <p:spPr>
          <a:xfrm>
            <a:off x="767407" y="3669832"/>
            <a:ext cx="23767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흥미도를 측정할 때는 주변 상황과 복잡한 감정 상태를 고려해야 합니다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.</a:t>
            </a:r>
          </a:p>
          <a:p>
            <a:endParaRPr lang="en-US" altLang="ko-KR" sz="8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Raiseme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의 흥미도 분석 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AI 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모델은 흥미도를 </a:t>
            </a:r>
            <a:endParaRPr lang="en-US" altLang="ko-KR" sz="8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분석하는 동시에 지루함과 연관된 감정들을 </a:t>
            </a:r>
            <a:endParaRPr lang="en-US" altLang="ko-KR" sz="8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보정하여 활용성이 높은 결과를 낼 수 있습니다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.</a:t>
            </a:r>
            <a:endParaRPr lang="ko-KR" altLang="en-US" sz="8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0152156-F1E4-5EA6-884D-42042C74851C}"/>
              </a:ext>
            </a:extLst>
          </p:cNvPr>
          <p:cNvSpPr txBox="1"/>
          <p:nvPr/>
        </p:nvSpPr>
        <p:spPr>
          <a:xfrm>
            <a:off x="3582289" y="3437806"/>
            <a:ext cx="190873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즉시 활용 가능한 분석결과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9C75561-F4F6-0905-A916-CBA60874767F}"/>
              </a:ext>
            </a:extLst>
          </p:cNvPr>
          <p:cNvSpPr txBox="1"/>
          <p:nvPr/>
        </p:nvSpPr>
        <p:spPr>
          <a:xfrm>
            <a:off x="3582289" y="3669832"/>
            <a:ext cx="23767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기존의 타 표정 기반 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AI 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모델은 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7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개의 감정으로만 흥미도와 지루함을 판정합니다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.</a:t>
            </a:r>
          </a:p>
          <a:p>
            <a:endParaRPr lang="en-US" altLang="ko-KR" sz="8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Raiseme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는 흥미도와 지루함과 연관된 감정들을 수치로 변환하여 감정 변화를 정확하게 측정할 수 있습니다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.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3690E23-1AF8-E0BD-E851-1DE5CBF082CF}"/>
              </a:ext>
            </a:extLst>
          </p:cNvPr>
          <p:cNvSpPr txBox="1"/>
          <p:nvPr/>
        </p:nvSpPr>
        <p:spPr>
          <a:xfrm>
            <a:off x="6301606" y="3437806"/>
            <a:ext cx="23767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흥미도 실시간 평가 데이터활용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312A8CB-E2F7-D9BE-AF79-2A3D2E5977E8}"/>
              </a:ext>
            </a:extLst>
          </p:cNvPr>
          <p:cNvSpPr txBox="1"/>
          <p:nvPr/>
        </p:nvSpPr>
        <p:spPr>
          <a:xfrm>
            <a:off x="6301607" y="3655378"/>
            <a:ext cx="23767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실제 사람들의 평가와 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AI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측정값이 일치하는지 실험을 통해 검증하였습니다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.</a:t>
            </a:r>
          </a:p>
          <a:p>
            <a:endParaRPr lang="en-US" altLang="ko-KR" sz="8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영상 또는 대화 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stream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에서 얻는 감정을</a:t>
            </a:r>
            <a:endParaRPr lang="en-US" altLang="ko-KR" sz="8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실시간 평가하는 실험을 다수의 실험자에 </a:t>
            </a:r>
            <a:endParaRPr lang="en-US" altLang="ko-KR" sz="8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실시하여 결과를 반영했습니다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.</a:t>
            </a:r>
            <a:endParaRPr lang="ko-KR" altLang="en-US" sz="8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2BD209E5-ADD8-260E-4874-A84C3F65551C}"/>
              </a:ext>
            </a:extLst>
          </p:cNvPr>
          <p:cNvGrpSpPr/>
          <p:nvPr/>
        </p:nvGrpSpPr>
        <p:grpSpPr>
          <a:xfrm>
            <a:off x="3582289" y="2149830"/>
            <a:ext cx="2376786" cy="1279170"/>
            <a:chOff x="550862" y="2149830"/>
            <a:chExt cx="1908733" cy="1279170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8378F21D-1D8D-3944-9B49-A903AEFFFA2C}"/>
                </a:ext>
              </a:extLst>
            </p:cNvPr>
            <p:cNvSpPr/>
            <p:nvPr/>
          </p:nvSpPr>
          <p:spPr bwMode="auto">
            <a:xfrm>
              <a:off x="550862" y="2149830"/>
              <a:ext cx="1908733" cy="1279170"/>
            </a:xfrm>
            <a:prstGeom prst="rect">
              <a:avLst/>
            </a:prstGeom>
            <a:solidFill>
              <a:srgbClr val="D9D9D9"/>
            </a:solidFill>
            <a:ln w="2857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kumimoji="0" lang="ko-KR" altLang="en-US" dirty="0">
                <a:solidFill>
                  <a:srgbClr val="FF0000"/>
                </a:solidFill>
                <a:latin typeface="+mn-ea"/>
              </a:endParaRPr>
            </a:p>
          </p:txBody>
        </p:sp>
        <p:sp>
          <p:nvSpPr>
            <p:cNvPr id="27" name="Freeform 129">
              <a:extLst>
                <a:ext uri="{FF2B5EF4-FFF2-40B4-BE49-F238E27FC236}">
                  <a16:creationId xmlns:a16="http://schemas.microsoft.com/office/drawing/2014/main" id="{22FAD784-E160-A4E4-ACBB-EB1D99295CC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78565" y="2560513"/>
              <a:ext cx="453326" cy="457805"/>
            </a:xfrm>
            <a:custGeom>
              <a:avLst/>
              <a:gdLst>
                <a:gd name="T0" fmla="*/ 800850339 w 68"/>
                <a:gd name="T1" fmla="*/ 578081024 h 55"/>
                <a:gd name="T2" fmla="*/ 741964184 w 68"/>
                <a:gd name="T3" fmla="*/ 648868068 h 55"/>
                <a:gd name="T4" fmla="*/ 58886155 w 68"/>
                <a:gd name="T5" fmla="*/ 648868068 h 55"/>
                <a:gd name="T6" fmla="*/ 0 w 68"/>
                <a:gd name="T7" fmla="*/ 578081024 h 55"/>
                <a:gd name="T8" fmla="*/ 0 w 68"/>
                <a:gd name="T9" fmla="*/ 70787044 h 55"/>
                <a:gd name="T10" fmla="*/ 58886155 w 68"/>
                <a:gd name="T11" fmla="*/ 0 h 55"/>
                <a:gd name="T12" fmla="*/ 741964184 w 68"/>
                <a:gd name="T13" fmla="*/ 0 h 55"/>
                <a:gd name="T14" fmla="*/ 800850339 w 68"/>
                <a:gd name="T15" fmla="*/ 70787044 h 55"/>
                <a:gd name="T16" fmla="*/ 800850339 w 68"/>
                <a:gd name="T17" fmla="*/ 578081024 h 55"/>
                <a:gd name="T18" fmla="*/ 58886155 w 68"/>
                <a:gd name="T19" fmla="*/ 58988631 h 55"/>
                <a:gd name="T20" fmla="*/ 47108238 w 68"/>
                <a:gd name="T21" fmla="*/ 70787044 h 55"/>
                <a:gd name="T22" fmla="*/ 47108238 w 68"/>
                <a:gd name="T23" fmla="*/ 578081024 h 55"/>
                <a:gd name="T24" fmla="*/ 58886155 w 68"/>
                <a:gd name="T25" fmla="*/ 601677850 h 55"/>
                <a:gd name="T26" fmla="*/ 741964184 w 68"/>
                <a:gd name="T27" fmla="*/ 601677850 h 55"/>
                <a:gd name="T28" fmla="*/ 753742101 w 68"/>
                <a:gd name="T29" fmla="*/ 578081024 h 55"/>
                <a:gd name="T30" fmla="*/ 753742101 w 68"/>
                <a:gd name="T31" fmla="*/ 70787044 h 55"/>
                <a:gd name="T32" fmla="*/ 741964184 w 68"/>
                <a:gd name="T33" fmla="*/ 58988631 h 55"/>
                <a:gd name="T34" fmla="*/ 58886155 w 68"/>
                <a:gd name="T35" fmla="*/ 58988631 h 55"/>
                <a:gd name="T36" fmla="*/ 188436383 w 68"/>
                <a:gd name="T37" fmla="*/ 271346327 h 55"/>
                <a:gd name="T38" fmla="*/ 105994393 w 68"/>
                <a:gd name="T39" fmla="*/ 188760870 h 55"/>
                <a:gd name="T40" fmla="*/ 188436383 w 68"/>
                <a:gd name="T41" fmla="*/ 106178848 h 55"/>
                <a:gd name="T42" fmla="*/ 270874942 w 68"/>
                <a:gd name="T43" fmla="*/ 188760870 h 55"/>
                <a:gd name="T44" fmla="*/ 188436383 w 68"/>
                <a:gd name="T45" fmla="*/ 271346327 h 55"/>
                <a:gd name="T46" fmla="*/ 694855946 w 68"/>
                <a:gd name="T47" fmla="*/ 542689220 h 55"/>
                <a:gd name="T48" fmla="*/ 105994393 w 68"/>
                <a:gd name="T49" fmla="*/ 542689220 h 55"/>
                <a:gd name="T50" fmla="*/ 105994393 w 68"/>
                <a:gd name="T51" fmla="*/ 460107198 h 55"/>
                <a:gd name="T52" fmla="*/ 235544621 w 68"/>
                <a:gd name="T53" fmla="*/ 330331523 h 55"/>
                <a:gd name="T54" fmla="*/ 306208694 w 68"/>
                <a:gd name="T55" fmla="*/ 389320154 h 55"/>
                <a:gd name="T56" fmla="*/ 518197480 w 68"/>
                <a:gd name="T57" fmla="*/ 176962457 h 55"/>
                <a:gd name="T58" fmla="*/ 694855946 w 68"/>
                <a:gd name="T59" fmla="*/ 353928349 h 55"/>
                <a:gd name="T60" fmla="*/ 694855946 w 68"/>
                <a:gd name="T61" fmla="*/ 542689220 h 55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0" t="0" r="r" b="b"/>
              <a:pathLst>
                <a:path w="68" h="55">
                  <a:moveTo>
                    <a:pt x="68" y="49"/>
                  </a:moveTo>
                  <a:cubicBezTo>
                    <a:pt x="68" y="53"/>
                    <a:pt x="66" y="55"/>
                    <a:pt x="63" y="55"/>
                  </a:cubicBezTo>
                  <a:cubicBezTo>
                    <a:pt x="5" y="55"/>
                    <a:pt x="5" y="55"/>
                    <a:pt x="5" y="55"/>
                  </a:cubicBezTo>
                  <a:cubicBezTo>
                    <a:pt x="2" y="55"/>
                    <a:pt x="0" y="53"/>
                    <a:pt x="0" y="4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5" y="0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66" y="0"/>
                    <a:pt x="68" y="3"/>
                    <a:pt x="68" y="6"/>
                  </a:cubicBezTo>
                  <a:lnTo>
                    <a:pt x="68" y="49"/>
                  </a:lnTo>
                  <a:close/>
                  <a:moveTo>
                    <a:pt x="5" y="5"/>
                  </a:moveTo>
                  <a:cubicBezTo>
                    <a:pt x="5" y="5"/>
                    <a:pt x="4" y="5"/>
                    <a:pt x="4" y="6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4" y="50"/>
                    <a:pt x="5" y="51"/>
                    <a:pt x="5" y="51"/>
                  </a:cubicBezTo>
                  <a:cubicBezTo>
                    <a:pt x="63" y="51"/>
                    <a:pt x="63" y="51"/>
                    <a:pt x="63" y="51"/>
                  </a:cubicBezTo>
                  <a:cubicBezTo>
                    <a:pt x="63" y="51"/>
                    <a:pt x="64" y="50"/>
                    <a:pt x="64" y="49"/>
                  </a:cubicBezTo>
                  <a:cubicBezTo>
                    <a:pt x="64" y="6"/>
                    <a:pt x="64" y="6"/>
                    <a:pt x="64" y="6"/>
                  </a:cubicBezTo>
                  <a:cubicBezTo>
                    <a:pt x="64" y="5"/>
                    <a:pt x="63" y="5"/>
                    <a:pt x="63" y="5"/>
                  </a:cubicBezTo>
                  <a:lnTo>
                    <a:pt x="5" y="5"/>
                  </a:lnTo>
                  <a:close/>
                  <a:moveTo>
                    <a:pt x="16" y="23"/>
                  </a:moveTo>
                  <a:cubicBezTo>
                    <a:pt x="12" y="23"/>
                    <a:pt x="9" y="20"/>
                    <a:pt x="9" y="16"/>
                  </a:cubicBezTo>
                  <a:cubicBezTo>
                    <a:pt x="9" y="13"/>
                    <a:pt x="12" y="9"/>
                    <a:pt x="16" y="9"/>
                  </a:cubicBezTo>
                  <a:cubicBezTo>
                    <a:pt x="20" y="9"/>
                    <a:pt x="23" y="13"/>
                    <a:pt x="23" y="16"/>
                  </a:cubicBezTo>
                  <a:cubicBezTo>
                    <a:pt x="23" y="20"/>
                    <a:pt x="20" y="23"/>
                    <a:pt x="16" y="23"/>
                  </a:cubicBezTo>
                  <a:close/>
                  <a:moveTo>
                    <a:pt x="59" y="46"/>
                  </a:moveTo>
                  <a:cubicBezTo>
                    <a:pt x="9" y="46"/>
                    <a:pt x="9" y="46"/>
                    <a:pt x="9" y="46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20" y="28"/>
                    <a:pt x="20" y="28"/>
                    <a:pt x="20" y="28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44" y="15"/>
                    <a:pt x="44" y="15"/>
                    <a:pt x="44" y="15"/>
                  </a:cubicBezTo>
                  <a:cubicBezTo>
                    <a:pt x="59" y="30"/>
                    <a:pt x="59" y="30"/>
                    <a:pt x="59" y="30"/>
                  </a:cubicBezTo>
                  <a:lnTo>
                    <a:pt x="59" y="46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endParaRPr lang="id-ID" dirty="0">
                <a:latin typeface="+mn-ea"/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9CFA9F54-F138-FBF6-E0FC-D05D262C4F4C}"/>
              </a:ext>
            </a:extLst>
          </p:cNvPr>
          <p:cNvGrpSpPr/>
          <p:nvPr/>
        </p:nvGrpSpPr>
        <p:grpSpPr>
          <a:xfrm>
            <a:off x="6301606" y="2149830"/>
            <a:ext cx="2376786" cy="1279170"/>
            <a:chOff x="550862" y="2149830"/>
            <a:chExt cx="1908733" cy="1279170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3E4954FA-B212-F02C-5845-D38D839C6D0C}"/>
                </a:ext>
              </a:extLst>
            </p:cNvPr>
            <p:cNvSpPr/>
            <p:nvPr/>
          </p:nvSpPr>
          <p:spPr bwMode="auto">
            <a:xfrm>
              <a:off x="550862" y="2149830"/>
              <a:ext cx="1908733" cy="1279170"/>
            </a:xfrm>
            <a:prstGeom prst="rect">
              <a:avLst/>
            </a:prstGeom>
            <a:solidFill>
              <a:srgbClr val="D9D9D9"/>
            </a:solidFill>
            <a:ln w="2857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kumimoji="0" lang="ko-KR" altLang="en-US" dirty="0">
                <a:solidFill>
                  <a:srgbClr val="FF0000"/>
                </a:solidFill>
                <a:latin typeface="+mn-ea"/>
              </a:endParaRPr>
            </a:p>
          </p:txBody>
        </p:sp>
        <p:sp>
          <p:nvSpPr>
            <p:cNvPr id="30" name="Freeform 129">
              <a:extLst>
                <a:ext uri="{FF2B5EF4-FFF2-40B4-BE49-F238E27FC236}">
                  <a16:creationId xmlns:a16="http://schemas.microsoft.com/office/drawing/2014/main" id="{6AE70F02-DDDF-D2FB-5439-B6F3F0DBB98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78565" y="2560513"/>
              <a:ext cx="453326" cy="457805"/>
            </a:xfrm>
            <a:custGeom>
              <a:avLst/>
              <a:gdLst>
                <a:gd name="T0" fmla="*/ 800850339 w 68"/>
                <a:gd name="T1" fmla="*/ 578081024 h 55"/>
                <a:gd name="T2" fmla="*/ 741964184 w 68"/>
                <a:gd name="T3" fmla="*/ 648868068 h 55"/>
                <a:gd name="T4" fmla="*/ 58886155 w 68"/>
                <a:gd name="T5" fmla="*/ 648868068 h 55"/>
                <a:gd name="T6" fmla="*/ 0 w 68"/>
                <a:gd name="T7" fmla="*/ 578081024 h 55"/>
                <a:gd name="T8" fmla="*/ 0 w 68"/>
                <a:gd name="T9" fmla="*/ 70787044 h 55"/>
                <a:gd name="T10" fmla="*/ 58886155 w 68"/>
                <a:gd name="T11" fmla="*/ 0 h 55"/>
                <a:gd name="T12" fmla="*/ 741964184 w 68"/>
                <a:gd name="T13" fmla="*/ 0 h 55"/>
                <a:gd name="T14" fmla="*/ 800850339 w 68"/>
                <a:gd name="T15" fmla="*/ 70787044 h 55"/>
                <a:gd name="T16" fmla="*/ 800850339 w 68"/>
                <a:gd name="T17" fmla="*/ 578081024 h 55"/>
                <a:gd name="T18" fmla="*/ 58886155 w 68"/>
                <a:gd name="T19" fmla="*/ 58988631 h 55"/>
                <a:gd name="T20" fmla="*/ 47108238 w 68"/>
                <a:gd name="T21" fmla="*/ 70787044 h 55"/>
                <a:gd name="T22" fmla="*/ 47108238 w 68"/>
                <a:gd name="T23" fmla="*/ 578081024 h 55"/>
                <a:gd name="T24" fmla="*/ 58886155 w 68"/>
                <a:gd name="T25" fmla="*/ 601677850 h 55"/>
                <a:gd name="T26" fmla="*/ 741964184 w 68"/>
                <a:gd name="T27" fmla="*/ 601677850 h 55"/>
                <a:gd name="T28" fmla="*/ 753742101 w 68"/>
                <a:gd name="T29" fmla="*/ 578081024 h 55"/>
                <a:gd name="T30" fmla="*/ 753742101 w 68"/>
                <a:gd name="T31" fmla="*/ 70787044 h 55"/>
                <a:gd name="T32" fmla="*/ 741964184 w 68"/>
                <a:gd name="T33" fmla="*/ 58988631 h 55"/>
                <a:gd name="T34" fmla="*/ 58886155 w 68"/>
                <a:gd name="T35" fmla="*/ 58988631 h 55"/>
                <a:gd name="T36" fmla="*/ 188436383 w 68"/>
                <a:gd name="T37" fmla="*/ 271346327 h 55"/>
                <a:gd name="T38" fmla="*/ 105994393 w 68"/>
                <a:gd name="T39" fmla="*/ 188760870 h 55"/>
                <a:gd name="T40" fmla="*/ 188436383 w 68"/>
                <a:gd name="T41" fmla="*/ 106178848 h 55"/>
                <a:gd name="T42" fmla="*/ 270874942 w 68"/>
                <a:gd name="T43" fmla="*/ 188760870 h 55"/>
                <a:gd name="T44" fmla="*/ 188436383 w 68"/>
                <a:gd name="T45" fmla="*/ 271346327 h 55"/>
                <a:gd name="T46" fmla="*/ 694855946 w 68"/>
                <a:gd name="T47" fmla="*/ 542689220 h 55"/>
                <a:gd name="T48" fmla="*/ 105994393 w 68"/>
                <a:gd name="T49" fmla="*/ 542689220 h 55"/>
                <a:gd name="T50" fmla="*/ 105994393 w 68"/>
                <a:gd name="T51" fmla="*/ 460107198 h 55"/>
                <a:gd name="T52" fmla="*/ 235544621 w 68"/>
                <a:gd name="T53" fmla="*/ 330331523 h 55"/>
                <a:gd name="T54" fmla="*/ 306208694 w 68"/>
                <a:gd name="T55" fmla="*/ 389320154 h 55"/>
                <a:gd name="T56" fmla="*/ 518197480 w 68"/>
                <a:gd name="T57" fmla="*/ 176962457 h 55"/>
                <a:gd name="T58" fmla="*/ 694855946 w 68"/>
                <a:gd name="T59" fmla="*/ 353928349 h 55"/>
                <a:gd name="T60" fmla="*/ 694855946 w 68"/>
                <a:gd name="T61" fmla="*/ 542689220 h 55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0" t="0" r="r" b="b"/>
              <a:pathLst>
                <a:path w="68" h="55">
                  <a:moveTo>
                    <a:pt x="68" y="49"/>
                  </a:moveTo>
                  <a:cubicBezTo>
                    <a:pt x="68" y="53"/>
                    <a:pt x="66" y="55"/>
                    <a:pt x="63" y="55"/>
                  </a:cubicBezTo>
                  <a:cubicBezTo>
                    <a:pt x="5" y="55"/>
                    <a:pt x="5" y="55"/>
                    <a:pt x="5" y="55"/>
                  </a:cubicBezTo>
                  <a:cubicBezTo>
                    <a:pt x="2" y="55"/>
                    <a:pt x="0" y="53"/>
                    <a:pt x="0" y="4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5" y="0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66" y="0"/>
                    <a:pt x="68" y="3"/>
                    <a:pt x="68" y="6"/>
                  </a:cubicBezTo>
                  <a:lnTo>
                    <a:pt x="68" y="49"/>
                  </a:lnTo>
                  <a:close/>
                  <a:moveTo>
                    <a:pt x="5" y="5"/>
                  </a:moveTo>
                  <a:cubicBezTo>
                    <a:pt x="5" y="5"/>
                    <a:pt x="4" y="5"/>
                    <a:pt x="4" y="6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4" y="50"/>
                    <a:pt x="5" y="51"/>
                    <a:pt x="5" y="51"/>
                  </a:cubicBezTo>
                  <a:cubicBezTo>
                    <a:pt x="63" y="51"/>
                    <a:pt x="63" y="51"/>
                    <a:pt x="63" y="51"/>
                  </a:cubicBezTo>
                  <a:cubicBezTo>
                    <a:pt x="63" y="51"/>
                    <a:pt x="64" y="50"/>
                    <a:pt x="64" y="49"/>
                  </a:cubicBezTo>
                  <a:cubicBezTo>
                    <a:pt x="64" y="6"/>
                    <a:pt x="64" y="6"/>
                    <a:pt x="64" y="6"/>
                  </a:cubicBezTo>
                  <a:cubicBezTo>
                    <a:pt x="64" y="5"/>
                    <a:pt x="63" y="5"/>
                    <a:pt x="63" y="5"/>
                  </a:cubicBezTo>
                  <a:lnTo>
                    <a:pt x="5" y="5"/>
                  </a:lnTo>
                  <a:close/>
                  <a:moveTo>
                    <a:pt x="16" y="23"/>
                  </a:moveTo>
                  <a:cubicBezTo>
                    <a:pt x="12" y="23"/>
                    <a:pt x="9" y="20"/>
                    <a:pt x="9" y="16"/>
                  </a:cubicBezTo>
                  <a:cubicBezTo>
                    <a:pt x="9" y="13"/>
                    <a:pt x="12" y="9"/>
                    <a:pt x="16" y="9"/>
                  </a:cubicBezTo>
                  <a:cubicBezTo>
                    <a:pt x="20" y="9"/>
                    <a:pt x="23" y="13"/>
                    <a:pt x="23" y="16"/>
                  </a:cubicBezTo>
                  <a:cubicBezTo>
                    <a:pt x="23" y="20"/>
                    <a:pt x="20" y="23"/>
                    <a:pt x="16" y="23"/>
                  </a:cubicBezTo>
                  <a:close/>
                  <a:moveTo>
                    <a:pt x="59" y="46"/>
                  </a:moveTo>
                  <a:cubicBezTo>
                    <a:pt x="9" y="46"/>
                    <a:pt x="9" y="46"/>
                    <a:pt x="9" y="46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20" y="28"/>
                    <a:pt x="20" y="28"/>
                    <a:pt x="20" y="28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44" y="15"/>
                    <a:pt x="44" y="15"/>
                    <a:pt x="44" y="15"/>
                  </a:cubicBezTo>
                  <a:cubicBezTo>
                    <a:pt x="59" y="30"/>
                    <a:pt x="59" y="30"/>
                    <a:pt x="59" y="30"/>
                  </a:cubicBezTo>
                  <a:lnTo>
                    <a:pt x="59" y="46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endParaRPr lang="id-ID" dirty="0">
                <a:latin typeface="+mn-ea"/>
              </a:endParaRPr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BCB8881A-659A-2CE6-6FA5-73CEB045E261}"/>
              </a:ext>
            </a:extLst>
          </p:cNvPr>
          <p:cNvSpPr txBox="1"/>
          <p:nvPr/>
        </p:nvSpPr>
        <p:spPr>
          <a:xfrm>
            <a:off x="1034008" y="1707474"/>
            <a:ext cx="2217192" cy="33361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차별화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포인트</a:t>
            </a:r>
          </a:p>
        </p:txBody>
      </p: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0FC35318-7853-5803-4B37-51EAED70FF45}"/>
              </a:ext>
            </a:extLst>
          </p:cNvPr>
          <p:cNvCxnSpPr>
            <a:cxnSpLocks/>
          </p:cNvCxnSpPr>
          <p:nvPr/>
        </p:nvCxnSpPr>
        <p:spPr>
          <a:xfrm>
            <a:off x="550861" y="1690850"/>
            <a:ext cx="483147" cy="1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8CFAB125-2DEE-C3AB-6E24-A5A9DCD30DEF}"/>
              </a:ext>
            </a:extLst>
          </p:cNvPr>
          <p:cNvSpPr txBox="1"/>
          <p:nvPr/>
        </p:nvSpPr>
        <p:spPr>
          <a:xfrm>
            <a:off x="1034008" y="1590823"/>
            <a:ext cx="111205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흥미도 분석 </a:t>
            </a:r>
            <a:r>
              <a:rPr lang="en-US" altLang="ko-KR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AI</a:t>
            </a:r>
            <a:endParaRPr lang="ko-KR" altLang="en-US" sz="700" dirty="0"/>
          </a:p>
        </p:txBody>
      </p:sp>
      <p:graphicFrame>
        <p:nvGraphicFramePr>
          <p:cNvPr id="58" name="표 57">
            <a:extLst>
              <a:ext uri="{FF2B5EF4-FFF2-40B4-BE49-F238E27FC236}">
                <a16:creationId xmlns:a16="http://schemas.microsoft.com/office/drawing/2014/main" id="{1C108BEE-26E7-2C3D-7E87-CA7230925D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8075585"/>
              </p:ext>
            </p:extLst>
          </p:nvPr>
        </p:nvGraphicFramePr>
        <p:xfrm>
          <a:off x="9317697" y="798693"/>
          <a:ext cx="2656801" cy="2555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6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61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5521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B="6480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lnSpc>
                          <a:spcPts val="1200"/>
                        </a:lnSpc>
                        <a:buFontTx/>
                        <a:buNone/>
                      </a:pPr>
                      <a:r>
                        <a:rPr lang="ko-KR" altLang="en-US" sz="800" b="1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차별화</a:t>
                      </a:r>
                      <a:r>
                        <a:rPr lang="en-US" altLang="ko-KR" sz="800" b="1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/</a:t>
                      </a:r>
                      <a:r>
                        <a:rPr lang="ko-KR" altLang="en-US" sz="800" b="1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특장점 소개</a:t>
                      </a:r>
                      <a:endParaRPr lang="en-US" altLang="ko-KR" sz="800" b="1" baseline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B="648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4" name="타원 33">
            <a:extLst>
              <a:ext uri="{FF2B5EF4-FFF2-40B4-BE49-F238E27FC236}">
                <a16:creationId xmlns:a16="http://schemas.microsoft.com/office/drawing/2014/main" id="{B541A70B-9857-CF23-C646-70628BA678DB}"/>
              </a:ext>
            </a:extLst>
          </p:cNvPr>
          <p:cNvSpPr/>
          <p:nvPr/>
        </p:nvSpPr>
        <p:spPr>
          <a:xfrm>
            <a:off x="403585" y="1607773"/>
            <a:ext cx="166154" cy="166154"/>
          </a:xfrm>
          <a:prstGeom prst="ellipse">
            <a:avLst/>
          </a:prstGeom>
          <a:solidFill>
            <a:srgbClr val="C0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38" dirty="0">
                <a:solidFill>
                  <a:schemeClr val="bg1"/>
                </a:solidFill>
                <a:latin typeface="+mn-ea"/>
              </a:rPr>
              <a:t>2</a:t>
            </a:r>
            <a:endParaRPr lang="ko-KR" altLang="en-US" sz="738" dirty="0" err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5FBE8402-10D3-7112-AF9E-369B45AC50E9}"/>
              </a:ext>
            </a:extLst>
          </p:cNvPr>
          <p:cNvSpPr/>
          <p:nvPr/>
        </p:nvSpPr>
        <p:spPr>
          <a:xfrm>
            <a:off x="217502" y="791183"/>
            <a:ext cx="9010636" cy="51606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 dirty="0">
              <a:latin typeface="+mn-ea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03A2533B-A29C-FC0C-F743-6A29FCB504EE}"/>
              </a:ext>
            </a:extLst>
          </p:cNvPr>
          <p:cNvSpPr/>
          <p:nvPr/>
        </p:nvSpPr>
        <p:spPr>
          <a:xfrm>
            <a:off x="217502" y="791183"/>
            <a:ext cx="9010636" cy="51606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 dirty="0">
              <a:latin typeface="+mn-ea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65435CF2-58B0-8CB1-D7B3-FD06417AF602}"/>
              </a:ext>
            </a:extLst>
          </p:cNvPr>
          <p:cNvSpPr/>
          <p:nvPr/>
        </p:nvSpPr>
        <p:spPr bwMode="auto">
          <a:xfrm>
            <a:off x="338543" y="949952"/>
            <a:ext cx="1004929" cy="198522"/>
          </a:xfrm>
          <a:prstGeom prst="rect">
            <a:avLst/>
          </a:prstGeom>
          <a:noFill/>
          <a:ln w="28575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lIns="36000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050" b="1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Raiseme </a:t>
            </a:r>
            <a:r>
              <a:rPr lang="en-US" altLang="ko-KR" sz="1050" b="1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Logo</a:t>
            </a:r>
            <a:endParaRPr kumimoji="0" lang="ko-KR" altLang="en-US" sz="1050" b="1" dirty="0">
              <a:solidFill>
                <a:schemeClr val="bg1">
                  <a:lumMod val="65000"/>
                </a:schemeClr>
              </a:solidFill>
              <a:latin typeface="+mn-ea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72CA78B-AB7C-A1A2-9B41-02D048DCF51A}"/>
              </a:ext>
            </a:extLst>
          </p:cNvPr>
          <p:cNvSpPr txBox="1"/>
          <p:nvPr/>
        </p:nvSpPr>
        <p:spPr>
          <a:xfrm>
            <a:off x="6758404" y="926102"/>
            <a:ext cx="502309" cy="246221"/>
          </a:xfrm>
          <a:prstGeom prst="rect">
            <a:avLst/>
          </a:prstGeom>
          <a:noFill/>
        </p:spPr>
        <p:txBody>
          <a:bodyPr wrap="none" lIns="36000" rIns="36000" rtlCol="0" anchor="ctr">
            <a:spAutoFit/>
          </a:bodyPr>
          <a:lstStyle/>
          <a:p>
            <a:pPr algn="ctr"/>
            <a:r>
              <a:rPr kumimoji="1" lang="en-US" altLang="en-US" sz="1000" b="1" dirty="0">
                <a:latin typeface="+mn-ea"/>
              </a:rPr>
              <a:t>Service</a:t>
            </a:r>
            <a:endParaRPr kumimoji="1" lang="x-none" altLang="en-US" sz="1000" b="1" dirty="0">
              <a:latin typeface="+mn-ea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D28DF23-108B-D0C5-300E-ADB92568E19D}"/>
              </a:ext>
            </a:extLst>
          </p:cNvPr>
          <p:cNvSpPr txBox="1"/>
          <p:nvPr/>
        </p:nvSpPr>
        <p:spPr>
          <a:xfrm>
            <a:off x="8651687" y="926102"/>
            <a:ext cx="407731" cy="246221"/>
          </a:xfrm>
          <a:prstGeom prst="rect">
            <a:avLst/>
          </a:prstGeom>
          <a:noFill/>
        </p:spPr>
        <p:txBody>
          <a:bodyPr wrap="none" lIns="36000" rIns="36000" rtlCol="0" anchor="ctr">
            <a:spAutoFit/>
          </a:bodyPr>
          <a:lstStyle/>
          <a:p>
            <a:pPr algn="ctr"/>
            <a:r>
              <a:rPr kumimoji="1" lang="en-US" altLang="en-US" sz="1000" b="1" dirty="0">
                <a:latin typeface="+mn-ea"/>
              </a:rPr>
              <a:t>News</a:t>
            </a:r>
            <a:endParaRPr kumimoji="1" lang="x-none" altLang="en-US" sz="1000" b="1" dirty="0">
              <a:latin typeface="+mn-ea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4CB0E35-21DF-6512-1BA1-DED8C5948092}"/>
              </a:ext>
            </a:extLst>
          </p:cNvPr>
          <p:cNvSpPr txBox="1"/>
          <p:nvPr/>
        </p:nvSpPr>
        <p:spPr>
          <a:xfrm>
            <a:off x="7893956" y="926102"/>
            <a:ext cx="620930" cy="246221"/>
          </a:xfrm>
          <a:prstGeom prst="rect">
            <a:avLst/>
          </a:prstGeom>
          <a:noFill/>
        </p:spPr>
        <p:txBody>
          <a:bodyPr wrap="none" lIns="36000" rIns="36000" rtlCol="0" anchor="ctr">
            <a:spAutoFit/>
          </a:bodyPr>
          <a:lstStyle/>
          <a:p>
            <a:pPr algn="ctr"/>
            <a:r>
              <a:rPr kumimoji="1" lang="en-US" altLang="en-US" sz="1000" b="1" dirty="0">
                <a:latin typeface="+mn-ea"/>
              </a:rPr>
              <a:t>Use Case</a:t>
            </a:r>
            <a:endParaRPr kumimoji="1" lang="x-none" altLang="en-US" sz="1000" b="1" dirty="0">
              <a:latin typeface="+mn-ea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C14CB1B-5925-A71E-67C6-6F9A4C947419}"/>
              </a:ext>
            </a:extLst>
          </p:cNvPr>
          <p:cNvSpPr txBox="1"/>
          <p:nvPr/>
        </p:nvSpPr>
        <p:spPr>
          <a:xfrm>
            <a:off x="6170591" y="926102"/>
            <a:ext cx="451012" cy="246221"/>
          </a:xfrm>
          <a:prstGeom prst="rect">
            <a:avLst/>
          </a:prstGeom>
          <a:noFill/>
        </p:spPr>
        <p:txBody>
          <a:bodyPr wrap="none" lIns="36000" rIns="36000" rtlCol="0"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000" b="1" dirty="0">
                <a:latin typeface="+mn-ea"/>
              </a:rPr>
              <a:t>About</a:t>
            </a:r>
            <a:endParaRPr kumimoji="0" lang="ko-KR" altLang="en-US" sz="1000" b="1" dirty="0">
              <a:latin typeface="+mn-ea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EDC3D2A-D677-A8B1-1C9D-E75DD0907715}"/>
              </a:ext>
            </a:extLst>
          </p:cNvPr>
          <p:cNvSpPr txBox="1"/>
          <p:nvPr/>
        </p:nvSpPr>
        <p:spPr>
          <a:xfrm>
            <a:off x="7397514" y="926102"/>
            <a:ext cx="359641" cy="246221"/>
          </a:xfrm>
          <a:prstGeom prst="rect">
            <a:avLst/>
          </a:prstGeom>
          <a:noFill/>
        </p:spPr>
        <p:txBody>
          <a:bodyPr wrap="none" lIns="36000" rIns="36000" rtlCol="0" anchor="ctr">
            <a:spAutoFit/>
          </a:bodyPr>
          <a:lstStyle/>
          <a:p>
            <a:pPr algn="ctr"/>
            <a:r>
              <a:rPr kumimoji="1" lang="en-US" altLang="en-US" sz="1000" b="1" dirty="0">
                <a:latin typeface="+mn-ea"/>
              </a:rPr>
              <a:t>Tech</a:t>
            </a:r>
            <a:endParaRPr kumimoji="1" lang="x-none" altLang="en-US" sz="10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720592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A77C24-5497-4D21-95FA-425F5200F00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  <a:ea typeface="+mn-ea"/>
              </a:rPr>
              <a:t>Tech_</a:t>
            </a:r>
            <a:r>
              <a:rPr lang="ko-KR" altLang="en-US" dirty="0">
                <a:latin typeface="+mn-ea"/>
                <a:ea typeface="+mn-ea"/>
              </a:rPr>
              <a:t>흥미도 분석</a:t>
            </a:r>
            <a:endParaRPr lang="ko-KR" altLang="en-US" dirty="0"/>
          </a:p>
        </p:txBody>
      </p:sp>
      <p:sp>
        <p:nvSpPr>
          <p:cNvPr id="96" name="부제목 95">
            <a:extLst>
              <a:ext uri="{FF2B5EF4-FFF2-40B4-BE49-F238E27FC236}">
                <a16:creationId xmlns:a16="http://schemas.microsoft.com/office/drawing/2014/main" id="{1640C8C9-89AD-9095-7BA7-D2895BB0ED1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Main &gt; </a:t>
            </a:r>
            <a:r>
              <a:rPr lang="ko-KR" altLang="en-US" dirty="0"/>
              <a:t>흥미도 분석</a:t>
            </a:r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421077B9-47B0-C889-AEA7-D77D9AADF26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T_INTE_01_T</a:t>
            </a:r>
            <a:endParaRPr lang="ko-KR" altLang="en-US" dirty="0"/>
          </a:p>
        </p:txBody>
      </p:sp>
      <p:graphicFrame>
        <p:nvGraphicFramePr>
          <p:cNvPr id="111" name="표 110">
            <a:extLst>
              <a:ext uri="{FF2B5EF4-FFF2-40B4-BE49-F238E27FC236}">
                <a16:creationId xmlns:a16="http://schemas.microsoft.com/office/drawing/2014/main" id="{07D1B76E-4FF3-A69A-77C1-57E140DEDA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5976691"/>
              </p:ext>
            </p:extLst>
          </p:nvPr>
        </p:nvGraphicFramePr>
        <p:xfrm>
          <a:off x="9317697" y="798693"/>
          <a:ext cx="2656801" cy="7061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6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61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5521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B="6480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lnSpc>
                          <a:spcPts val="1200"/>
                        </a:lnSpc>
                        <a:buFontTx/>
                        <a:buNone/>
                      </a:pPr>
                      <a:r>
                        <a:rPr lang="en-US" altLang="ko-KR" sz="800" b="1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A </a:t>
                      </a:r>
                      <a:r>
                        <a:rPr lang="ko-KR" altLang="en-US" sz="800" b="1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모델 적용 사례</a:t>
                      </a:r>
                      <a:endParaRPr lang="en-US" altLang="ko-KR" sz="800" b="1" baseline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lnSpc>
                          <a:spcPts val="1200"/>
                        </a:lnSpc>
                        <a:buFontTx/>
                        <a:buChar char="-"/>
                      </a:pP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해당 </a:t>
                      </a: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AI </a:t>
                      </a: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모델 기술 적용 예시 분야별로 소개</a:t>
                      </a:r>
                      <a:endParaRPr lang="en-US" altLang="ko-KR" sz="800" b="0" baseline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marR="0" lvl="0" indent="-171450" algn="l" defTabSz="908399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800" b="1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3a</a:t>
                      </a: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 </a:t>
                      </a: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적용 예시 소개 페이지로 이동</a:t>
                      </a:r>
                      <a:endParaRPr lang="en-US" altLang="ko-KR" sz="800" b="0" baseline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marR="0" lvl="0" indent="0" algn="l" defTabSz="908399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en-US" altLang="ko-KR" sz="800" b="0" dirty="0">
                          <a:solidFill>
                            <a:srgbClr val="3483CB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[Screen ID: C_COUN_01_T]</a:t>
                      </a:r>
                      <a:endParaRPr lang="en-US" altLang="ko-KR" sz="800" b="0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B="648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0" name="타원 29">
            <a:extLst>
              <a:ext uri="{FF2B5EF4-FFF2-40B4-BE49-F238E27FC236}">
                <a16:creationId xmlns:a16="http://schemas.microsoft.com/office/drawing/2014/main" id="{5FD5104C-A653-90F5-0B04-C6295CDF0ADA}"/>
              </a:ext>
            </a:extLst>
          </p:cNvPr>
          <p:cNvSpPr/>
          <p:nvPr/>
        </p:nvSpPr>
        <p:spPr>
          <a:xfrm>
            <a:off x="403585" y="1390780"/>
            <a:ext cx="166154" cy="166154"/>
          </a:xfrm>
          <a:prstGeom prst="ellipse">
            <a:avLst/>
          </a:prstGeom>
          <a:solidFill>
            <a:srgbClr val="C0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38" dirty="0">
                <a:solidFill>
                  <a:schemeClr val="bg1"/>
                </a:solidFill>
                <a:latin typeface="+mn-ea"/>
              </a:rPr>
              <a:t>3</a:t>
            </a:r>
            <a:endParaRPr lang="ko-KR" altLang="en-US" sz="738" dirty="0" err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66" name="사각형: 둥근 모서리 65">
            <a:extLst>
              <a:ext uri="{FF2B5EF4-FFF2-40B4-BE49-F238E27FC236}">
                <a16:creationId xmlns:a16="http://schemas.microsoft.com/office/drawing/2014/main" id="{04BBFCC2-67A1-7185-B688-4D0DA89FB252}"/>
              </a:ext>
            </a:extLst>
          </p:cNvPr>
          <p:cNvSpPr/>
          <p:nvPr/>
        </p:nvSpPr>
        <p:spPr>
          <a:xfrm>
            <a:off x="559335" y="2017123"/>
            <a:ext cx="2062047" cy="1159465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Ins="90000" rtlCol="0" anchor="ctr"/>
          <a:lstStyle/>
          <a:p>
            <a:pPr algn="ctr"/>
            <a:r>
              <a:rPr lang="en-US" altLang="ko-KR" sz="1000" b="1" noProof="1">
                <a:solidFill>
                  <a:schemeClr val="tx1"/>
                </a:solidFill>
                <a:latin typeface="+mn-ea"/>
                <a:cs typeface="Segoe UI" panose="020B0502040204020203" pitchFamily="34" charset="0"/>
              </a:rPr>
              <a:t>“ </a:t>
            </a:r>
            <a:r>
              <a:rPr lang="ko-KR" altLang="en-US" sz="1000" noProof="1">
                <a:solidFill>
                  <a:schemeClr val="tx1"/>
                </a:solidFill>
                <a:latin typeface="+mn-ea"/>
                <a:cs typeface="Segoe UI" panose="020B0502040204020203" pitchFamily="34" charset="0"/>
              </a:rPr>
              <a:t>내 공부 방법이</a:t>
            </a:r>
            <a:endParaRPr lang="en-US" altLang="ko-KR" sz="1000" noProof="1">
              <a:solidFill>
                <a:schemeClr val="tx1"/>
              </a:solidFill>
              <a:latin typeface="+mn-ea"/>
              <a:cs typeface="Segoe UI" panose="020B0502040204020203" pitchFamily="34" charset="0"/>
            </a:endParaRPr>
          </a:p>
          <a:p>
            <a:pPr algn="ctr"/>
            <a:r>
              <a:rPr lang="ko-KR" altLang="en-US" sz="1000" noProof="1">
                <a:solidFill>
                  <a:schemeClr val="tx1"/>
                </a:solidFill>
                <a:latin typeface="+mn-ea"/>
                <a:cs typeface="Segoe UI" panose="020B0502040204020203" pitchFamily="34" charset="0"/>
              </a:rPr>
              <a:t>뭐가 문제인지 모르겠어요 </a:t>
            </a:r>
            <a:r>
              <a:rPr lang="en-US" altLang="ko-KR" sz="1000" b="1" noProof="1">
                <a:solidFill>
                  <a:schemeClr val="tx1"/>
                </a:solidFill>
                <a:latin typeface="+mn-ea"/>
                <a:cs typeface="Segoe UI" panose="020B0502040204020203" pitchFamily="34" charset="0"/>
              </a:rPr>
              <a:t>”</a:t>
            </a:r>
          </a:p>
        </p:txBody>
      </p:sp>
      <p:sp>
        <p:nvSpPr>
          <p:cNvPr id="69" name="사각형: 둥근 모서리 68">
            <a:extLst>
              <a:ext uri="{FF2B5EF4-FFF2-40B4-BE49-F238E27FC236}">
                <a16:creationId xmlns:a16="http://schemas.microsoft.com/office/drawing/2014/main" id="{47194D3D-6B95-E700-42BE-3079D8A6874E}"/>
              </a:ext>
            </a:extLst>
          </p:cNvPr>
          <p:cNvSpPr/>
          <p:nvPr/>
        </p:nvSpPr>
        <p:spPr>
          <a:xfrm>
            <a:off x="2711624" y="2003302"/>
            <a:ext cx="2062047" cy="117328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Ins="90000" rtlCol="0" anchor="ctr"/>
          <a:lstStyle/>
          <a:p>
            <a:pPr algn="ctr"/>
            <a:r>
              <a:rPr lang="en-US" altLang="ko-KR" sz="1000" b="1" noProof="1">
                <a:solidFill>
                  <a:schemeClr val="tx1"/>
                </a:solidFill>
                <a:latin typeface="+mn-ea"/>
                <a:cs typeface="Segoe UI" panose="020B0502040204020203" pitchFamily="34" charset="0"/>
              </a:rPr>
              <a:t>“ </a:t>
            </a:r>
            <a:r>
              <a:rPr lang="ko-KR" altLang="en-US" sz="1000" noProof="1">
                <a:solidFill>
                  <a:schemeClr val="tx1"/>
                </a:solidFill>
                <a:latin typeface="+mn-ea"/>
                <a:cs typeface="Segoe UI" panose="020B0502040204020203" pitchFamily="34" charset="0"/>
              </a:rPr>
              <a:t>학생들이 제대로 듣고 있는지 </a:t>
            </a:r>
            <a:endParaRPr lang="en-US" altLang="ko-KR" sz="1000" noProof="1">
              <a:solidFill>
                <a:schemeClr val="tx1"/>
              </a:solidFill>
              <a:latin typeface="+mn-ea"/>
              <a:cs typeface="Segoe UI" panose="020B0502040204020203" pitchFamily="34" charset="0"/>
            </a:endParaRPr>
          </a:p>
          <a:p>
            <a:pPr algn="ctr"/>
            <a:r>
              <a:rPr lang="ko-KR" altLang="en-US" sz="1000" noProof="1">
                <a:solidFill>
                  <a:schemeClr val="tx1"/>
                </a:solidFill>
                <a:latin typeface="+mn-ea"/>
                <a:cs typeface="Segoe UI" panose="020B0502040204020203" pitchFamily="34" charset="0"/>
              </a:rPr>
              <a:t>알 수 없어서 답답해요</a:t>
            </a:r>
            <a:r>
              <a:rPr lang="ko-KR" altLang="en-US" sz="1000" b="1" noProof="1">
                <a:solidFill>
                  <a:schemeClr val="tx1"/>
                </a:solidFill>
                <a:latin typeface="+mn-ea"/>
                <a:cs typeface="Segoe UI" panose="020B0502040204020203" pitchFamily="34" charset="0"/>
              </a:rPr>
              <a:t> </a:t>
            </a:r>
            <a:r>
              <a:rPr lang="en-US" altLang="ko-KR" sz="1000" b="1" noProof="1">
                <a:solidFill>
                  <a:schemeClr val="tx1"/>
                </a:solidFill>
                <a:latin typeface="+mn-ea"/>
                <a:cs typeface="Segoe UI" panose="020B0502040204020203" pitchFamily="34" charset="0"/>
              </a:rPr>
              <a:t>”</a:t>
            </a:r>
          </a:p>
        </p:txBody>
      </p:sp>
      <p:sp>
        <p:nvSpPr>
          <p:cNvPr id="79" name="사각형: 둥근 모서리 78">
            <a:extLst>
              <a:ext uri="{FF2B5EF4-FFF2-40B4-BE49-F238E27FC236}">
                <a16:creationId xmlns:a16="http://schemas.microsoft.com/office/drawing/2014/main" id="{1EE7F345-3F67-CD1D-0BBA-17AB0C2CBD47}"/>
              </a:ext>
            </a:extLst>
          </p:cNvPr>
          <p:cNvSpPr/>
          <p:nvPr/>
        </p:nvSpPr>
        <p:spPr>
          <a:xfrm>
            <a:off x="4871864" y="2017123"/>
            <a:ext cx="2062047" cy="1159465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Ins="90000" rtlCol="0" anchor="ctr"/>
          <a:lstStyle/>
          <a:p>
            <a:pPr algn="ctr"/>
            <a:r>
              <a:rPr lang="en-US" altLang="ko-KR" sz="1000" b="0" spc="-30" dirty="0">
                <a:solidFill>
                  <a:schemeClr val="tx1"/>
                </a:solidFill>
                <a:latin typeface="+mn-ea"/>
                <a:ea typeface="+mn-ea"/>
                <a:sym typeface="Wingdings" panose="05000000000000000000" pitchFamily="2" charset="2"/>
              </a:rPr>
              <a:t>“ </a:t>
            </a:r>
            <a:r>
              <a:rPr lang="ko-KR" altLang="en-US" sz="1000" b="0" spc="-30" dirty="0">
                <a:solidFill>
                  <a:schemeClr val="tx1"/>
                </a:solidFill>
                <a:latin typeface="+mn-ea"/>
                <a:ea typeface="+mn-ea"/>
                <a:sym typeface="Wingdings" panose="05000000000000000000" pitchFamily="2" charset="2"/>
              </a:rPr>
              <a:t>수업에 대한 학생들의 </a:t>
            </a:r>
            <a:endParaRPr lang="en-US" altLang="ko-KR" sz="1000" b="0" spc="-30" dirty="0">
              <a:solidFill>
                <a:schemeClr val="tx1"/>
              </a:solidFill>
              <a:latin typeface="+mn-ea"/>
              <a:ea typeface="+mn-ea"/>
              <a:sym typeface="Wingdings" panose="05000000000000000000" pitchFamily="2" charset="2"/>
            </a:endParaRPr>
          </a:p>
          <a:p>
            <a:pPr algn="ctr"/>
            <a:r>
              <a:rPr lang="ko-KR" altLang="en-US" sz="1000" b="0" spc="-30" dirty="0">
                <a:solidFill>
                  <a:schemeClr val="tx1"/>
                </a:solidFill>
                <a:latin typeface="+mn-ea"/>
                <a:ea typeface="+mn-ea"/>
                <a:sym typeface="Wingdings" panose="05000000000000000000" pitchFamily="2" charset="2"/>
              </a:rPr>
              <a:t>반응이 궁금해요 </a:t>
            </a:r>
            <a:r>
              <a:rPr lang="en-US" altLang="ko-KR" sz="1000" b="1" noProof="1">
                <a:solidFill>
                  <a:schemeClr val="tx1"/>
                </a:solidFill>
                <a:latin typeface="+mn-ea"/>
                <a:cs typeface="Segoe UI" panose="020B0502040204020203" pitchFamily="34" charset="0"/>
              </a:rPr>
              <a:t>”</a:t>
            </a:r>
          </a:p>
        </p:txBody>
      </p:sp>
      <p:sp>
        <p:nvSpPr>
          <p:cNvPr id="82" name="사각형: 둥근 모서리 81">
            <a:extLst>
              <a:ext uri="{FF2B5EF4-FFF2-40B4-BE49-F238E27FC236}">
                <a16:creationId xmlns:a16="http://schemas.microsoft.com/office/drawing/2014/main" id="{5562B163-812C-C571-14D8-DF72F002DF60}"/>
              </a:ext>
            </a:extLst>
          </p:cNvPr>
          <p:cNvSpPr/>
          <p:nvPr/>
        </p:nvSpPr>
        <p:spPr>
          <a:xfrm>
            <a:off x="7032104" y="2017123"/>
            <a:ext cx="2062047" cy="1159465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Ins="90000" rtlCol="0" anchor="ctr"/>
          <a:lstStyle/>
          <a:p>
            <a:pPr algn="ctr"/>
            <a:r>
              <a:rPr lang="en-US" altLang="ko-KR" sz="1000" b="1" noProof="1">
                <a:solidFill>
                  <a:schemeClr val="tx1"/>
                </a:solidFill>
                <a:latin typeface="+mn-ea"/>
                <a:cs typeface="Segoe UI" panose="020B0502040204020203" pitchFamily="34" charset="0"/>
              </a:rPr>
              <a:t>“ </a:t>
            </a:r>
            <a:r>
              <a:rPr lang="ko-KR" altLang="en-US" sz="1000" noProof="1">
                <a:solidFill>
                  <a:schemeClr val="tx1"/>
                </a:solidFill>
                <a:latin typeface="+mn-ea"/>
                <a:cs typeface="Segoe UI" panose="020B0502040204020203" pitchFamily="34" charset="0"/>
              </a:rPr>
              <a:t>내 설명에 문제가 </a:t>
            </a:r>
            <a:endParaRPr lang="en-US" altLang="ko-KR" sz="1000" noProof="1">
              <a:solidFill>
                <a:schemeClr val="tx1"/>
              </a:solidFill>
              <a:latin typeface="+mn-ea"/>
              <a:cs typeface="Segoe UI" panose="020B0502040204020203" pitchFamily="34" charset="0"/>
            </a:endParaRPr>
          </a:p>
          <a:p>
            <a:pPr algn="ctr"/>
            <a:r>
              <a:rPr lang="ko-KR" altLang="en-US" sz="1000" noProof="1">
                <a:solidFill>
                  <a:schemeClr val="tx1"/>
                </a:solidFill>
                <a:latin typeface="+mn-ea"/>
                <a:cs typeface="Segoe UI" panose="020B0502040204020203" pitchFamily="34" charset="0"/>
              </a:rPr>
              <a:t>있는건 아닌지 모르겠어요</a:t>
            </a:r>
            <a:r>
              <a:rPr lang="ko-KR" altLang="en-US" sz="1000" b="1" noProof="1">
                <a:solidFill>
                  <a:schemeClr val="tx1"/>
                </a:solidFill>
                <a:latin typeface="+mn-ea"/>
                <a:cs typeface="Segoe UI" panose="020B0502040204020203" pitchFamily="34" charset="0"/>
              </a:rPr>
              <a:t> </a:t>
            </a:r>
            <a:r>
              <a:rPr lang="en-US" altLang="ko-KR" sz="1000" b="1" noProof="1">
                <a:solidFill>
                  <a:schemeClr val="tx1"/>
                </a:solidFill>
                <a:latin typeface="+mn-ea"/>
                <a:cs typeface="Segoe UI" panose="020B0502040204020203" pitchFamily="34" charset="0"/>
              </a:rPr>
              <a:t>”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C57F97E9-5D61-FC14-7C61-92E209481CCE}"/>
              </a:ext>
            </a:extLst>
          </p:cNvPr>
          <p:cNvSpPr txBox="1"/>
          <p:nvPr/>
        </p:nvSpPr>
        <p:spPr>
          <a:xfrm>
            <a:off x="550863" y="2070116"/>
            <a:ext cx="207051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b="1" dirty="0"/>
              <a:t>자율학습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B7E99470-B04D-FCC7-F991-112C13EB7579}"/>
              </a:ext>
            </a:extLst>
          </p:cNvPr>
          <p:cNvSpPr txBox="1"/>
          <p:nvPr/>
        </p:nvSpPr>
        <p:spPr>
          <a:xfrm>
            <a:off x="2719576" y="2070116"/>
            <a:ext cx="205409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b="1" dirty="0"/>
              <a:t>인터넷강의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B156E7CD-3BFF-65DB-3C6F-6145C74818FC}"/>
              </a:ext>
            </a:extLst>
          </p:cNvPr>
          <p:cNvSpPr txBox="1"/>
          <p:nvPr/>
        </p:nvSpPr>
        <p:spPr>
          <a:xfrm>
            <a:off x="4879815" y="2070116"/>
            <a:ext cx="205409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b="1" dirty="0"/>
              <a:t>원격수업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EE7C3AD7-88FF-CAC1-56D8-609977C667DE}"/>
              </a:ext>
            </a:extLst>
          </p:cNvPr>
          <p:cNvSpPr txBox="1"/>
          <p:nvPr/>
        </p:nvSpPr>
        <p:spPr>
          <a:xfrm>
            <a:off x="7040055" y="2070116"/>
            <a:ext cx="205409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b="1" dirty="0"/>
              <a:t>화상상담</a:t>
            </a:r>
            <a:endParaRPr lang="en-US" altLang="ko-KR" sz="800" b="1" dirty="0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CD0D7D3F-D75F-D27C-BD54-7A76DA00F40E}"/>
              </a:ext>
            </a:extLst>
          </p:cNvPr>
          <p:cNvSpPr txBox="1"/>
          <p:nvPr/>
        </p:nvSpPr>
        <p:spPr>
          <a:xfrm>
            <a:off x="558813" y="1330363"/>
            <a:ext cx="2700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흥미도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분석 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AI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모델은</a:t>
            </a:r>
            <a:endParaRPr lang="en-US" altLang="ko-KR" sz="12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어떻게 사용할 수 있을까요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?</a:t>
            </a:r>
          </a:p>
        </p:txBody>
      </p: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820E02D2-EC3C-9B81-0749-2AFF6AA37690}"/>
              </a:ext>
            </a:extLst>
          </p:cNvPr>
          <p:cNvGrpSpPr/>
          <p:nvPr/>
        </p:nvGrpSpPr>
        <p:grpSpPr>
          <a:xfrm>
            <a:off x="208011" y="5627237"/>
            <a:ext cx="9033791" cy="1214974"/>
            <a:chOff x="208011" y="5193196"/>
            <a:chExt cx="9033791" cy="1404156"/>
          </a:xfrm>
        </p:grpSpPr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8E3C8A03-AC6D-A2BC-0B64-0E0DA0AE7D1D}"/>
                </a:ext>
              </a:extLst>
            </p:cNvPr>
            <p:cNvSpPr/>
            <p:nvPr/>
          </p:nvSpPr>
          <p:spPr>
            <a:xfrm>
              <a:off x="208011" y="5193196"/>
              <a:ext cx="9033791" cy="140415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3175"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D88AE755-B30E-F8BC-7BEA-C8FCCA5E85C7}"/>
                </a:ext>
              </a:extLst>
            </p:cNvPr>
            <p:cNvSpPr txBox="1"/>
            <p:nvPr/>
          </p:nvSpPr>
          <p:spPr>
            <a:xfrm>
              <a:off x="515380" y="5337212"/>
              <a:ext cx="595035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이용약관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5BC52E74-C5A4-0543-7DAD-7658E136F088}"/>
                </a:ext>
              </a:extLst>
            </p:cNvPr>
            <p:cNvSpPr txBox="1"/>
            <p:nvPr/>
          </p:nvSpPr>
          <p:spPr>
            <a:xfrm>
              <a:off x="1307468" y="5337212"/>
              <a:ext cx="1005403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개인정보처리방침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D5976C93-1B65-84D1-AFDB-43759D2F9528}"/>
                </a:ext>
              </a:extLst>
            </p:cNvPr>
            <p:cNvSpPr txBox="1"/>
            <p:nvPr/>
          </p:nvSpPr>
          <p:spPr>
            <a:xfrm>
              <a:off x="551385" y="5758080"/>
              <a:ext cx="6300700" cy="5068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이메일</a:t>
              </a:r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: hello@raiseme.kr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주소 </a:t>
              </a:r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: 05510 </a:t>
              </a:r>
              <a:r>
                <a:rPr lang="ko-KR" alt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서울시 송파구 </a:t>
              </a:r>
              <a:r>
                <a:rPr lang="ko-KR" altLang="en-US" sz="800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올림픽로</a:t>
              </a:r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35</a:t>
              </a:r>
              <a:r>
                <a:rPr lang="ko-KR" alt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길 </a:t>
              </a:r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125 </a:t>
              </a:r>
              <a:r>
                <a:rPr lang="ko-KR" alt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삼성</a:t>
              </a:r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SDS </a:t>
              </a:r>
              <a:r>
                <a:rPr lang="ko-KR" alt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서관캠퍼스 </a:t>
              </a:r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4</a:t>
              </a:r>
              <a:r>
                <a:rPr lang="ko-KR" alt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층</a:t>
              </a:r>
              <a:endPara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7BBB36AB-D9F9-81D9-C9C4-67E52ACA1DF5}"/>
                </a:ext>
              </a:extLst>
            </p:cNvPr>
            <p:cNvSpPr txBox="1"/>
            <p:nvPr/>
          </p:nvSpPr>
          <p:spPr>
            <a:xfrm>
              <a:off x="6860418" y="6049509"/>
              <a:ext cx="2373050" cy="2489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sz="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Copyrightⓒ 2022 </a:t>
              </a:r>
              <a:r>
                <a:rPr lang="en-US" altLang="ko-KR" sz="8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Raiseme</a:t>
              </a:r>
              <a:r>
                <a:rPr lang="en-US" altLang="ko-KR" sz="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. All rights reserved.</a:t>
              </a:r>
              <a:endParaRPr lang="ko-KR" altLang="en-US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</p:grpSp>
      <p:sp>
        <p:nvSpPr>
          <p:cNvPr id="80" name="TextBox 79">
            <a:extLst>
              <a:ext uri="{FF2B5EF4-FFF2-40B4-BE49-F238E27FC236}">
                <a16:creationId xmlns:a16="http://schemas.microsoft.com/office/drawing/2014/main" id="{16AA9720-1AAC-E2A3-7E6B-969E27C72298}"/>
              </a:ext>
            </a:extLst>
          </p:cNvPr>
          <p:cNvSpPr txBox="1"/>
          <p:nvPr/>
        </p:nvSpPr>
        <p:spPr>
          <a:xfrm>
            <a:off x="558813" y="3572148"/>
            <a:ext cx="21247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Raiseme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에게 </a:t>
            </a:r>
            <a:endParaRPr lang="en-US" altLang="ko-KR" sz="12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무엇이든 물어보세요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D0D5AC79-B49F-2F05-09BC-EE9D5F5F0CC4}"/>
              </a:ext>
            </a:extLst>
          </p:cNvPr>
          <p:cNvSpPr txBox="1"/>
          <p:nvPr/>
        </p:nvSpPr>
        <p:spPr>
          <a:xfrm>
            <a:off x="558813" y="4384574"/>
            <a:ext cx="23043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05510 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서울시 송파구 </a:t>
            </a:r>
            <a:r>
              <a:rPr lang="ko-KR" altLang="en-US" sz="10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올림픽로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35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길 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125 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삼성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SDS 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서관캠퍼스 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4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층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D87CE01A-F685-8CA2-87CA-4F2DB366E082}"/>
              </a:ext>
            </a:extLst>
          </p:cNvPr>
          <p:cNvSpPr txBox="1"/>
          <p:nvPr/>
        </p:nvSpPr>
        <p:spPr>
          <a:xfrm>
            <a:off x="558813" y="4076798"/>
            <a:ext cx="23043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hello@raiseme.kr</a:t>
            </a:r>
            <a:endParaRPr lang="ko-KR" altLang="en-US" sz="1000" b="1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92041CB7-D304-C2FE-9011-751253D2A328}"/>
              </a:ext>
            </a:extLst>
          </p:cNvPr>
          <p:cNvSpPr txBox="1"/>
          <p:nvPr/>
        </p:nvSpPr>
        <p:spPr>
          <a:xfrm>
            <a:off x="3767256" y="4076798"/>
            <a:ext cx="46330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Raiseme</a:t>
            </a:r>
            <a:r>
              <a:rPr lang="ko-KR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의 </a:t>
            </a:r>
            <a:r>
              <a:rPr lang="en-US" altLang="ko-KR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AI </a:t>
            </a:r>
            <a:r>
              <a:rPr lang="ko-KR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모델로 여러분의 서비스를 업그레이드 하고 싶다면</a:t>
            </a:r>
          </a:p>
          <a:p>
            <a:r>
              <a:rPr lang="ko-KR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회사명</a:t>
            </a:r>
            <a:r>
              <a:rPr lang="en-US" altLang="ko-KR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 </a:t>
            </a:r>
            <a:r>
              <a:rPr lang="ko-KR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성함</a:t>
            </a:r>
            <a:r>
              <a:rPr lang="en-US" altLang="ko-KR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 </a:t>
            </a:r>
            <a:r>
              <a:rPr lang="ko-KR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연락처</a:t>
            </a:r>
            <a:r>
              <a:rPr lang="en-US" altLang="ko-KR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 </a:t>
            </a:r>
            <a:r>
              <a:rPr lang="ko-KR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문의내용을 메일로 보내주세요</a:t>
            </a:r>
            <a:r>
              <a:rPr lang="en-US" altLang="ko-KR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.</a:t>
            </a:r>
          </a:p>
          <a:p>
            <a:endParaRPr lang="en-US" altLang="ko-KR" sz="10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r>
              <a:rPr lang="ko-KR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서비스 컨설턴트가 성공 사례와 함께 여러분의 서비스를 </a:t>
            </a:r>
            <a:r>
              <a:rPr lang="en-US" altLang="ko-KR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Raise</a:t>
            </a:r>
            <a:r>
              <a:rPr lang="ko-KR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해 드립니다</a:t>
            </a:r>
            <a:r>
              <a:rPr lang="en-US" altLang="ko-KR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.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6CF18A41-FE7F-9306-3350-8F76B38B3B17}"/>
              </a:ext>
            </a:extLst>
          </p:cNvPr>
          <p:cNvSpPr txBox="1"/>
          <p:nvPr/>
        </p:nvSpPr>
        <p:spPr>
          <a:xfrm>
            <a:off x="3767256" y="5123320"/>
            <a:ext cx="379462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파트너십 문의 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| 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기술 문의 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| 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요금 문의 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| 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서비스 이용문의 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| 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기타</a:t>
            </a:r>
            <a:endParaRPr lang="en-US" altLang="ko-KR" sz="10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grpSp>
        <p:nvGrpSpPr>
          <p:cNvPr id="98" name="그룹 97">
            <a:extLst>
              <a:ext uri="{FF2B5EF4-FFF2-40B4-BE49-F238E27FC236}">
                <a16:creationId xmlns:a16="http://schemas.microsoft.com/office/drawing/2014/main" id="{D2C85293-BF23-7E77-114F-605BA8FF77CD}"/>
              </a:ext>
            </a:extLst>
          </p:cNvPr>
          <p:cNvGrpSpPr/>
          <p:nvPr/>
        </p:nvGrpSpPr>
        <p:grpSpPr>
          <a:xfrm>
            <a:off x="558813" y="4900707"/>
            <a:ext cx="1774874" cy="468834"/>
            <a:chOff x="600141" y="3111507"/>
            <a:chExt cx="1774874" cy="468834"/>
          </a:xfrm>
        </p:grpSpPr>
        <p:pic>
          <p:nvPicPr>
            <p:cNvPr id="99" name="그래픽 98" descr="다운로드 단색으로 채워진">
              <a:extLst>
                <a:ext uri="{FF2B5EF4-FFF2-40B4-BE49-F238E27FC236}">
                  <a16:creationId xmlns:a16="http://schemas.microsoft.com/office/drawing/2014/main" id="{D397D118-A8C9-FA1C-F845-2BBE557FF36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flipH="1">
              <a:off x="600141" y="3163551"/>
              <a:ext cx="144000" cy="144000"/>
            </a:xfrm>
            <a:prstGeom prst="rect">
              <a:avLst/>
            </a:prstGeom>
          </p:spPr>
        </p:pic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42D4C29A-231A-1FE3-464F-D1089C413204}"/>
                </a:ext>
              </a:extLst>
            </p:cNvPr>
            <p:cNvSpPr/>
            <p:nvPr/>
          </p:nvSpPr>
          <p:spPr>
            <a:xfrm>
              <a:off x="678404" y="3111507"/>
              <a:ext cx="1696611" cy="265064"/>
            </a:xfrm>
            <a:prstGeom prst="rect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Ins="90000" rtlCol="0" anchor="ctr"/>
            <a:lstStyle/>
            <a:p>
              <a:pPr algn="l"/>
              <a:r>
                <a:rPr lang="en-US" altLang="ko-KR" sz="800" u="sng" noProof="1">
                  <a:solidFill>
                    <a:schemeClr val="tx1">
                      <a:lumMod val="85000"/>
                      <a:lumOff val="1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Raiseme </a:t>
              </a:r>
              <a:r>
                <a:rPr lang="ko-KR" altLang="en-US" sz="800" u="sng" noProof="1">
                  <a:solidFill>
                    <a:schemeClr val="tx1">
                      <a:lumMod val="85000"/>
                      <a:lumOff val="1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소개자료를 받고 싶어요</a:t>
              </a: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7F349B63-B89D-71D9-7FCF-F151B9F78716}"/>
                </a:ext>
              </a:extLst>
            </p:cNvPr>
            <p:cNvSpPr/>
            <p:nvPr/>
          </p:nvSpPr>
          <p:spPr>
            <a:xfrm>
              <a:off x="678404" y="3315277"/>
              <a:ext cx="1696611" cy="265064"/>
            </a:xfrm>
            <a:prstGeom prst="rect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Ins="90000" rtlCol="0" anchor="ctr"/>
            <a:lstStyle/>
            <a:p>
              <a:pPr algn="l"/>
              <a:r>
                <a:rPr lang="en-US" altLang="ko-KR" sz="800" u="sng" noProof="1">
                  <a:solidFill>
                    <a:schemeClr val="tx1">
                      <a:lumMod val="85000"/>
                      <a:lumOff val="1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API </a:t>
              </a:r>
              <a:r>
                <a:rPr lang="ko-KR" altLang="en-US" sz="800" u="sng" noProof="1">
                  <a:solidFill>
                    <a:schemeClr val="tx1">
                      <a:lumMod val="85000"/>
                      <a:lumOff val="1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사용 방법을 알고 싶어요</a:t>
              </a:r>
            </a:p>
          </p:txBody>
        </p:sp>
        <p:sp>
          <p:nvSpPr>
            <p:cNvPr id="102" name="Open External">
              <a:extLst>
                <a:ext uri="{FF2B5EF4-FFF2-40B4-BE49-F238E27FC236}">
                  <a16:creationId xmlns:a16="http://schemas.microsoft.com/office/drawing/2014/main" id="{72D6182C-B663-4EA0-AE7D-AF34DD0015D3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623258" y="3392056"/>
              <a:ext cx="97766" cy="108000"/>
            </a:xfrm>
            <a:custGeom>
              <a:avLst/>
              <a:gdLst>
                <a:gd name="T0" fmla="*/ 445 w 666"/>
                <a:gd name="T1" fmla="*/ 0 h 666"/>
                <a:gd name="T2" fmla="*/ 433 w 666"/>
                <a:gd name="T3" fmla="*/ 14 h 666"/>
                <a:gd name="T4" fmla="*/ 447 w 666"/>
                <a:gd name="T5" fmla="*/ 26 h 666"/>
                <a:gd name="T6" fmla="*/ 621 w 666"/>
                <a:gd name="T7" fmla="*/ 26 h 666"/>
                <a:gd name="T8" fmla="*/ 342 w 666"/>
                <a:gd name="T9" fmla="*/ 305 h 666"/>
                <a:gd name="T10" fmla="*/ 342 w 666"/>
                <a:gd name="T11" fmla="*/ 324 h 666"/>
                <a:gd name="T12" fmla="*/ 361 w 666"/>
                <a:gd name="T13" fmla="*/ 324 h 666"/>
                <a:gd name="T14" fmla="*/ 640 w 666"/>
                <a:gd name="T15" fmla="*/ 45 h 666"/>
                <a:gd name="T16" fmla="*/ 640 w 666"/>
                <a:gd name="T17" fmla="*/ 218 h 666"/>
                <a:gd name="T18" fmla="*/ 653 w 666"/>
                <a:gd name="T19" fmla="*/ 232 h 666"/>
                <a:gd name="T20" fmla="*/ 666 w 666"/>
                <a:gd name="T21" fmla="*/ 218 h 666"/>
                <a:gd name="T22" fmla="*/ 666 w 666"/>
                <a:gd name="T23" fmla="*/ 0 h 666"/>
                <a:gd name="T24" fmla="*/ 445 w 666"/>
                <a:gd name="T25" fmla="*/ 0 h 666"/>
                <a:gd name="T26" fmla="*/ 27 w 666"/>
                <a:gd name="T27" fmla="*/ 119 h 666"/>
                <a:gd name="T28" fmla="*/ 0 w 666"/>
                <a:gd name="T29" fmla="*/ 146 h 666"/>
                <a:gd name="T30" fmla="*/ 0 w 666"/>
                <a:gd name="T31" fmla="*/ 639 h 666"/>
                <a:gd name="T32" fmla="*/ 27 w 666"/>
                <a:gd name="T33" fmla="*/ 666 h 666"/>
                <a:gd name="T34" fmla="*/ 520 w 666"/>
                <a:gd name="T35" fmla="*/ 666 h 666"/>
                <a:gd name="T36" fmla="*/ 547 w 666"/>
                <a:gd name="T37" fmla="*/ 639 h 666"/>
                <a:gd name="T38" fmla="*/ 547 w 666"/>
                <a:gd name="T39" fmla="*/ 226 h 666"/>
                <a:gd name="T40" fmla="*/ 533 w 666"/>
                <a:gd name="T41" fmla="*/ 212 h 666"/>
                <a:gd name="T42" fmla="*/ 520 w 666"/>
                <a:gd name="T43" fmla="*/ 226 h 666"/>
                <a:gd name="T44" fmla="*/ 520 w 666"/>
                <a:gd name="T45" fmla="*/ 639 h 666"/>
                <a:gd name="T46" fmla="*/ 27 w 666"/>
                <a:gd name="T47" fmla="*/ 639 h 666"/>
                <a:gd name="T48" fmla="*/ 27 w 666"/>
                <a:gd name="T49" fmla="*/ 146 h 666"/>
                <a:gd name="T50" fmla="*/ 440 w 666"/>
                <a:gd name="T51" fmla="*/ 146 h 666"/>
                <a:gd name="T52" fmla="*/ 453 w 666"/>
                <a:gd name="T53" fmla="*/ 133 h 666"/>
                <a:gd name="T54" fmla="*/ 440 w 666"/>
                <a:gd name="T55" fmla="*/ 119 h 666"/>
                <a:gd name="T56" fmla="*/ 27 w 666"/>
                <a:gd name="T57" fmla="*/ 119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66" h="666">
                  <a:moveTo>
                    <a:pt x="445" y="0"/>
                  </a:moveTo>
                  <a:cubicBezTo>
                    <a:pt x="438" y="0"/>
                    <a:pt x="432" y="7"/>
                    <a:pt x="433" y="14"/>
                  </a:cubicBezTo>
                  <a:cubicBezTo>
                    <a:pt x="434" y="21"/>
                    <a:pt x="440" y="27"/>
                    <a:pt x="447" y="26"/>
                  </a:cubicBezTo>
                  <a:lnTo>
                    <a:pt x="621" y="26"/>
                  </a:lnTo>
                  <a:lnTo>
                    <a:pt x="342" y="305"/>
                  </a:lnTo>
                  <a:cubicBezTo>
                    <a:pt x="337" y="310"/>
                    <a:pt x="337" y="319"/>
                    <a:pt x="342" y="324"/>
                  </a:cubicBezTo>
                  <a:cubicBezTo>
                    <a:pt x="347" y="329"/>
                    <a:pt x="356" y="329"/>
                    <a:pt x="361" y="324"/>
                  </a:cubicBezTo>
                  <a:lnTo>
                    <a:pt x="640" y="45"/>
                  </a:lnTo>
                  <a:lnTo>
                    <a:pt x="640" y="218"/>
                  </a:lnTo>
                  <a:cubicBezTo>
                    <a:pt x="639" y="225"/>
                    <a:pt x="646" y="232"/>
                    <a:pt x="653" y="232"/>
                  </a:cubicBezTo>
                  <a:cubicBezTo>
                    <a:pt x="660" y="232"/>
                    <a:pt x="666" y="225"/>
                    <a:pt x="666" y="218"/>
                  </a:cubicBezTo>
                  <a:lnTo>
                    <a:pt x="666" y="0"/>
                  </a:lnTo>
                  <a:lnTo>
                    <a:pt x="445" y="0"/>
                  </a:lnTo>
                  <a:close/>
                  <a:moveTo>
                    <a:pt x="27" y="119"/>
                  </a:moveTo>
                  <a:cubicBezTo>
                    <a:pt x="12" y="119"/>
                    <a:pt x="0" y="131"/>
                    <a:pt x="0" y="146"/>
                  </a:cubicBezTo>
                  <a:lnTo>
                    <a:pt x="0" y="639"/>
                  </a:lnTo>
                  <a:cubicBezTo>
                    <a:pt x="0" y="654"/>
                    <a:pt x="12" y="666"/>
                    <a:pt x="27" y="666"/>
                  </a:cubicBezTo>
                  <a:lnTo>
                    <a:pt x="520" y="666"/>
                  </a:lnTo>
                  <a:cubicBezTo>
                    <a:pt x="535" y="666"/>
                    <a:pt x="547" y="654"/>
                    <a:pt x="547" y="639"/>
                  </a:cubicBezTo>
                  <a:lnTo>
                    <a:pt x="547" y="226"/>
                  </a:lnTo>
                  <a:cubicBezTo>
                    <a:pt x="547" y="219"/>
                    <a:pt x="540" y="212"/>
                    <a:pt x="533" y="212"/>
                  </a:cubicBezTo>
                  <a:cubicBezTo>
                    <a:pt x="526" y="212"/>
                    <a:pt x="520" y="219"/>
                    <a:pt x="520" y="226"/>
                  </a:cubicBezTo>
                  <a:lnTo>
                    <a:pt x="520" y="639"/>
                  </a:lnTo>
                  <a:lnTo>
                    <a:pt x="27" y="639"/>
                  </a:lnTo>
                  <a:lnTo>
                    <a:pt x="27" y="146"/>
                  </a:lnTo>
                  <a:lnTo>
                    <a:pt x="440" y="146"/>
                  </a:lnTo>
                  <a:cubicBezTo>
                    <a:pt x="447" y="146"/>
                    <a:pt x="453" y="140"/>
                    <a:pt x="453" y="133"/>
                  </a:cubicBezTo>
                  <a:cubicBezTo>
                    <a:pt x="453" y="125"/>
                    <a:pt x="447" y="119"/>
                    <a:pt x="440" y="119"/>
                  </a:cubicBezTo>
                  <a:lnTo>
                    <a:pt x="27" y="119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ECD36381-A6DD-F02B-4FC2-2E4A8A3492A7}"/>
              </a:ext>
            </a:extLst>
          </p:cNvPr>
          <p:cNvSpPr/>
          <p:nvPr/>
        </p:nvSpPr>
        <p:spPr>
          <a:xfrm>
            <a:off x="217502" y="791183"/>
            <a:ext cx="9010636" cy="51606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 dirty="0">
              <a:latin typeface="+mn-ea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330AA30-87D4-9B2D-9B8F-F2CDCE6A9218}"/>
              </a:ext>
            </a:extLst>
          </p:cNvPr>
          <p:cNvSpPr/>
          <p:nvPr/>
        </p:nvSpPr>
        <p:spPr>
          <a:xfrm>
            <a:off x="217502" y="791183"/>
            <a:ext cx="9010636" cy="51606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 dirty="0">
              <a:latin typeface="+mn-ea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9A4C2461-B2A7-2A52-5E3F-DC911C5EC82F}"/>
              </a:ext>
            </a:extLst>
          </p:cNvPr>
          <p:cNvSpPr/>
          <p:nvPr/>
        </p:nvSpPr>
        <p:spPr bwMode="auto">
          <a:xfrm>
            <a:off x="338543" y="949952"/>
            <a:ext cx="1004929" cy="198522"/>
          </a:xfrm>
          <a:prstGeom prst="rect">
            <a:avLst/>
          </a:prstGeom>
          <a:noFill/>
          <a:ln w="28575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lIns="36000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050" b="1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Raiseme </a:t>
            </a:r>
            <a:r>
              <a:rPr lang="en-US" altLang="ko-KR" sz="1050" b="1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Logo</a:t>
            </a:r>
            <a:endParaRPr kumimoji="0" lang="ko-KR" altLang="en-US" sz="1050" b="1" dirty="0">
              <a:solidFill>
                <a:schemeClr val="bg1">
                  <a:lumMod val="65000"/>
                </a:schemeClr>
              </a:solidFill>
              <a:latin typeface="+mn-ea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36F5131-F790-DB92-1FB9-289312A7707C}"/>
              </a:ext>
            </a:extLst>
          </p:cNvPr>
          <p:cNvSpPr txBox="1"/>
          <p:nvPr/>
        </p:nvSpPr>
        <p:spPr>
          <a:xfrm>
            <a:off x="6758404" y="926102"/>
            <a:ext cx="502309" cy="246221"/>
          </a:xfrm>
          <a:prstGeom prst="rect">
            <a:avLst/>
          </a:prstGeom>
          <a:noFill/>
        </p:spPr>
        <p:txBody>
          <a:bodyPr wrap="none" lIns="36000" rIns="36000" rtlCol="0" anchor="ctr">
            <a:spAutoFit/>
          </a:bodyPr>
          <a:lstStyle/>
          <a:p>
            <a:pPr algn="ctr"/>
            <a:r>
              <a:rPr kumimoji="1" lang="en-US" altLang="en-US" sz="1000" b="1" dirty="0">
                <a:latin typeface="+mn-ea"/>
              </a:rPr>
              <a:t>Service</a:t>
            </a:r>
            <a:endParaRPr kumimoji="1" lang="x-none" altLang="en-US" sz="1000" b="1" dirty="0">
              <a:latin typeface="+mn-ea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8F90D44-AA9C-A9DF-BB9C-93A6209B7E22}"/>
              </a:ext>
            </a:extLst>
          </p:cNvPr>
          <p:cNvSpPr txBox="1"/>
          <p:nvPr/>
        </p:nvSpPr>
        <p:spPr>
          <a:xfrm>
            <a:off x="8651687" y="926102"/>
            <a:ext cx="407731" cy="246221"/>
          </a:xfrm>
          <a:prstGeom prst="rect">
            <a:avLst/>
          </a:prstGeom>
          <a:noFill/>
        </p:spPr>
        <p:txBody>
          <a:bodyPr wrap="none" lIns="36000" rIns="36000" rtlCol="0" anchor="ctr">
            <a:spAutoFit/>
          </a:bodyPr>
          <a:lstStyle/>
          <a:p>
            <a:pPr algn="ctr"/>
            <a:r>
              <a:rPr kumimoji="1" lang="en-US" altLang="en-US" sz="1000" b="1" dirty="0">
                <a:latin typeface="+mn-ea"/>
              </a:rPr>
              <a:t>News</a:t>
            </a:r>
            <a:endParaRPr kumimoji="1" lang="x-none" altLang="en-US" sz="1000" b="1" dirty="0">
              <a:latin typeface="+mn-ea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6E2EEF0-2444-946A-4E99-5362A3DD2FD1}"/>
              </a:ext>
            </a:extLst>
          </p:cNvPr>
          <p:cNvSpPr txBox="1"/>
          <p:nvPr/>
        </p:nvSpPr>
        <p:spPr>
          <a:xfrm>
            <a:off x="7893956" y="926102"/>
            <a:ext cx="620930" cy="246221"/>
          </a:xfrm>
          <a:prstGeom prst="rect">
            <a:avLst/>
          </a:prstGeom>
          <a:noFill/>
        </p:spPr>
        <p:txBody>
          <a:bodyPr wrap="none" lIns="36000" rIns="36000" rtlCol="0" anchor="ctr">
            <a:spAutoFit/>
          </a:bodyPr>
          <a:lstStyle/>
          <a:p>
            <a:pPr algn="ctr"/>
            <a:r>
              <a:rPr kumimoji="1" lang="en-US" altLang="en-US" sz="1000" b="1" dirty="0">
                <a:latin typeface="+mn-ea"/>
              </a:rPr>
              <a:t>Use Case</a:t>
            </a:r>
            <a:endParaRPr kumimoji="1" lang="x-none" altLang="en-US" sz="1000" b="1" dirty="0">
              <a:latin typeface="+mn-ea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4C03E8A-99F9-A5ED-5968-2648DA98BD74}"/>
              </a:ext>
            </a:extLst>
          </p:cNvPr>
          <p:cNvSpPr txBox="1"/>
          <p:nvPr/>
        </p:nvSpPr>
        <p:spPr>
          <a:xfrm>
            <a:off x="6170591" y="926102"/>
            <a:ext cx="451012" cy="246221"/>
          </a:xfrm>
          <a:prstGeom prst="rect">
            <a:avLst/>
          </a:prstGeom>
          <a:noFill/>
        </p:spPr>
        <p:txBody>
          <a:bodyPr wrap="none" lIns="36000" rIns="36000" rtlCol="0"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000" b="1" dirty="0">
                <a:latin typeface="+mn-ea"/>
              </a:rPr>
              <a:t>About</a:t>
            </a:r>
            <a:endParaRPr kumimoji="0" lang="ko-KR" altLang="en-US" sz="1000" b="1" dirty="0">
              <a:latin typeface="+mn-ea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09DD594C-9187-3F6B-0202-5513E8FEF20C}"/>
              </a:ext>
            </a:extLst>
          </p:cNvPr>
          <p:cNvSpPr txBox="1"/>
          <p:nvPr/>
        </p:nvSpPr>
        <p:spPr>
          <a:xfrm>
            <a:off x="7397514" y="926102"/>
            <a:ext cx="359641" cy="246221"/>
          </a:xfrm>
          <a:prstGeom prst="rect">
            <a:avLst/>
          </a:prstGeom>
          <a:noFill/>
        </p:spPr>
        <p:txBody>
          <a:bodyPr wrap="none" lIns="36000" rIns="36000" rtlCol="0" anchor="ctr">
            <a:spAutoFit/>
          </a:bodyPr>
          <a:lstStyle/>
          <a:p>
            <a:pPr algn="ctr"/>
            <a:r>
              <a:rPr kumimoji="1" lang="en-US" altLang="en-US" sz="1000" b="1" dirty="0">
                <a:latin typeface="+mn-ea"/>
              </a:rPr>
              <a:t>Tech</a:t>
            </a:r>
            <a:endParaRPr kumimoji="1" lang="x-none" altLang="en-US" sz="1000" b="1" dirty="0">
              <a:latin typeface="+mn-ea"/>
            </a:endParaRPr>
          </a:p>
        </p:txBody>
      </p:sp>
      <p:sp>
        <p:nvSpPr>
          <p:cNvPr id="67" name="Button">
            <a:extLst>
              <a:ext uri="{FF2B5EF4-FFF2-40B4-BE49-F238E27FC236}">
                <a16:creationId xmlns:a16="http://schemas.microsoft.com/office/drawing/2014/main" id="{46F4E4DC-D8C2-B965-C3CC-D43B3B34932A}"/>
              </a:ext>
            </a:extLst>
          </p:cNvPr>
          <p:cNvSpPr>
            <a:spLocks/>
          </p:cNvSpPr>
          <p:nvPr/>
        </p:nvSpPr>
        <p:spPr bwMode="auto">
          <a:xfrm>
            <a:off x="8483956" y="1589220"/>
            <a:ext cx="573864" cy="241995"/>
          </a:xfrm>
          <a:prstGeom prst="roundRect">
            <a:avLst>
              <a:gd name="adj" fmla="val 8776"/>
            </a:avLst>
          </a:prstGeom>
          <a:solidFill>
            <a:srgbClr val="FFFFFF"/>
          </a:solidFill>
          <a:ln w="635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more &gt;</a:t>
            </a: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827CDF6C-4C86-AFF1-7B18-DC5F2D07BB55}"/>
              </a:ext>
            </a:extLst>
          </p:cNvPr>
          <p:cNvSpPr/>
          <p:nvPr/>
        </p:nvSpPr>
        <p:spPr>
          <a:xfrm>
            <a:off x="8436706" y="1504845"/>
            <a:ext cx="166154" cy="166154"/>
          </a:xfrm>
          <a:prstGeom prst="ellipse">
            <a:avLst/>
          </a:prstGeom>
          <a:solidFill>
            <a:srgbClr val="C0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38" dirty="0">
                <a:solidFill>
                  <a:schemeClr val="bg1"/>
                </a:solidFill>
                <a:latin typeface="+mn-ea"/>
              </a:rPr>
              <a:t>3a</a:t>
            </a:r>
            <a:endParaRPr lang="ko-KR" altLang="en-US" sz="738" dirty="0" err="1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9570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BE796F06-D029-44AC-AB87-9C24BCB2A51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  <a:ea typeface="+mn-ea"/>
              </a:rPr>
              <a:t>Tech_</a:t>
            </a:r>
            <a:r>
              <a:rPr lang="ko-KR" altLang="en-US" dirty="0">
                <a:latin typeface="+mn-ea"/>
                <a:ea typeface="+mn-ea"/>
              </a:rPr>
              <a:t>자세 분석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3E2C56D-8838-3556-ACD6-6A02018D7E8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Main &gt; </a:t>
            </a:r>
            <a:r>
              <a:rPr lang="ko-KR" altLang="en-US" dirty="0"/>
              <a:t>자세 분석</a:t>
            </a:r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30F0EAB1-3B8A-D283-BB2A-EFDE5216662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T_POST_01_T</a:t>
            </a:r>
            <a:endParaRPr lang="ko-KR" altLang="en-US" dirty="0"/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D1778208-0863-4506-BA34-CE6744DC43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2716557"/>
              </p:ext>
            </p:extLst>
          </p:nvPr>
        </p:nvGraphicFramePr>
        <p:xfrm>
          <a:off x="9317697" y="798693"/>
          <a:ext cx="2656801" cy="7049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6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61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31715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B="6480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lnSpc>
                          <a:spcPts val="1200"/>
                        </a:lnSpc>
                        <a:buFontTx/>
                        <a:buNone/>
                      </a:pPr>
                      <a:r>
                        <a:rPr lang="ko-KR" altLang="en-US" sz="800" b="1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자세 분석 </a:t>
                      </a:r>
                      <a:r>
                        <a:rPr lang="en-US" altLang="ko-KR" sz="800" b="1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AI </a:t>
                      </a:r>
                      <a:r>
                        <a:rPr lang="ko-KR" altLang="en-US" sz="800" b="1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모델</a:t>
                      </a:r>
                      <a:endParaRPr lang="en-US" altLang="ko-KR" sz="800" b="1" baseline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lnSpc>
                          <a:spcPts val="1200"/>
                        </a:lnSpc>
                        <a:buFontTx/>
                        <a:buChar char="-"/>
                      </a:pP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자세 분석 </a:t>
                      </a: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AI </a:t>
                      </a: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모델 소개</a:t>
                      </a:r>
                      <a:endParaRPr lang="en-US" altLang="ko-KR" sz="800" b="0" baseline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marR="0" lvl="0" indent="-171450" algn="l" defTabSz="908399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800" b="1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1a.</a:t>
                      </a:r>
                      <a:r>
                        <a:rPr lang="ko-KR" altLang="en-US" sz="800" b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altLang="ko-KR" sz="800" b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[Showcase </a:t>
                      </a:r>
                      <a:r>
                        <a:rPr lang="ko-KR" altLang="en-US" sz="800" b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체험</a:t>
                      </a:r>
                      <a:r>
                        <a:rPr lang="en-US" altLang="ko-KR" sz="800" b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] </a:t>
                      </a:r>
                      <a:r>
                        <a:rPr lang="ko-KR" altLang="en-US" sz="800" b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클릭 시</a:t>
                      </a:r>
                      <a:r>
                        <a:rPr lang="en-US" altLang="ko-KR" sz="800" b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800" b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자세 분석 체험 팝업</a:t>
                      </a:r>
                      <a:r>
                        <a:rPr lang="en-US" altLang="ko-KR" sz="800" b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ko-KR" altLang="en-US" sz="800" b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출력 </a:t>
                      </a:r>
                      <a:r>
                        <a:rPr lang="en-US" altLang="ko-KR" sz="800" b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 </a:t>
                      </a:r>
                      <a:r>
                        <a:rPr lang="en-US" altLang="ko-KR" sz="800" b="0" dirty="0">
                          <a:solidFill>
                            <a:srgbClr val="3483CB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[Screen ID: S_POST_01_P]</a:t>
                      </a:r>
                      <a:endParaRPr lang="ko-KR" altLang="en-US" sz="800" b="0" dirty="0">
                        <a:solidFill>
                          <a:srgbClr val="3483CB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B="648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41017"/>
                  </a:ext>
                </a:extLst>
              </a:tr>
            </a:tbl>
          </a:graphicData>
        </a:graphic>
      </p:graphicFrame>
      <p:sp>
        <p:nvSpPr>
          <p:cNvPr id="20" name="직사각형 19">
            <a:extLst>
              <a:ext uri="{FF2B5EF4-FFF2-40B4-BE49-F238E27FC236}">
                <a16:creationId xmlns:a16="http://schemas.microsoft.com/office/drawing/2014/main" id="{97FE4E18-3838-34A2-9C6B-A3855E2DD41C}"/>
              </a:ext>
            </a:extLst>
          </p:cNvPr>
          <p:cNvSpPr/>
          <p:nvPr/>
        </p:nvSpPr>
        <p:spPr bwMode="auto">
          <a:xfrm>
            <a:off x="217502" y="1307243"/>
            <a:ext cx="9010633" cy="2656734"/>
          </a:xfrm>
          <a:prstGeom prst="rect">
            <a:avLst/>
          </a:prstGeom>
          <a:solidFill>
            <a:srgbClr val="D9D9D9"/>
          </a:solidFill>
          <a:ln w="28575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0" lang="ko-KR" altLang="en-US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21" name="Freeform 129">
            <a:extLst>
              <a:ext uri="{FF2B5EF4-FFF2-40B4-BE49-F238E27FC236}">
                <a16:creationId xmlns:a16="http://schemas.microsoft.com/office/drawing/2014/main" id="{68B94DF3-C65B-F019-D97E-67A957E544DD}"/>
              </a:ext>
            </a:extLst>
          </p:cNvPr>
          <p:cNvSpPr>
            <a:spLocks noEditPoints="1"/>
          </p:cNvSpPr>
          <p:nvPr/>
        </p:nvSpPr>
        <p:spPr bwMode="auto">
          <a:xfrm>
            <a:off x="4329119" y="2313334"/>
            <a:ext cx="787402" cy="644552"/>
          </a:xfrm>
          <a:custGeom>
            <a:avLst/>
            <a:gdLst>
              <a:gd name="T0" fmla="*/ 800850339 w 68"/>
              <a:gd name="T1" fmla="*/ 578081024 h 55"/>
              <a:gd name="T2" fmla="*/ 741964184 w 68"/>
              <a:gd name="T3" fmla="*/ 648868068 h 55"/>
              <a:gd name="T4" fmla="*/ 58886155 w 68"/>
              <a:gd name="T5" fmla="*/ 648868068 h 55"/>
              <a:gd name="T6" fmla="*/ 0 w 68"/>
              <a:gd name="T7" fmla="*/ 578081024 h 55"/>
              <a:gd name="T8" fmla="*/ 0 w 68"/>
              <a:gd name="T9" fmla="*/ 70787044 h 55"/>
              <a:gd name="T10" fmla="*/ 58886155 w 68"/>
              <a:gd name="T11" fmla="*/ 0 h 55"/>
              <a:gd name="T12" fmla="*/ 741964184 w 68"/>
              <a:gd name="T13" fmla="*/ 0 h 55"/>
              <a:gd name="T14" fmla="*/ 800850339 w 68"/>
              <a:gd name="T15" fmla="*/ 70787044 h 55"/>
              <a:gd name="T16" fmla="*/ 800850339 w 68"/>
              <a:gd name="T17" fmla="*/ 578081024 h 55"/>
              <a:gd name="T18" fmla="*/ 58886155 w 68"/>
              <a:gd name="T19" fmla="*/ 58988631 h 55"/>
              <a:gd name="T20" fmla="*/ 47108238 w 68"/>
              <a:gd name="T21" fmla="*/ 70787044 h 55"/>
              <a:gd name="T22" fmla="*/ 47108238 w 68"/>
              <a:gd name="T23" fmla="*/ 578081024 h 55"/>
              <a:gd name="T24" fmla="*/ 58886155 w 68"/>
              <a:gd name="T25" fmla="*/ 601677850 h 55"/>
              <a:gd name="T26" fmla="*/ 741964184 w 68"/>
              <a:gd name="T27" fmla="*/ 601677850 h 55"/>
              <a:gd name="T28" fmla="*/ 753742101 w 68"/>
              <a:gd name="T29" fmla="*/ 578081024 h 55"/>
              <a:gd name="T30" fmla="*/ 753742101 w 68"/>
              <a:gd name="T31" fmla="*/ 70787044 h 55"/>
              <a:gd name="T32" fmla="*/ 741964184 w 68"/>
              <a:gd name="T33" fmla="*/ 58988631 h 55"/>
              <a:gd name="T34" fmla="*/ 58886155 w 68"/>
              <a:gd name="T35" fmla="*/ 58988631 h 55"/>
              <a:gd name="T36" fmla="*/ 188436383 w 68"/>
              <a:gd name="T37" fmla="*/ 271346327 h 55"/>
              <a:gd name="T38" fmla="*/ 105994393 w 68"/>
              <a:gd name="T39" fmla="*/ 188760870 h 55"/>
              <a:gd name="T40" fmla="*/ 188436383 w 68"/>
              <a:gd name="T41" fmla="*/ 106178848 h 55"/>
              <a:gd name="T42" fmla="*/ 270874942 w 68"/>
              <a:gd name="T43" fmla="*/ 188760870 h 55"/>
              <a:gd name="T44" fmla="*/ 188436383 w 68"/>
              <a:gd name="T45" fmla="*/ 271346327 h 55"/>
              <a:gd name="T46" fmla="*/ 694855946 w 68"/>
              <a:gd name="T47" fmla="*/ 542689220 h 55"/>
              <a:gd name="T48" fmla="*/ 105994393 w 68"/>
              <a:gd name="T49" fmla="*/ 542689220 h 55"/>
              <a:gd name="T50" fmla="*/ 105994393 w 68"/>
              <a:gd name="T51" fmla="*/ 460107198 h 55"/>
              <a:gd name="T52" fmla="*/ 235544621 w 68"/>
              <a:gd name="T53" fmla="*/ 330331523 h 55"/>
              <a:gd name="T54" fmla="*/ 306208694 w 68"/>
              <a:gd name="T55" fmla="*/ 389320154 h 55"/>
              <a:gd name="T56" fmla="*/ 518197480 w 68"/>
              <a:gd name="T57" fmla="*/ 176962457 h 55"/>
              <a:gd name="T58" fmla="*/ 694855946 w 68"/>
              <a:gd name="T59" fmla="*/ 353928349 h 55"/>
              <a:gd name="T60" fmla="*/ 694855946 w 68"/>
              <a:gd name="T61" fmla="*/ 542689220 h 55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68" h="55">
                <a:moveTo>
                  <a:pt x="68" y="49"/>
                </a:moveTo>
                <a:cubicBezTo>
                  <a:pt x="68" y="53"/>
                  <a:pt x="66" y="55"/>
                  <a:pt x="63" y="55"/>
                </a:cubicBezTo>
                <a:cubicBezTo>
                  <a:pt x="5" y="55"/>
                  <a:pt x="5" y="55"/>
                  <a:pt x="5" y="55"/>
                </a:cubicBezTo>
                <a:cubicBezTo>
                  <a:pt x="2" y="55"/>
                  <a:pt x="0" y="53"/>
                  <a:pt x="0" y="49"/>
                </a:cubicBezTo>
                <a:cubicBezTo>
                  <a:pt x="0" y="6"/>
                  <a:pt x="0" y="6"/>
                  <a:pt x="0" y="6"/>
                </a:cubicBezTo>
                <a:cubicBezTo>
                  <a:pt x="0" y="3"/>
                  <a:pt x="2" y="0"/>
                  <a:pt x="5" y="0"/>
                </a:cubicBezTo>
                <a:cubicBezTo>
                  <a:pt x="63" y="0"/>
                  <a:pt x="63" y="0"/>
                  <a:pt x="63" y="0"/>
                </a:cubicBezTo>
                <a:cubicBezTo>
                  <a:pt x="66" y="0"/>
                  <a:pt x="68" y="3"/>
                  <a:pt x="68" y="6"/>
                </a:cubicBezTo>
                <a:lnTo>
                  <a:pt x="68" y="49"/>
                </a:lnTo>
                <a:close/>
                <a:moveTo>
                  <a:pt x="5" y="5"/>
                </a:moveTo>
                <a:cubicBezTo>
                  <a:pt x="5" y="5"/>
                  <a:pt x="4" y="5"/>
                  <a:pt x="4" y="6"/>
                </a:cubicBezTo>
                <a:cubicBezTo>
                  <a:pt x="4" y="49"/>
                  <a:pt x="4" y="49"/>
                  <a:pt x="4" y="49"/>
                </a:cubicBezTo>
                <a:cubicBezTo>
                  <a:pt x="4" y="50"/>
                  <a:pt x="5" y="51"/>
                  <a:pt x="5" y="51"/>
                </a:cubicBezTo>
                <a:cubicBezTo>
                  <a:pt x="63" y="51"/>
                  <a:pt x="63" y="51"/>
                  <a:pt x="63" y="51"/>
                </a:cubicBezTo>
                <a:cubicBezTo>
                  <a:pt x="63" y="51"/>
                  <a:pt x="64" y="50"/>
                  <a:pt x="64" y="49"/>
                </a:cubicBezTo>
                <a:cubicBezTo>
                  <a:pt x="64" y="6"/>
                  <a:pt x="64" y="6"/>
                  <a:pt x="64" y="6"/>
                </a:cubicBezTo>
                <a:cubicBezTo>
                  <a:pt x="64" y="5"/>
                  <a:pt x="63" y="5"/>
                  <a:pt x="63" y="5"/>
                </a:cubicBezTo>
                <a:lnTo>
                  <a:pt x="5" y="5"/>
                </a:lnTo>
                <a:close/>
                <a:moveTo>
                  <a:pt x="16" y="23"/>
                </a:moveTo>
                <a:cubicBezTo>
                  <a:pt x="12" y="23"/>
                  <a:pt x="9" y="20"/>
                  <a:pt x="9" y="16"/>
                </a:cubicBezTo>
                <a:cubicBezTo>
                  <a:pt x="9" y="13"/>
                  <a:pt x="12" y="9"/>
                  <a:pt x="16" y="9"/>
                </a:cubicBezTo>
                <a:cubicBezTo>
                  <a:pt x="20" y="9"/>
                  <a:pt x="23" y="13"/>
                  <a:pt x="23" y="16"/>
                </a:cubicBezTo>
                <a:cubicBezTo>
                  <a:pt x="23" y="20"/>
                  <a:pt x="20" y="23"/>
                  <a:pt x="16" y="23"/>
                </a:cubicBezTo>
                <a:close/>
                <a:moveTo>
                  <a:pt x="59" y="46"/>
                </a:moveTo>
                <a:cubicBezTo>
                  <a:pt x="9" y="46"/>
                  <a:pt x="9" y="46"/>
                  <a:pt x="9" y="46"/>
                </a:cubicBezTo>
                <a:cubicBezTo>
                  <a:pt x="9" y="39"/>
                  <a:pt x="9" y="39"/>
                  <a:pt x="9" y="39"/>
                </a:cubicBezTo>
                <a:cubicBezTo>
                  <a:pt x="20" y="28"/>
                  <a:pt x="20" y="28"/>
                  <a:pt x="20" y="28"/>
                </a:cubicBezTo>
                <a:cubicBezTo>
                  <a:pt x="26" y="33"/>
                  <a:pt x="26" y="33"/>
                  <a:pt x="26" y="33"/>
                </a:cubicBezTo>
                <a:cubicBezTo>
                  <a:pt x="44" y="15"/>
                  <a:pt x="44" y="15"/>
                  <a:pt x="44" y="15"/>
                </a:cubicBezTo>
                <a:cubicBezTo>
                  <a:pt x="59" y="30"/>
                  <a:pt x="59" y="30"/>
                  <a:pt x="59" y="30"/>
                </a:cubicBezTo>
                <a:lnTo>
                  <a:pt x="59" y="46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/>
          <a:lstStyle/>
          <a:p>
            <a:endParaRPr lang="id-ID" dirty="0">
              <a:latin typeface="+mn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581F440-063B-DF95-7C9D-3083508EB5D5}"/>
              </a:ext>
            </a:extLst>
          </p:cNvPr>
          <p:cNvSpPr txBox="1"/>
          <p:nvPr/>
        </p:nvSpPr>
        <p:spPr>
          <a:xfrm>
            <a:off x="3251200" y="1764865"/>
            <a:ext cx="30241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편리하고 정확한</a:t>
            </a:r>
            <a:endParaRPr lang="en-US" altLang="ko-KR" sz="12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2759C6A-27D1-60CF-4DAE-C5329A3EFABC}"/>
              </a:ext>
            </a:extLst>
          </p:cNvPr>
          <p:cNvSpPr txBox="1"/>
          <p:nvPr/>
        </p:nvSpPr>
        <p:spPr>
          <a:xfrm>
            <a:off x="3724375" y="1971880"/>
            <a:ext cx="2006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Raiseme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DFA0CB53-B5F3-0403-4D2B-28B50AE27BC7}"/>
              </a:ext>
            </a:extLst>
          </p:cNvPr>
          <p:cNvSpPr txBox="1"/>
          <p:nvPr/>
        </p:nvSpPr>
        <p:spPr>
          <a:xfrm>
            <a:off x="550862" y="4581525"/>
            <a:ext cx="2700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Raiseme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의 자세 분석 </a:t>
            </a:r>
            <a:endParaRPr lang="en-US" altLang="ko-KR" sz="12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AI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모델을 소개합니다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065B75C9-5E4A-807D-2FC1-DC914FF5D899}"/>
              </a:ext>
            </a:extLst>
          </p:cNvPr>
          <p:cNvSpPr txBox="1"/>
          <p:nvPr/>
        </p:nvSpPr>
        <p:spPr>
          <a:xfrm>
            <a:off x="3507967" y="5125405"/>
            <a:ext cx="4285784" cy="1216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원격수업이나 상담을 진행할 때 참여자가 보이지 않거나 </a:t>
            </a:r>
            <a:endParaRPr lang="en-US" altLang="ko-KR" sz="10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반응을 확인할 수 없는 경우에 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AI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가 해당 참여자를 </a:t>
            </a:r>
            <a:r>
              <a:rPr lang="ko-KR" alt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리포팅합니다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0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리포팅 결과를 통해 적극적인 참여를 유도하고 </a:t>
            </a:r>
            <a:endParaRPr lang="en-US" altLang="ko-KR" sz="10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바른자세로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집중할 수 있도록 가이드 할 수 있습니다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.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4EAD0926-2D6B-5F25-BA04-9FC2B05D9B7A}"/>
              </a:ext>
            </a:extLst>
          </p:cNvPr>
          <p:cNvGrpSpPr/>
          <p:nvPr/>
        </p:nvGrpSpPr>
        <p:grpSpPr>
          <a:xfrm>
            <a:off x="550862" y="5125405"/>
            <a:ext cx="2700338" cy="1447183"/>
            <a:chOff x="550862" y="2149829"/>
            <a:chExt cx="2700338" cy="1447183"/>
          </a:xfrm>
        </p:grpSpPr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F3275F9D-F58F-5FEA-C780-4A2825FCC9CC}"/>
                </a:ext>
              </a:extLst>
            </p:cNvPr>
            <p:cNvSpPr/>
            <p:nvPr/>
          </p:nvSpPr>
          <p:spPr bwMode="auto">
            <a:xfrm>
              <a:off x="550862" y="2149829"/>
              <a:ext cx="2700338" cy="1447183"/>
            </a:xfrm>
            <a:prstGeom prst="rect">
              <a:avLst/>
            </a:prstGeom>
            <a:solidFill>
              <a:srgbClr val="D9D9D9"/>
            </a:solidFill>
            <a:ln w="2857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kumimoji="0" lang="ko-KR" altLang="en-US" dirty="0">
                <a:solidFill>
                  <a:srgbClr val="FF0000"/>
                </a:solidFill>
                <a:latin typeface="+mn-ea"/>
              </a:endParaRPr>
            </a:p>
          </p:txBody>
        </p:sp>
        <p:sp>
          <p:nvSpPr>
            <p:cNvPr id="62" name="Freeform 129">
              <a:extLst>
                <a:ext uri="{FF2B5EF4-FFF2-40B4-BE49-F238E27FC236}">
                  <a16:creationId xmlns:a16="http://schemas.microsoft.com/office/drawing/2014/main" id="{A3CF275A-7061-B8E9-633D-4B0F3196C27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21397" y="2644518"/>
              <a:ext cx="559267" cy="457805"/>
            </a:xfrm>
            <a:custGeom>
              <a:avLst/>
              <a:gdLst>
                <a:gd name="T0" fmla="*/ 800850339 w 68"/>
                <a:gd name="T1" fmla="*/ 578081024 h 55"/>
                <a:gd name="T2" fmla="*/ 741964184 w 68"/>
                <a:gd name="T3" fmla="*/ 648868068 h 55"/>
                <a:gd name="T4" fmla="*/ 58886155 w 68"/>
                <a:gd name="T5" fmla="*/ 648868068 h 55"/>
                <a:gd name="T6" fmla="*/ 0 w 68"/>
                <a:gd name="T7" fmla="*/ 578081024 h 55"/>
                <a:gd name="T8" fmla="*/ 0 w 68"/>
                <a:gd name="T9" fmla="*/ 70787044 h 55"/>
                <a:gd name="T10" fmla="*/ 58886155 w 68"/>
                <a:gd name="T11" fmla="*/ 0 h 55"/>
                <a:gd name="T12" fmla="*/ 741964184 w 68"/>
                <a:gd name="T13" fmla="*/ 0 h 55"/>
                <a:gd name="T14" fmla="*/ 800850339 w 68"/>
                <a:gd name="T15" fmla="*/ 70787044 h 55"/>
                <a:gd name="T16" fmla="*/ 800850339 w 68"/>
                <a:gd name="T17" fmla="*/ 578081024 h 55"/>
                <a:gd name="T18" fmla="*/ 58886155 w 68"/>
                <a:gd name="T19" fmla="*/ 58988631 h 55"/>
                <a:gd name="T20" fmla="*/ 47108238 w 68"/>
                <a:gd name="T21" fmla="*/ 70787044 h 55"/>
                <a:gd name="T22" fmla="*/ 47108238 w 68"/>
                <a:gd name="T23" fmla="*/ 578081024 h 55"/>
                <a:gd name="T24" fmla="*/ 58886155 w 68"/>
                <a:gd name="T25" fmla="*/ 601677850 h 55"/>
                <a:gd name="T26" fmla="*/ 741964184 w 68"/>
                <a:gd name="T27" fmla="*/ 601677850 h 55"/>
                <a:gd name="T28" fmla="*/ 753742101 w 68"/>
                <a:gd name="T29" fmla="*/ 578081024 h 55"/>
                <a:gd name="T30" fmla="*/ 753742101 w 68"/>
                <a:gd name="T31" fmla="*/ 70787044 h 55"/>
                <a:gd name="T32" fmla="*/ 741964184 w 68"/>
                <a:gd name="T33" fmla="*/ 58988631 h 55"/>
                <a:gd name="T34" fmla="*/ 58886155 w 68"/>
                <a:gd name="T35" fmla="*/ 58988631 h 55"/>
                <a:gd name="T36" fmla="*/ 188436383 w 68"/>
                <a:gd name="T37" fmla="*/ 271346327 h 55"/>
                <a:gd name="T38" fmla="*/ 105994393 w 68"/>
                <a:gd name="T39" fmla="*/ 188760870 h 55"/>
                <a:gd name="T40" fmla="*/ 188436383 w 68"/>
                <a:gd name="T41" fmla="*/ 106178848 h 55"/>
                <a:gd name="T42" fmla="*/ 270874942 w 68"/>
                <a:gd name="T43" fmla="*/ 188760870 h 55"/>
                <a:gd name="T44" fmla="*/ 188436383 w 68"/>
                <a:gd name="T45" fmla="*/ 271346327 h 55"/>
                <a:gd name="T46" fmla="*/ 694855946 w 68"/>
                <a:gd name="T47" fmla="*/ 542689220 h 55"/>
                <a:gd name="T48" fmla="*/ 105994393 w 68"/>
                <a:gd name="T49" fmla="*/ 542689220 h 55"/>
                <a:gd name="T50" fmla="*/ 105994393 w 68"/>
                <a:gd name="T51" fmla="*/ 460107198 h 55"/>
                <a:gd name="T52" fmla="*/ 235544621 w 68"/>
                <a:gd name="T53" fmla="*/ 330331523 h 55"/>
                <a:gd name="T54" fmla="*/ 306208694 w 68"/>
                <a:gd name="T55" fmla="*/ 389320154 h 55"/>
                <a:gd name="T56" fmla="*/ 518197480 w 68"/>
                <a:gd name="T57" fmla="*/ 176962457 h 55"/>
                <a:gd name="T58" fmla="*/ 694855946 w 68"/>
                <a:gd name="T59" fmla="*/ 353928349 h 55"/>
                <a:gd name="T60" fmla="*/ 694855946 w 68"/>
                <a:gd name="T61" fmla="*/ 542689220 h 55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0" t="0" r="r" b="b"/>
              <a:pathLst>
                <a:path w="68" h="55">
                  <a:moveTo>
                    <a:pt x="68" y="49"/>
                  </a:moveTo>
                  <a:cubicBezTo>
                    <a:pt x="68" y="53"/>
                    <a:pt x="66" y="55"/>
                    <a:pt x="63" y="55"/>
                  </a:cubicBezTo>
                  <a:cubicBezTo>
                    <a:pt x="5" y="55"/>
                    <a:pt x="5" y="55"/>
                    <a:pt x="5" y="55"/>
                  </a:cubicBezTo>
                  <a:cubicBezTo>
                    <a:pt x="2" y="55"/>
                    <a:pt x="0" y="53"/>
                    <a:pt x="0" y="4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5" y="0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66" y="0"/>
                    <a:pt x="68" y="3"/>
                    <a:pt x="68" y="6"/>
                  </a:cubicBezTo>
                  <a:lnTo>
                    <a:pt x="68" y="49"/>
                  </a:lnTo>
                  <a:close/>
                  <a:moveTo>
                    <a:pt x="5" y="5"/>
                  </a:moveTo>
                  <a:cubicBezTo>
                    <a:pt x="5" y="5"/>
                    <a:pt x="4" y="5"/>
                    <a:pt x="4" y="6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4" y="50"/>
                    <a:pt x="5" y="51"/>
                    <a:pt x="5" y="51"/>
                  </a:cubicBezTo>
                  <a:cubicBezTo>
                    <a:pt x="63" y="51"/>
                    <a:pt x="63" y="51"/>
                    <a:pt x="63" y="51"/>
                  </a:cubicBezTo>
                  <a:cubicBezTo>
                    <a:pt x="63" y="51"/>
                    <a:pt x="64" y="50"/>
                    <a:pt x="64" y="49"/>
                  </a:cubicBezTo>
                  <a:cubicBezTo>
                    <a:pt x="64" y="6"/>
                    <a:pt x="64" y="6"/>
                    <a:pt x="64" y="6"/>
                  </a:cubicBezTo>
                  <a:cubicBezTo>
                    <a:pt x="64" y="5"/>
                    <a:pt x="63" y="5"/>
                    <a:pt x="63" y="5"/>
                  </a:cubicBezTo>
                  <a:lnTo>
                    <a:pt x="5" y="5"/>
                  </a:lnTo>
                  <a:close/>
                  <a:moveTo>
                    <a:pt x="16" y="23"/>
                  </a:moveTo>
                  <a:cubicBezTo>
                    <a:pt x="12" y="23"/>
                    <a:pt x="9" y="20"/>
                    <a:pt x="9" y="16"/>
                  </a:cubicBezTo>
                  <a:cubicBezTo>
                    <a:pt x="9" y="13"/>
                    <a:pt x="12" y="9"/>
                    <a:pt x="16" y="9"/>
                  </a:cubicBezTo>
                  <a:cubicBezTo>
                    <a:pt x="20" y="9"/>
                    <a:pt x="23" y="13"/>
                    <a:pt x="23" y="16"/>
                  </a:cubicBezTo>
                  <a:cubicBezTo>
                    <a:pt x="23" y="20"/>
                    <a:pt x="20" y="23"/>
                    <a:pt x="16" y="23"/>
                  </a:cubicBezTo>
                  <a:close/>
                  <a:moveTo>
                    <a:pt x="59" y="46"/>
                  </a:moveTo>
                  <a:cubicBezTo>
                    <a:pt x="9" y="46"/>
                    <a:pt x="9" y="46"/>
                    <a:pt x="9" y="46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20" y="28"/>
                    <a:pt x="20" y="28"/>
                    <a:pt x="20" y="28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44" y="15"/>
                    <a:pt x="44" y="15"/>
                    <a:pt x="44" y="15"/>
                  </a:cubicBezTo>
                  <a:cubicBezTo>
                    <a:pt x="59" y="30"/>
                    <a:pt x="59" y="30"/>
                    <a:pt x="59" y="30"/>
                  </a:cubicBezTo>
                  <a:lnTo>
                    <a:pt x="59" y="46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endParaRPr lang="id-ID" dirty="0">
                <a:latin typeface="+mn-ea"/>
              </a:endParaRPr>
            </a:p>
          </p:txBody>
        </p:sp>
      </p:grpSp>
      <p:sp>
        <p:nvSpPr>
          <p:cNvPr id="75" name="Button">
            <a:extLst>
              <a:ext uri="{FF2B5EF4-FFF2-40B4-BE49-F238E27FC236}">
                <a16:creationId xmlns:a16="http://schemas.microsoft.com/office/drawing/2014/main" id="{612540AA-B943-476B-5A44-6EE2BC592911}"/>
              </a:ext>
            </a:extLst>
          </p:cNvPr>
          <p:cNvSpPr>
            <a:spLocks/>
          </p:cNvSpPr>
          <p:nvPr/>
        </p:nvSpPr>
        <p:spPr bwMode="auto">
          <a:xfrm>
            <a:off x="3507967" y="6298826"/>
            <a:ext cx="956861" cy="241995"/>
          </a:xfrm>
          <a:prstGeom prst="roundRect">
            <a:avLst>
              <a:gd name="adj" fmla="val 8776"/>
            </a:avLst>
          </a:prstGeom>
          <a:solidFill>
            <a:srgbClr val="FFFFFF"/>
          </a:solidFill>
          <a:ln w="635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Showcase </a:t>
            </a:r>
            <a:r>
              <a:rPr lang="ko-KR" alt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체험</a:t>
            </a:r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CC308AF7-B4D2-FEB0-AE49-2A9AD986B804}"/>
              </a:ext>
            </a:extLst>
          </p:cNvPr>
          <p:cNvSpPr/>
          <p:nvPr/>
        </p:nvSpPr>
        <p:spPr>
          <a:xfrm>
            <a:off x="403585" y="4648718"/>
            <a:ext cx="166154" cy="166154"/>
          </a:xfrm>
          <a:prstGeom prst="ellipse">
            <a:avLst/>
          </a:prstGeom>
          <a:solidFill>
            <a:srgbClr val="C0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38" dirty="0">
                <a:solidFill>
                  <a:schemeClr val="bg1"/>
                </a:solidFill>
                <a:latin typeface="+mn-ea"/>
              </a:rPr>
              <a:t>1</a:t>
            </a:r>
            <a:endParaRPr lang="ko-KR" altLang="en-US" sz="738" dirty="0" err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0AFA6911-A19B-86AB-1EB0-465A3BA4B402}"/>
              </a:ext>
            </a:extLst>
          </p:cNvPr>
          <p:cNvSpPr/>
          <p:nvPr/>
        </p:nvSpPr>
        <p:spPr>
          <a:xfrm>
            <a:off x="3424890" y="6316615"/>
            <a:ext cx="166154" cy="166154"/>
          </a:xfrm>
          <a:prstGeom prst="ellipse">
            <a:avLst/>
          </a:prstGeom>
          <a:solidFill>
            <a:srgbClr val="C0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38" dirty="0">
                <a:solidFill>
                  <a:schemeClr val="bg1"/>
                </a:solidFill>
                <a:latin typeface="+mn-ea"/>
              </a:rPr>
              <a:t>1a</a:t>
            </a:r>
            <a:endParaRPr lang="ko-KR" altLang="en-US" sz="738" dirty="0" err="1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F82CDC80-BA0E-102A-D535-5C3718B2D9A7}"/>
              </a:ext>
            </a:extLst>
          </p:cNvPr>
          <p:cNvCxnSpPr/>
          <p:nvPr/>
        </p:nvCxnSpPr>
        <p:spPr>
          <a:xfrm>
            <a:off x="217502" y="4401108"/>
            <a:ext cx="901063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4D87D36B-A57C-00EF-939F-00F725B7AC06}"/>
              </a:ext>
            </a:extLst>
          </p:cNvPr>
          <p:cNvCxnSpPr>
            <a:cxnSpLocks/>
          </p:cNvCxnSpPr>
          <p:nvPr/>
        </p:nvCxnSpPr>
        <p:spPr>
          <a:xfrm>
            <a:off x="2592015" y="3981978"/>
            <a:ext cx="0" cy="42003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A430D38-D612-DC35-56CB-ECF02CF2DF3D}"/>
              </a:ext>
            </a:extLst>
          </p:cNvPr>
          <p:cNvSpPr/>
          <p:nvPr/>
        </p:nvSpPr>
        <p:spPr>
          <a:xfrm>
            <a:off x="675699" y="4102800"/>
            <a:ext cx="1335545" cy="154914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/>
          <a:p>
            <a:pPr lvl="0" algn="ctr" latinLnBrk="0">
              <a:lnSpc>
                <a:spcPct val="110000"/>
              </a:lnSpc>
              <a:defRPr/>
            </a:pPr>
            <a:r>
              <a:rPr lang="ko-KR" altLang="en-US" sz="1000" b="1" dirty="0">
                <a:latin typeface="+mn-ea"/>
                <a:cs typeface="Segoe UI" panose="020B0502040204020203" pitchFamily="34" charset="0"/>
              </a:rPr>
              <a:t>집중도 분석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FF0EF8A-9248-42CB-FFA5-F7C19ED096B5}"/>
              </a:ext>
            </a:extLst>
          </p:cNvPr>
          <p:cNvSpPr/>
          <p:nvPr/>
        </p:nvSpPr>
        <p:spPr>
          <a:xfrm>
            <a:off x="7440746" y="4102800"/>
            <a:ext cx="1335545" cy="154914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/>
          <a:p>
            <a:pPr lvl="0" algn="ctr" latinLnBrk="0">
              <a:lnSpc>
                <a:spcPct val="110000"/>
              </a:lnSpc>
              <a:defRPr/>
            </a:pPr>
            <a:r>
              <a:rPr lang="ko-KR" altLang="en-US" sz="1000" b="1" dirty="0">
                <a:latin typeface="+mn-ea"/>
                <a:cs typeface="Segoe UI" panose="020B0502040204020203" pitchFamily="34" charset="0"/>
              </a:rPr>
              <a:t>부정행위 검출</a:t>
            </a: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E43B2067-7A4A-E5D1-D66D-B9CE72AAE9D4}"/>
              </a:ext>
            </a:extLst>
          </p:cNvPr>
          <p:cNvCxnSpPr/>
          <p:nvPr/>
        </p:nvCxnSpPr>
        <p:spPr>
          <a:xfrm>
            <a:off x="217502" y="3963977"/>
            <a:ext cx="901063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0F443612-650D-30B8-64D7-160FC3997ED2}"/>
              </a:ext>
            </a:extLst>
          </p:cNvPr>
          <p:cNvCxnSpPr>
            <a:cxnSpLocks/>
          </p:cNvCxnSpPr>
          <p:nvPr/>
        </p:nvCxnSpPr>
        <p:spPr>
          <a:xfrm>
            <a:off x="4763778" y="3967282"/>
            <a:ext cx="8503" cy="44241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6653BD30-CABB-BBE6-82AA-30582B6C352F}"/>
              </a:ext>
            </a:extLst>
          </p:cNvPr>
          <p:cNvCxnSpPr>
            <a:cxnSpLocks/>
          </p:cNvCxnSpPr>
          <p:nvPr/>
        </p:nvCxnSpPr>
        <p:spPr>
          <a:xfrm>
            <a:off x="6945599" y="3967282"/>
            <a:ext cx="0" cy="43472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A20E90F1-A7DC-2E41-36DF-D0665F5C2B9A}"/>
              </a:ext>
            </a:extLst>
          </p:cNvPr>
          <p:cNvSpPr/>
          <p:nvPr/>
        </p:nvSpPr>
        <p:spPr>
          <a:xfrm>
            <a:off x="3014376" y="4102800"/>
            <a:ext cx="1335545" cy="154914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/>
          <a:p>
            <a:pPr lvl="0" algn="ctr" latinLnBrk="0">
              <a:lnSpc>
                <a:spcPct val="110000"/>
              </a:lnSpc>
              <a:defRPr/>
            </a:pPr>
            <a:r>
              <a:rPr lang="ko-KR" altLang="en-US" sz="1000" b="1">
                <a:latin typeface="+mn-ea"/>
                <a:cs typeface="Segoe UI" panose="020B0502040204020203" pitchFamily="34" charset="0"/>
              </a:rPr>
              <a:t>흥미도 </a:t>
            </a:r>
            <a:r>
              <a:rPr lang="ko-KR" altLang="en-US" sz="1000" b="1" dirty="0">
                <a:latin typeface="+mn-ea"/>
                <a:cs typeface="Segoe UI" panose="020B0502040204020203" pitchFamily="34" charset="0"/>
              </a:rPr>
              <a:t>분석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5462E9C1-8EF7-B6FF-3C8D-4E27E5E0D569}"/>
              </a:ext>
            </a:extLst>
          </p:cNvPr>
          <p:cNvSpPr/>
          <p:nvPr/>
        </p:nvSpPr>
        <p:spPr>
          <a:xfrm>
            <a:off x="5193524" y="4102800"/>
            <a:ext cx="1335545" cy="154914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/>
          <a:p>
            <a:pPr lvl="0" algn="ctr" latinLnBrk="0">
              <a:lnSpc>
                <a:spcPct val="110000"/>
              </a:lnSpc>
              <a:defRPr/>
            </a:pPr>
            <a:r>
              <a:rPr lang="ko-KR" altLang="en-US" sz="1000" b="1" dirty="0">
                <a:latin typeface="+mn-ea"/>
                <a:cs typeface="Segoe UI" panose="020B0502040204020203" pitchFamily="34" charset="0"/>
              </a:rPr>
              <a:t>자세 분석</a:t>
            </a: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7C8AE44C-FD65-3A36-274B-3A27467DA844}"/>
              </a:ext>
            </a:extLst>
          </p:cNvPr>
          <p:cNvSpPr/>
          <p:nvPr/>
        </p:nvSpPr>
        <p:spPr>
          <a:xfrm>
            <a:off x="4761982" y="4348647"/>
            <a:ext cx="2180263" cy="6105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Ins="90000" rtlCol="0" anchor="ctr"/>
          <a:lstStyle/>
          <a:p>
            <a:pPr algn="l"/>
            <a:endParaRPr lang="ko-KR" altLang="en-US" sz="1000" noProof="1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6713BAE7-6BB3-3A69-79D9-CC372B6C5B69}"/>
              </a:ext>
            </a:extLst>
          </p:cNvPr>
          <p:cNvSpPr/>
          <p:nvPr/>
        </p:nvSpPr>
        <p:spPr>
          <a:xfrm>
            <a:off x="217502" y="791183"/>
            <a:ext cx="9010636" cy="51606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 dirty="0">
              <a:latin typeface="+mn-ea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21015953-613F-EE01-4F93-3B007F8BB0C9}"/>
              </a:ext>
            </a:extLst>
          </p:cNvPr>
          <p:cNvSpPr/>
          <p:nvPr/>
        </p:nvSpPr>
        <p:spPr>
          <a:xfrm>
            <a:off x="217502" y="791183"/>
            <a:ext cx="9010636" cy="51606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 dirty="0">
              <a:latin typeface="+mn-ea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F1A24F4D-55ED-6707-1BC4-FFD803FF7B1E}"/>
              </a:ext>
            </a:extLst>
          </p:cNvPr>
          <p:cNvSpPr/>
          <p:nvPr/>
        </p:nvSpPr>
        <p:spPr bwMode="auto">
          <a:xfrm>
            <a:off x="338543" y="949952"/>
            <a:ext cx="1004929" cy="198522"/>
          </a:xfrm>
          <a:prstGeom prst="rect">
            <a:avLst/>
          </a:prstGeom>
          <a:noFill/>
          <a:ln w="28575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lIns="36000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050" b="1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Raiseme </a:t>
            </a:r>
            <a:r>
              <a:rPr lang="en-US" altLang="ko-KR" sz="1050" b="1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Logo</a:t>
            </a:r>
            <a:endParaRPr kumimoji="0" lang="ko-KR" altLang="en-US" sz="1050" b="1" dirty="0">
              <a:solidFill>
                <a:schemeClr val="bg1">
                  <a:lumMod val="65000"/>
                </a:schemeClr>
              </a:solidFill>
              <a:latin typeface="+mn-ea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27E14C2-681F-8425-0F07-81A640D228FE}"/>
              </a:ext>
            </a:extLst>
          </p:cNvPr>
          <p:cNvSpPr txBox="1"/>
          <p:nvPr/>
        </p:nvSpPr>
        <p:spPr>
          <a:xfrm>
            <a:off x="6758404" y="926102"/>
            <a:ext cx="502309" cy="246221"/>
          </a:xfrm>
          <a:prstGeom prst="rect">
            <a:avLst/>
          </a:prstGeom>
          <a:noFill/>
        </p:spPr>
        <p:txBody>
          <a:bodyPr wrap="none" lIns="36000" rIns="36000" rtlCol="0" anchor="ctr">
            <a:spAutoFit/>
          </a:bodyPr>
          <a:lstStyle/>
          <a:p>
            <a:pPr algn="ctr"/>
            <a:r>
              <a:rPr kumimoji="1" lang="en-US" altLang="en-US" sz="1000" b="1" dirty="0">
                <a:latin typeface="+mn-ea"/>
              </a:rPr>
              <a:t>Service</a:t>
            </a:r>
            <a:endParaRPr kumimoji="1" lang="x-none" altLang="en-US" sz="1000" b="1" dirty="0">
              <a:latin typeface="+mn-ea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69302F5-BDA5-6B21-7062-C90CADB3F29B}"/>
              </a:ext>
            </a:extLst>
          </p:cNvPr>
          <p:cNvSpPr txBox="1"/>
          <p:nvPr/>
        </p:nvSpPr>
        <p:spPr>
          <a:xfrm>
            <a:off x="8651687" y="926102"/>
            <a:ext cx="407731" cy="246221"/>
          </a:xfrm>
          <a:prstGeom prst="rect">
            <a:avLst/>
          </a:prstGeom>
          <a:noFill/>
        </p:spPr>
        <p:txBody>
          <a:bodyPr wrap="none" lIns="36000" rIns="36000" rtlCol="0" anchor="ctr">
            <a:spAutoFit/>
          </a:bodyPr>
          <a:lstStyle/>
          <a:p>
            <a:pPr algn="ctr"/>
            <a:r>
              <a:rPr kumimoji="1" lang="en-US" altLang="en-US" sz="1000" b="1" dirty="0">
                <a:latin typeface="+mn-ea"/>
              </a:rPr>
              <a:t>News</a:t>
            </a:r>
            <a:endParaRPr kumimoji="1" lang="x-none" altLang="en-US" sz="1000" b="1" dirty="0">
              <a:latin typeface="+mn-ea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8A62CB6A-B4E8-9B27-1E67-9BD68CC395E9}"/>
              </a:ext>
            </a:extLst>
          </p:cNvPr>
          <p:cNvSpPr txBox="1"/>
          <p:nvPr/>
        </p:nvSpPr>
        <p:spPr>
          <a:xfrm>
            <a:off x="7893956" y="926102"/>
            <a:ext cx="620930" cy="246221"/>
          </a:xfrm>
          <a:prstGeom prst="rect">
            <a:avLst/>
          </a:prstGeom>
          <a:noFill/>
        </p:spPr>
        <p:txBody>
          <a:bodyPr wrap="none" lIns="36000" rIns="36000" rtlCol="0" anchor="ctr">
            <a:spAutoFit/>
          </a:bodyPr>
          <a:lstStyle/>
          <a:p>
            <a:pPr algn="ctr"/>
            <a:r>
              <a:rPr kumimoji="1" lang="en-US" altLang="en-US" sz="1000" b="1" dirty="0">
                <a:latin typeface="+mn-ea"/>
              </a:rPr>
              <a:t>Use Case</a:t>
            </a:r>
            <a:endParaRPr kumimoji="1" lang="x-none" altLang="en-US" sz="1000" b="1" dirty="0">
              <a:latin typeface="+mn-ea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FD122DC-3A27-C118-27A8-522C68A6C227}"/>
              </a:ext>
            </a:extLst>
          </p:cNvPr>
          <p:cNvSpPr txBox="1"/>
          <p:nvPr/>
        </p:nvSpPr>
        <p:spPr>
          <a:xfrm>
            <a:off x="6170591" y="926102"/>
            <a:ext cx="451012" cy="246221"/>
          </a:xfrm>
          <a:prstGeom prst="rect">
            <a:avLst/>
          </a:prstGeom>
          <a:noFill/>
        </p:spPr>
        <p:txBody>
          <a:bodyPr wrap="none" lIns="36000" rIns="36000" rtlCol="0"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000" b="1" dirty="0">
                <a:latin typeface="+mn-ea"/>
              </a:rPr>
              <a:t>About</a:t>
            </a:r>
            <a:endParaRPr kumimoji="0" lang="ko-KR" altLang="en-US" sz="1000" b="1" dirty="0">
              <a:latin typeface="+mn-ea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2AFEAF25-C967-4AD1-8F56-9574C2E1C144}"/>
              </a:ext>
            </a:extLst>
          </p:cNvPr>
          <p:cNvSpPr txBox="1"/>
          <p:nvPr/>
        </p:nvSpPr>
        <p:spPr>
          <a:xfrm>
            <a:off x="7397514" y="926102"/>
            <a:ext cx="359641" cy="246221"/>
          </a:xfrm>
          <a:prstGeom prst="rect">
            <a:avLst/>
          </a:prstGeom>
          <a:noFill/>
        </p:spPr>
        <p:txBody>
          <a:bodyPr wrap="none" lIns="36000" rIns="36000" rtlCol="0" anchor="ctr">
            <a:spAutoFit/>
          </a:bodyPr>
          <a:lstStyle/>
          <a:p>
            <a:pPr algn="ctr"/>
            <a:r>
              <a:rPr kumimoji="1" lang="en-US" altLang="en-US" sz="1000" b="1" dirty="0">
                <a:latin typeface="+mn-ea"/>
              </a:rPr>
              <a:t>Tech</a:t>
            </a:r>
            <a:endParaRPr kumimoji="1" lang="x-none" altLang="en-US" sz="10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897440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2D9C52-57A6-85B5-59A3-24F4AC4B056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  <a:ea typeface="+mn-ea"/>
              </a:rPr>
              <a:t>Tech_</a:t>
            </a:r>
            <a:r>
              <a:rPr lang="ko-KR" altLang="en-US" dirty="0">
                <a:latin typeface="+mn-ea"/>
                <a:ea typeface="+mn-ea"/>
              </a:rPr>
              <a:t>자세 분석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08E98A4-20D9-021A-8A85-BB7D695AF32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Main &gt; </a:t>
            </a:r>
            <a:r>
              <a:rPr lang="ko-KR" altLang="en-US" dirty="0"/>
              <a:t>자세 분석</a:t>
            </a:r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764E23EB-2474-3664-CF7C-AB9FB3CAA67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T_POST_01_T</a:t>
            </a:r>
            <a:endParaRPr lang="ko-KR" altLang="en-US" dirty="0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74E7133E-52DA-AC00-0870-3B62FEDFA70D}"/>
              </a:ext>
            </a:extLst>
          </p:cNvPr>
          <p:cNvGrpSpPr/>
          <p:nvPr/>
        </p:nvGrpSpPr>
        <p:grpSpPr>
          <a:xfrm>
            <a:off x="767408" y="2149830"/>
            <a:ext cx="2376786" cy="1279170"/>
            <a:chOff x="550862" y="2149830"/>
            <a:chExt cx="1908733" cy="1279170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3F59C542-02AC-B620-04D3-63FDC70D52AA}"/>
                </a:ext>
              </a:extLst>
            </p:cNvPr>
            <p:cNvSpPr/>
            <p:nvPr/>
          </p:nvSpPr>
          <p:spPr bwMode="auto">
            <a:xfrm>
              <a:off x="550862" y="2149830"/>
              <a:ext cx="1908733" cy="1279170"/>
            </a:xfrm>
            <a:prstGeom prst="rect">
              <a:avLst/>
            </a:prstGeom>
            <a:solidFill>
              <a:srgbClr val="D9D9D9"/>
            </a:solidFill>
            <a:ln w="2857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kumimoji="0" lang="ko-KR" altLang="en-US" dirty="0">
                <a:solidFill>
                  <a:srgbClr val="FF0000"/>
                </a:solidFill>
                <a:latin typeface="+mn-ea"/>
              </a:endParaRPr>
            </a:p>
          </p:txBody>
        </p:sp>
        <p:sp>
          <p:nvSpPr>
            <p:cNvPr id="18" name="Freeform 129">
              <a:extLst>
                <a:ext uri="{FF2B5EF4-FFF2-40B4-BE49-F238E27FC236}">
                  <a16:creationId xmlns:a16="http://schemas.microsoft.com/office/drawing/2014/main" id="{C749F70C-A5E8-F2A2-5F5F-926C097647A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78565" y="2560513"/>
              <a:ext cx="453326" cy="457805"/>
            </a:xfrm>
            <a:custGeom>
              <a:avLst/>
              <a:gdLst>
                <a:gd name="T0" fmla="*/ 800850339 w 68"/>
                <a:gd name="T1" fmla="*/ 578081024 h 55"/>
                <a:gd name="T2" fmla="*/ 741964184 w 68"/>
                <a:gd name="T3" fmla="*/ 648868068 h 55"/>
                <a:gd name="T4" fmla="*/ 58886155 w 68"/>
                <a:gd name="T5" fmla="*/ 648868068 h 55"/>
                <a:gd name="T6" fmla="*/ 0 w 68"/>
                <a:gd name="T7" fmla="*/ 578081024 h 55"/>
                <a:gd name="T8" fmla="*/ 0 w 68"/>
                <a:gd name="T9" fmla="*/ 70787044 h 55"/>
                <a:gd name="T10" fmla="*/ 58886155 w 68"/>
                <a:gd name="T11" fmla="*/ 0 h 55"/>
                <a:gd name="T12" fmla="*/ 741964184 w 68"/>
                <a:gd name="T13" fmla="*/ 0 h 55"/>
                <a:gd name="T14" fmla="*/ 800850339 w 68"/>
                <a:gd name="T15" fmla="*/ 70787044 h 55"/>
                <a:gd name="T16" fmla="*/ 800850339 w 68"/>
                <a:gd name="T17" fmla="*/ 578081024 h 55"/>
                <a:gd name="T18" fmla="*/ 58886155 w 68"/>
                <a:gd name="T19" fmla="*/ 58988631 h 55"/>
                <a:gd name="T20" fmla="*/ 47108238 w 68"/>
                <a:gd name="T21" fmla="*/ 70787044 h 55"/>
                <a:gd name="T22" fmla="*/ 47108238 w 68"/>
                <a:gd name="T23" fmla="*/ 578081024 h 55"/>
                <a:gd name="T24" fmla="*/ 58886155 w 68"/>
                <a:gd name="T25" fmla="*/ 601677850 h 55"/>
                <a:gd name="T26" fmla="*/ 741964184 w 68"/>
                <a:gd name="T27" fmla="*/ 601677850 h 55"/>
                <a:gd name="T28" fmla="*/ 753742101 w 68"/>
                <a:gd name="T29" fmla="*/ 578081024 h 55"/>
                <a:gd name="T30" fmla="*/ 753742101 w 68"/>
                <a:gd name="T31" fmla="*/ 70787044 h 55"/>
                <a:gd name="T32" fmla="*/ 741964184 w 68"/>
                <a:gd name="T33" fmla="*/ 58988631 h 55"/>
                <a:gd name="T34" fmla="*/ 58886155 w 68"/>
                <a:gd name="T35" fmla="*/ 58988631 h 55"/>
                <a:gd name="T36" fmla="*/ 188436383 w 68"/>
                <a:gd name="T37" fmla="*/ 271346327 h 55"/>
                <a:gd name="T38" fmla="*/ 105994393 w 68"/>
                <a:gd name="T39" fmla="*/ 188760870 h 55"/>
                <a:gd name="T40" fmla="*/ 188436383 w 68"/>
                <a:gd name="T41" fmla="*/ 106178848 h 55"/>
                <a:gd name="T42" fmla="*/ 270874942 w 68"/>
                <a:gd name="T43" fmla="*/ 188760870 h 55"/>
                <a:gd name="T44" fmla="*/ 188436383 w 68"/>
                <a:gd name="T45" fmla="*/ 271346327 h 55"/>
                <a:gd name="T46" fmla="*/ 694855946 w 68"/>
                <a:gd name="T47" fmla="*/ 542689220 h 55"/>
                <a:gd name="T48" fmla="*/ 105994393 w 68"/>
                <a:gd name="T49" fmla="*/ 542689220 h 55"/>
                <a:gd name="T50" fmla="*/ 105994393 w 68"/>
                <a:gd name="T51" fmla="*/ 460107198 h 55"/>
                <a:gd name="T52" fmla="*/ 235544621 w 68"/>
                <a:gd name="T53" fmla="*/ 330331523 h 55"/>
                <a:gd name="T54" fmla="*/ 306208694 w 68"/>
                <a:gd name="T55" fmla="*/ 389320154 h 55"/>
                <a:gd name="T56" fmla="*/ 518197480 w 68"/>
                <a:gd name="T57" fmla="*/ 176962457 h 55"/>
                <a:gd name="T58" fmla="*/ 694855946 w 68"/>
                <a:gd name="T59" fmla="*/ 353928349 h 55"/>
                <a:gd name="T60" fmla="*/ 694855946 w 68"/>
                <a:gd name="T61" fmla="*/ 542689220 h 55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0" t="0" r="r" b="b"/>
              <a:pathLst>
                <a:path w="68" h="55">
                  <a:moveTo>
                    <a:pt x="68" y="49"/>
                  </a:moveTo>
                  <a:cubicBezTo>
                    <a:pt x="68" y="53"/>
                    <a:pt x="66" y="55"/>
                    <a:pt x="63" y="55"/>
                  </a:cubicBezTo>
                  <a:cubicBezTo>
                    <a:pt x="5" y="55"/>
                    <a:pt x="5" y="55"/>
                    <a:pt x="5" y="55"/>
                  </a:cubicBezTo>
                  <a:cubicBezTo>
                    <a:pt x="2" y="55"/>
                    <a:pt x="0" y="53"/>
                    <a:pt x="0" y="4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5" y="0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66" y="0"/>
                    <a:pt x="68" y="3"/>
                    <a:pt x="68" y="6"/>
                  </a:cubicBezTo>
                  <a:lnTo>
                    <a:pt x="68" y="49"/>
                  </a:lnTo>
                  <a:close/>
                  <a:moveTo>
                    <a:pt x="5" y="5"/>
                  </a:moveTo>
                  <a:cubicBezTo>
                    <a:pt x="5" y="5"/>
                    <a:pt x="4" y="5"/>
                    <a:pt x="4" y="6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4" y="50"/>
                    <a:pt x="5" y="51"/>
                    <a:pt x="5" y="51"/>
                  </a:cubicBezTo>
                  <a:cubicBezTo>
                    <a:pt x="63" y="51"/>
                    <a:pt x="63" y="51"/>
                    <a:pt x="63" y="51"/>
                  </a:cubicBezTo>
                  <a:cubicBezTo>
                    <a:pt x="63" y="51"/>
                    <a:pt x="64" y="50"/>
                    <a:pt x="64" y="49"/>
                  </a:cubicBezTo>
                  <a:cubicBezTo>
                    <a:pt x="64" y="6"/>
                    <a:pt x="64" y="6"/>
                    <a:pt x="64" y="6"/>
                  </a:cubicBezTo>
                  <a:cubicBezTo>
                    <a:pt x="64" y="5"/>
                    <a:pt x="63" y="5"/>
                    <a:pt x="63" y="5"/>
                  </a:cubicBezTo>
                  <a:lnTo>
                    <a:pt x="5" y="5"/>
                  </a:lnTo>
                  <a:close/>
                  <a:moveTo>
                    <a:pt x="16" y="23"/>
                  </a:moveTo>
                  <a:cubicBezTo>
                    <a:pt x="12" y="23"/>
                    <a:pt x="9" y="20"/>
                    <a:pt x="9" y="16"/>
                  </a:cubicBezTo>
                  <a:cubicBezTo>
                    <a:pt x="9" y="13"/>
                    <a:pt x="12" y="9"/>
                    <a:pt x="16" y="9"/>
                  </a:cubicBezTo>
                  <a:cubicBezTo>
                    <a:pt x="20" y="9"/>
                    <a:pt x="23" y="13"/>
                    <a:pt x="23" y="16"/>
                  </a:cubicBezTo>
                  <a:cubicBezTo>
                    <a:pt x="23" y="20"/>
                    <a:pt x="20" y="23"/>
                    <a:pt x="16" y="23"/>
                  </a:cubicBezTo>
                  <a:close/>
                  <a:moveTo>
                    <a:pt x="59" y="46"/>
                  </a:moveTo>
                  <a:cubicBezTo>
                    <a:pt x="9" y="46"/>
                    <a:pt x="9" y="46"/>
                    <a:pt x="9" y="46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20" y="28"/>
                    <a:pt x="20" y="28"/>
                    <a:pt x="20" y="28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44" y="15"/>
                    <a:pt x="44" y="15"/>
                    <a:pt x="44" y="15"/>
                  </a:cubicBezTo>
                  <a:cubicBezTo>
                    <a:pt x="59" y="30"/>
                    <a:pt x="59" y="30"/>
                    <a:pt x="59" y="30"/>
                  </a:cubicBezTo>
                  <a:lnTo>
                    <a:pt x="59" y="46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endParaRPr lang="id-ID" dirty="0">
                <a:latin typeface="+mn-ea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E76B1944-155A-91B2-446F-B608EE18951C}"/>
              </a:ext>
            </a:extLst>
          </p:cNvPr>
          <p:cNvSpPr txBox="1"/>
          <p:nvPr/>
        </p:nvSpPr>
        <p:spPr>
          <a:xfrm>
            <a:off x="767408" y="3437806"/>
            <a:ext cx="23767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적절한 시점에 집중관리 대상 선정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18BCCED-DCC7-405F-DBB9-A27A410977F5}"/>
              </a:ext>
            </a:extLst>
          </p:cNvPr>
          <p:cNvSpPr txBox="1"/>
          <p:nvPr/>
        </p:nvSpPr>
        <p:spPr>
          <a:xfrm>
            <a:off x="767407" y="3669832"/>
            <a:ext cx="23767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대화 상대가 고의적으로 화면에서 벗어나는 </a:t>
            </a:r>
            <a:endParaRPr lang="en-US" altLang="ko-KR" sz="8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상황을 발견할 수 있습니다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.</a:t>
            </a:r>
          </a:p>
          <a:p>
            <a:endParaRPr lang="en-US" altLang="ko-KR" sz="8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자세에 따라 질문과 호명을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통해 바른 자세를 유도하고 참여 수준을 평가할 수 있습니다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.</a:t>
            </a:r>
            <a:endParaRPr lang="ko-KR" altLang="en-US" sz="8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0152156-F1E4-5EA6-884D-42042C74851C}"/>
              </a:ext>
            </a:extLst>
          </p:cNvPr>
          <p:cNvSpPr txBox="1"/>
          <p:nvPr/>
        </p:nvSpPr>
        <p:spPr>
          <a:xfrm>
            <a:off x="3551366" y="3437806"/>
            <a:ext cx="25225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비대면</a:t>
            </a:r>
            <a:r>
              <a:rPr lang="ko-KR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그룹 소통에 다양한 활용 가능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9C75561-F4F6-0905-A916-CBA60874767F}"/>
              </a:ext>
            </a:extLst>
          </p:cNvPr>
          <p:cNvSpPr txBox="1"/>
          <p:nvPr/>
        </p:nvSpPr>
        <p:spPr>
          <a:xfrm>
            <a:off x="3551366" y="3669832"/>
            <a:ext cx="23767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상대방의 참여 상태를 파악할 수 있어 수업 진행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 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지도 방식을 개선할 수 있습니다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.</a:t>
            </a:r>
          </a:p>
          <a:p>
            <a:endParaRPr lang="en-US" altLang="ko-KR" sz="8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학생이 자리를 비우는 상황에 즉시 대처할 수 </a:t>
            </a:r>
            <a:endParaRPr lang="en-US" altLang="ko-KR" sz="8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있어 더 쉬운 학습지도가 가능합니다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.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3690E23-1AF8-E0BD-E851-1DE5CBF082CF}"/>
              </a:ext>
            </a:extLst>
          </p:cNvPr>
          <p:cNvSpPr txBox="1"/>
          <p:nvPr/>
        </p:nvSpPr>
        <p:spPr>
          <a:xfrm>
            <a:off x="6304295" y="3437806"/>
            <a:ext cx="23767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교사들의 핵심 요구사항 반영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312A8CB-E2F7-D9BE-AF79-2A3D2E5977E8}"/>
              </a:ext>
            </a:extLst>
          </p:cNvPr>
          <p:cNvSpPr txBox="1"/>
          <p:nvPr/>
        </p:nvSpPr>
        <p:spPr>
          <a:xfrm>
            <a:off x="6304296" y="3655378"/>
            <a:ext cx="23767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비대면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수업에서 교사가 가장 필요로 하는 </a:t>
            </a:r>
            <a:endParaRPr lang="en-US" altLang="ko-KR" sz="8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기능은 ‘수업자세 관리 및 </a:t>
            </a:r>
            <a:r>
              <a:rPr lang="ko-KR" altLang="en-US" sz="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지도’입니다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.</a:t>
            </a:r>
          </a:p>
          <a:p>
            <a:endParaRPr lang="ko-KR" altLang="en-US" sz="8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AI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보조교사 도입 시 교사를 가장 효과적으로 </a:t>
            </a:r>
            <a:endParaRPr lang="en-US" altLang="ko-KR" sz="8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지원하는 기능으로 선정된 기능을 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AI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모델로 </a:t>
            </a:r>
            <a:endParaRPr lang="en-US" altLang="ko-KR" sz="8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구현하였습니다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.</a:t>
            </a:r>
            <a:endParaRPr lang="ko-KR" altLang="en-US" sz="8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2BD209E5-ADD8-260E-4874-A84C3F65551C}"/>
              </a:ext>
            </a:extLst>
          </p:cNvPr>
          <p:cNvGrpSpPr/>
          <p:nvPr/>
        </p:nvGrpSpPr>
        <p:grpSpPr>
          <a:xfrm>
            <a:off x="3551366" y="2149830"/>
            <a:ext cx="2376786" cy="1279170"/>
            <a:chOff x="550862" y="2149830"/>
            <a:chExt cx="1908733" cy="1279170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8378F21D-1D8D-3944-9B49-A903AEFFFA2C}"/>
                </a:ext>
              </a:extLst>
            </p:cNvPr>
            <p:cNvSpPr/>
            <p:nvPr/>
          </p:nvSpPr>
          <p:spPr bwMode="auto">
            <a:xfrm>
              <a:off x="550862" y="2149830"/>
              <a:ext cx="1908733" cy="1279170"/>
            </a:xfrm>
            <a:prstGeom prst="rect">
              <a:avLst/>
            </a:prstGeom>
            <a:solidFill>
              <a:srgbClr val="D9D9D9"/>
            </a:solidFill>
            <a:ln w="2857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kumimoji="0" lang="ko-KR" altLang="en-US" dirty="0">
                <a:solidFill>
                  <a:srgbClr val="FF0000"/>
                </a:solidFill>
                <a:latin typeface="+mn-ea"/>
              </a:endParaRPr>
            </a:p>
          </p:txBody>
        </p:sp>
        <p:sp>
          <p:nvSpPr>
            <p:cNvPr id="27" name="Freeform 129">
              <a:extLst>
                <a:ext uri="{FF2B5EF4-FFF2-40B4-BE49-F238E27FC236}">
                  <a16:creationId xmlns:a16="http://schemas.microsoft.com/office/drawing/2014/main" id="{22FAD784-E160-A4E4-ACBB-EB1D99295CC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78565" y="2560513"/>
              <a:ext cx="453326" cy="457805"/>
            </a:xfrm>
            <a:custGeom>
              <a:avLst/>
              <a:gdLst>
                <a:gd name="T0" fmla="*/ 800850339 w 68"/>
                <a:gd name="T1" fmla="*/ 578081024 h 55"/>
                <a:gd name="T2" fmla="*/ 741964184 w 68"/>
                <a:gd name="T3" fmla="*/ 648868068 h 55"/>
                <a:gd name="T4" fmla="*/ 58886155 w 68"/>
                <a:gd name="T5" fmla="*/ 648868068 h 55"/>
                <a:gd name="T6" fmla="*/ 0 w 68"/>
                <a:gd name="T7" fmla="*/ 578081024 h 55"/>
                <a:gd name="T8" fmla="*/ 0 w 68"/>
                <a:gd name="T9" fmla="*/ 70787044 h 55"/>
                <a:gd name="T10" fmla="*/ 58886155 w 68"/>
                <a:gd name="T11" fmla="*/ 0 h 55"/>
                <a:gd name="T12" fmla="*/ 741964184 w 68"/>
                <a:gd name="T13" fmla="*/ 0 h 55"/>
                <a:gd name="T14" fmla="*/ 800850339 w 68"/>
                <a:gd name="T15" fmla="*/ 70787044 h 55"/>
                <a:gd name="T16" fmla="*/ 800850339 w 68"/>
                <a:gd name="T17" fmla="*/ 578081024 h 55"/>
                <a:gd name="T18" fmla="*/ 58886155 w 68"/>
                <a:gd name="T19" fmla="*/ 58988631 h 55"/>
                <a:gd name="T20" fmla="*/ 47108238 w 68"/>
                <a:gd name="T21" fmla="*/ 70787044 h 55"/>
                <a:gd name="T22" fmla="*/ 47108238 w 68"/>
                <a:gd name="T23" fmla="*/ 578081024 h 55"/>
                <a:gd name="T24" fmla="*/ 58886155 w 68"/>
                <a:gd name="T25" fmla="*/ 601677850 h 55"/>
                <a:gd name="T26" fmla="*/ 741964184 w 68"/>
                <a:gd name="T27" fmla="*/ 601677850 h 55"/>
                <a:gd name="T28" fmla="*/ 753742101 w 68"/>
                <a:gd name="T29" fmla="*/ 578081024 h 55"/>
                <a:gd name="T30" fmla="*/ 753742101 w 68"/>
                <a:gd name="T31" fmla="*/ 70787044 h 55"/>
                <a:gd name="T32" fmla="*/ 741964184 w 68"/>
                <a:gd name="T33" fmla="*/ 58988631 h 55"/>
                <a:gd name="T34" fmla="*/ 58886155 w 68"/>
                <a:gd name="T35" fmla="*/ 58988631 h 55"/>
                <a:gd name="T36" fmla="*/ 188436383 w 68"/>
                <a:gd name="T37" fmla="*/ 271346327 h 55"/>
                <a:gd name="T38" fmla="*/ 105994393 w 68"/>
                <a:gd name="T39" fmla="*/ 188760870 h 55"/>
                <a:gd name="T40" fmla="*/ 188436383 w 68"/>
                <a:gd name="T41" fmla="*/ 106178848 h 55"/>
                <a:gd name="T42" fmla="*/ 270874942 w 68"/>
                <a:gd name="T43" fmla="*/ 188760870 h 55"/>
                <a:gd name="T44" fmla="*/ 188436383 w 68"/>
                <a:gd name="T45" fmla="*/ 271346327 h 55"/>
                <a:gd name="T46" fmla="*/ 694855946 w 68"/>
                <a:gd name="T47" fmla="*/ 542689220 h 55"/>
                <a:gd name="T48" fmla="*/ 105994393 w 68"/>
                <a:gd name="T49" fmla="*/ 542689220 h 55"/>
                <a:gd name="T50" fmla="*/ 105994393 w 68"/>
                <a:gd name="T51" fmla="*/ 460107198 h 55"/>
                <a:gd name="T52" fmla="*/ 235544621 w 68"/>
                <a:gd name="T53" fmla="*/ 330331523 h 55"/>
                <a:gd name="T54" fmla="*/ 306208694 w 68"/>
                <a:gd name="T55" fmla="*/ 389320154 h 55"/>
                <a:gd name="T56" fmla="*/ 518197480 w 68"/>
                <a:gd name="T57" fmla="*/ 176962457 h 55"/>
                <a:gd name="T58" fmla="*/ 694855946 w 68"/>
                <a:gd name="T59" fmla="*/ 353928349 h 55"/>
                <a:gd name="T60" fmla="*/ 694855946 w 68"/>
                <a:gd name="T61" fmla="*/ 542689220 h 55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0" t="0" r="r" b="b"/>
              <a:pathLst>
                <a:path w="68" h="55">
                  <a:moveTo>
                    <a:pt x="68" y="49"/>
                  </a:moveTo>
                  <a:cubicBezTo>
                    <a:pt x="68" y="53"/>
                    <a:pt x="66" y="55"/>
                    <a:pt x="63" y="55"/>
                  </a:cubicBezTo>
                  <a:cubicBezTo>
                    <a:pt x="5" y="55"/>
                    <a:pt x="5" y="55"/>
                    <a:pt x="5" y="55"/>
                  </a:cubicBezTo>
                  <a:cubicBezTo>
                    <a:pt x="2" y="55"/>
                    <a:pt x="0" y="53"/>
                    <a:pt x="0" y="4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5" y="0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66" y="0"/>
                    <a:pt x="68" y="3"/>
                    <a:pt x="68" y="6"/>
                  </a:cubicBezTo>
                  <a:lnTo>
                    <a:pt x="68" y="49"/>
                  </a:lnTo>
                  <a:close/>
                  <a:moveTo>
                    <a:pt x="5" y="5"/>
                  </a:moveTo>
                  <a:cubicBezTo>
                    <a:pt x="5" y="5"/>
                    <a:pt x="4" y="5"/>
                    <a:pt x="4" y="6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4" y="50"/>
                    <a:pt x="5" y="51"/>
                    <a:pt x="5" y="51"/>
                  </a:cubicBezTo>
                  <a:cubicBezTo>
                    <a:pt x="63" y="51"/>
                    <a:pt x="63" y="51"/>
                    <a:pt x="63" y="51"/>
                  </a:cubicBezTo>
                  <a:cubicBezTo>
                    <a:pt x="63" y="51"/>
                    <a:pt x="64" y="50"/>
                    <a:pt x="64" y="49"/>
                  </a:cubicBezTo>
                  <a:cubicBezTo>
                    <a:pt x="64" y="6"/>
                    <a:pt x="64" y="6"/>
                    <a:pt x="64" y="6"/>
                  </a:cubicBezTo>
                  <a:cubicBezTo>
                    <a:pt x="64" y="5"/>
                    <a:pt x="63" y="5"/>
                    <a:pt x="63" y="5"/>
                  </a:cubicBezTo>
                  <a:lnTo>
                    <a:pt x="5" y="5"/>
                  </a:lnTo>
                  <a:close/>
                  <a:moveTo>
                    <a:pt x="16" y="23"/>
                  </a:moveTo>
                  <a:cubicBezTo>
                    <a:pt x="12" y="23"/>
                    <a:pt x="9" y="20"/>
                    <a:pt x="9" y="16"/>
                  </a:cubicBezTo>
                  <a:cubicBezTo>
                    <a:pt x="9" y="13"/>
                    <a:pt x="12" y="9"/>
                    <a:pt x="16" y="9"/>
                  </a:cubicBezTo>
                  <a:cubicBezTo>
                    <a:pt x="20" y="9"/>
                    <a:pt x="23" y="13"/>
                    <a:pt x="23" y="16"/>
                  </a:cubicBezTo>
                  <a:cubicBezTo>
                    <a:pt x="23" y="20"/>
                    <a:pt x="20" y="23"/>
                    <a:pt x="16" y="23"/>
                  </a:cubicBezTo>
                  <a:close/>
                  <a:moveTo>
                    <a:pt x="59" y="46"/>
                  </a:moveTo>
                  <a:cubicBezTo>
                    <a:pt x="9" y="46"/>
                    <a:pt x="9" y="46"/>
                    <a:pt x="9" y="46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20" y="28"/>
                    <a:pt x="20" y="28"/>
                    <a:pt x="20" y="28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44" y="15"/>
                    <a:pt x="44" y="15"/>
                    <a:pt x="44" y="15"/>
                  </a:cubicBezTo>
                  <a:cubicBezTo>
                    <a:pt x="59" y="30"/>
                    <a:pt x="59" y="30"/>
                    <a:pt x="59" y="30"/>
                  </a:cubicBezTo>
                  <a:lnTo>
                    <a:pt x="59" y="46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endParaRPr lang="id-ID" dirty="0">
                <a:latin typeface="+mn-ea"/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9CFA9F54-F138-FBF6-E0FC-D05D262C4F4C}"/>
              </a:ext>
            </a:extLst>
          </p:cNvPr>
          <p:cNvGrpSpPr/>
          <p:nvPr/>
        </p:nvGrpSpPr>
        <p:grpSpPr>
          <a:xfrm>
            <a:off x="6304295" y="2149830"/>
            <a:ext cx="2376786" cy="1279170"/>
            <a:chOff x="550862" y="2149830"/>
            <a:chExt cx="1908733" cy="1279170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3E4954FA-B212-F02C-5845-D38D839C6D0C}"/>
                </a:ext>
              </a:extLst>
            </p:cNvPr>
            <p:cNvSpPr/>
            <p:nvPr/>
          </p:nvSpPr>
          <p:spPr bwMode="auto">
            <a:xfrm>
              <a:off x="550862" y="2149830"/>
              <a:ext cx="1908733" cy="1279170"/>
            </a:xfrm>
            <a:prstGeom prst="rect">
              <a:avLst/>
            </a:prstGeom>
            <a:solidFill>
              <a:srgbClr val="D9D9D9"/>
            </a:solidFill>
            <a:ln w="2857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kumimoji="0" lang="ko-KR" altLang="en-US" dirty="0">
                <a:solidFill>
                  <a:srgbClr val="FF0000"/>
                </a:solidFill>
                <a:latin typeface="+mn-ea"/>
              </a:endParaRPr>
            </a:p>
          </p:txBody>
        </p:sp>
        <p:sp>
          <p:nvSpPr>
            <p:cNvPr id="30" name="Freeform 129">
              <a:extLst>
                <a:ext uri="{FF2B5EF4-FFF2-40B4-BE49-F238E27FC236}">
                  <a16:creationId xmlns:a16="http://schemas.microsoft.com/office/drawing/2014/main" id="{6AE70F02-DDDF-D2FB-5439-B6F3F0DBB98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78565" y="2560513"/>
              <a:ext cx="453326" cy="457805"/>
            </a:xfrm>
            <a:custGeom>
              <a:avLst/>
              <a:gdLst>
                <a:gd name="T0" fmla="*/ 800850339 w 68"/>
                <a:gd name="T1" fmla="*/ 578081024 h 55"/>
                <a:gd name="T2" fmla="*/ 741964184 w 68"/>
                <a:gd name="T3" fmla="*/ 648868068 h 55"/>
                <a:gd name="T4" fmla="*/ 58886155 w 68"/>
                <a:gd name="T5" fmla="*/ 648868068 h 55"/>
                <a:gd name="T6" fmla="*/ 0 w 68"/>
                <a:gd name="T7" fmla="*/ 578081024 h 55"/>
                <a:gd name="T8" fmla="*/ 0 w 68"/>
                <a:gd name="T9" fmla="*/ 70787044 h 55"/>
                <a:gd name="T10" fmla="*/ 58886155 w 68"/>
                <a:gd name="T11" fmla="*/ 0 h 55"/>
                <a:gd name="T12" fmla="*/ 741964184 w 68"/>
                <a:gd name="T13" fmla="*/ 0 h 55"/>
                <a:gd name="T14" fmla="*/ 800850339 w 68"/>
                <a:gd name="T15" fmla="*/ 70787044 h 55"/>
                <a:gd name="T16" fmla="*/ 800850339 w 68"/>
                <a:gd name="T17" fmla="*/ 578081024 h 55"/>
                <a:gd name="T18" fmla="*/ 58886155 w 68"/>
                <a:gd name="T19" fmla="*/ 58988631 h 55"/>
                <a:gd name="T20" fmla="*/ 47108238 w 68"/>
                <a:gd name="T21" fmla="*/ 70787044 h 55"/>
                <a:gd name="T22" fmla="*/ 47108238 w 68"/>
                <a:gd name="T23" fmla="*/ 578081024 h 55"/>
                <a:gd name="T24" fmla="*/ 58886155 w 68"/>
                <a:gd name="T25" fmla="*/ 601677850 h 55"/>
                <a:gd name="T26" fmla="*/ 741964184 w 68"/>
                <a:gd name="T27" fmla="*/ 601677850 h 55"/>
                <a:gd name="T28" fmla="*/ 753742101 w 68"/>
                <a:gd name="T29" fmla="*/ 578081024 h 55"/>
                <a:gd name="T30" fmla="*/ 753742101 w 68"/>
                <a:gd name="T31" fmla="*/ 70787044 h 55"/>
                <a:gd name="T32" fmla="*/ 741964184 w 68"/>
                <a:gd name="T33" fmla="*/ 58988631 h 55"/>
                <a:gd name="T34" fmla="*/ 58886155 w 68"/>
                <a:gd name="T35" fmla="*/ 58988631 h 55"/>
                <a:gd name="T36" fmla="*/ 188436383 w 68"/>
                <a:gd name="T37" fmla="*/ 271346327 h 55"/>
                <a:gd name="T38" fmla="*/ 105994393 w 68"/>
                <a:gd name="T39" fmla="*/ 188760870 h 55"/>
                <a:gd name="T40" fmla="*/ 188436383 w 68"/>
                <a:gd name="T41" fmla="*/ 106178848 h 55"/>
                <a:gd name="T42" fmla="*/ 270874942 w 68"/>
                <a:gd name="T43" fmla="*/ 188760870 h 55"/>
                <a:gd name="T44" fmla="*/ 188436383 w 68"/>
                <a:gd name="T45" fmla="*/ 271346327 h 55"/>
                <a:gd name="T46" fmla="*/ 694855946 w 68"/>
                <a:gd name="T47" fmla="*/ 542689220 h 55"/>
                <a:gd name="T48" fmla="*/ 105994393 w 68"/>
                <a:gd name="T49" fmla="*/ 542689220 h 55"/>
                <a:gd name="T50" fmla="*/ 105994393 w 68"/>
                <a:gd name="T51" fmla="*/ 460107198 h 55"/>
                <a:gd name="T52" fmla="*/ 235544621 w 68"/>
                <a:gd name="T53" fmla="*/ 330331523 h 55"/>
                <a:gd name="T54" fmla="*/ 306208694 w 68"/>
                <a:gd name="T55" fmla="*/ 389320154 h 55"/>
                <a:gd name="T56" fmla="*/ 518197480 w 68"/>
                <a:gd name="T57" fmla="*/ 176962457 h 55"/>
                <a:gd name="T58" fmla="*/ 694855946 w 68"/>
                <a:gd name="T59" fmla="*/ 353928349 h 55"/>
                <a:gd name="T60" fmla="*/ 694855946 w 68"/>
                <a:gd name="T61" fmla="*/ 542689220 h 55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0" t="0" r="r" b="b"/>
              <a:pathLst>
                <a:path w="68" h="55">
                  <a:moveTo>
                    <a:pt x="68" y="49"/>
                  </a:moveTo>
                  <a:cubicBezTo>
                    <a:pt x="68" y="53"/>
                    <a:pt x="66" y="55"/>
                    <a:pt x="63" y="55"/>
                  </a:cubicBezTo>
                  <a:cubicBezTo>
                    <a:pt x="5" y="55"/>
                    <a:pt x="5" y="55"/>
                    <a:pt x="5" y="55"/>
                  </a:cubicBezTo>
                  <a:cubicBezTo>
                    <a:pt x="2" y="55"/>
                    <a:pt x="0" y="53"/>
                    <a:pt x="0" y="4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5" y="0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66" y="0"/>
                    <a:pt x="68" y="3"/>
                    <a:pt x="68" y="6"/>
                  </a:cubicBezTo>
                  <a:lnTo>
                    <a:pt x="68" y="49"/>
                  </a:lnTo>
                  <a:close/>
                  <a:moveTo>
                    <a:pt x="5" y="5"/>
                  </a:moveTo>
                  <a:cubicBezTo>
                    <a:pt x="5" y="5"/>
                    <a:pt x="4" y="5"/>
                    <a:pt x="4" y="6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4" y="50"/>
                    <a:pt x="5" y="51"/>
                    <a:pt x="5" y="51"/>
                  </a:cubicBezTo>
                  <a:cubicBezTo>
                    <a:pt x="63" y="51"/>
                    <a:pt x="63" y="51"/>
                    <a:pt x="63" y="51"/>
                  </a:cubicBezTo>
                  <a:cubicBezTo>
                    <a:pt x="63" y="51"/>
                    <a:pt x="64" y="50"/>
                    <a:pt x="64" y="49"/>
                  </a:cubicBezTo>
                  <a:cubicBezTo>
                    <a:pt x="64" y="6"/>
                    <a:pt x="64" y="6"/>
                    <a:pt x="64" y="6"/>
                  </a:cubicBezTo>
                  <a:cubicBezTo>
                    <a:pt x="64" y="5"/>
                    <a:pt x="63" y="5"/>
                    <a:pt x="63" y="5"/>
                  </a:cubicBezTo>
                  <a:lnTo>
                    <a:pt x="5" y="5"/>
                  </a:lnTo>
                  <a:close/>
                  <a:moveTo>
                    <a:pt x="16" y="23"/>
                  </a:moveTo>
                  <a:cubicBezTo>
                    <a:pt x="12" y="23"/>
                    <a:pt x="9" y="20"/>
                    <a:pt x="9" y="16"/>
                  </a:cubicBezTo>
                  <a:cubicBezTo>
                    <a:pt x="9" y="13"/>
                    <a:pt x="12" y="9"/>
                    <a:pt x="16" y="9"/>
                  </a:cubicBezTo>
                  <a:cubicBezTo>
                    <a:pt x="20" y="9"/>
                    <a:pt x="23" y="13"/>
                    <a:pt x="23" y="16"/>
                  </a:cubicBezTo>
                  <a:cubicBezTo>
                    <a:pt x="23" y="20"/>
                    <a:pt x="20" y="23"/>
                    <a:pt x="16" y="23"/>
                  </a:cubicBezTo>
                  <a:close/>
                  <a:moveTo>
                    <a:pt x="59" y="46"/>
                  </a:moveTo>
                  <a:cubicBezTo>
                    <a:pt x="9" y="46"/>
                    <a:pt x="9" y="46"/>
                    <a:pt x="9" y="46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20" y="28"/>
                    <a:pt x="20" y="28"/>
                    <a:pt x="20" y="28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44" y="15"/>
                    <a:pt x="44" y="15"/>
                    <a:pt x="44" y="15"/>
                  </a:cubicBezTo>
                  <a:cubicBezTo>
                    <a:pt x="59" y="30"/>
                    <a:pt x="59" y="30"/>
                    <a:pt x="59" y="30"/>
                  </a:cubicBezTo>
                  <a:lnTo>
                    <a:pt x="59" y="46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endParaRPr lang="id-ID" dirty="0">
                <a:latin typeface="+mn-ea"/>
              </a:endParaRPr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BCB8881A-659A-2CE6-6FA5-73CEB045E261}"/>
              </a:ext>
            </a:extLst>
          </p:cNvPr>
          <p:cNvSpPr txBox="1"/>
          <p:nvPr/>
        </p:nvSpPr>
        <p:spPr>
          <a:xfrm>
            <a:off x="1034008" y="1707474"/>
            <a:ext cx="2217192" cy="33361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차별화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포인트</a:t>
            </a:r>
          </a:p>
        </p:txBody>
      </p: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0FC35318-7853-5803-4B37-51EAED70FF45}"/>
              </a:ext>
            </a:extLst>
          </p:cNvPr>
          <p:cNvCxnSpPr>
            <a:cxnSpLocks/>
          </p:cNvCxnSpPr>
          <p:nvPr/>
        </p:nvCxnSpPr>
        <p:spPr>
          <a:xfrm>
            <a:off x="550861" y="1690850"/>
            <a:ext cx="483147" cy="1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8CFAB125-2DEE-C3AB-6E24-A5A9DCD30DEF}"/>
              </a:ext>
            </a:extLst>
          </p:cNvPr>
          <p:cNvSpPr txBox="1"/>
          <p:nvPr/>
        </p:nvSpPr>
        <p:spPr>
          <a:xfrm>
            <a:off x="1034008" y="1590823"/>
            <a:ext cx="111205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자세 분석 </a:t>
            </a:r>
            <a:r>
              <a:rPr lang="en-US" altLang="ko-KR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AI</a:t>
            </a:r>
            <a:endParaRPr lang="ko-KR" altLang="en-US" sz="700" dirty="0"/>
          </a:p>
        </p:txBody>
      </p:sp>
      <p:graphicFrame>
        <p:nvGraphicFramePr>
          <p:cNvPr id="58" name="표 57">
            <a:extLst>
              <a:ext uri="{FF2B5EF4-FFF2-40B4-BE49-F238E27FC236}">
                <a16:creationId xmlns:a16="http://schemas.microsoft.com/office/drawing/2014/main" id="{1C108BEE-26E7-2C3D-7E87-CA7230925D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8098098"/>
              </p:ext>
            </p:extLst>
          </p:nvPr>
        </p:nvGraphicFramePr>
        <p:xfrm>
          <a:off x="9317697" y="798693"/>
          <a:ext cx="2656801" cy="2555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6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61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5521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B="6480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lnSpc>
                          <a:spcPts val="1200"/>
                        </a:lnSpc>
                        <a:buFontTx/>
                        <a:buNone/>
                      </a:pPr>
                      <a:r>
                        <a:rPr lang="ko-KR" altLang="en-US" sz="800" b="1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차별화</a:t>
                      </a:r>
                      <a:r>
                        <a:rPr lang="en-US" altLang="ko-KR" sz="800" b="1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/</a:t>
                      </a:r>
                      <a:r>
                        <a:rPr lang="ko-KR" altLang="en-US" sz="800" b="1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특장점 소개</a:t>
                      </a:r>
                      <a:endParaRPr lang="en-US" altLang="ko-KR" sz="800" b="1" baseline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B="648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4" name="타원 33">
            <a:extLst>
              <a:ext uri="{FF2B5EF4-FFF2-40B4-BE49-F238E27FC236}">
                <a16:creationId xmlns:a16="http://schemas.microsoft.com/office/drawing/2014/main" id="{B541A70B-9857-CF23-C646-70628BA678DB}"/>
              </a:ext>
            </a:extLst>
          </p:cNvPr>
          <p:cNvSpPr/>
          <p:nvPr/>
        </p:nvSpPr>
        <p:spPr>
          <a:xfrm>
            <a:off x="403585" y="1607773"/>
            <a:ext cx="166154" cy="166154"/>
          </a:xfrm>
          <a:prstGeom prst="ellipse">
            <a:avLst/>
          </a:prstGeom>
          <a:solidFill>
            <a:srgbClr val="C0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38" dirty="0">
                <a:solidFill>
                  <a:schemeClr val="bg1"/>
                </a:solidFill>
                <a:latin typeface="+mn-ea"/>
              </a:rPr>
              <a:t>2</a:t>
            </a:r>
            <a:endParaRPr lang="ko-KR" altLang="en-US" sz="738" dirty="0" err="1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A2C9640-F3A6-79D9-96C8-6F517D06B3D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8368" y="5193196"/>
            <a:ext cx="2441244" cy="1367895"/>
          </a:xfrm>
          <a:prstGeom prst="rect">
            <a:avLst/>
          </a:prstGeom>
        </p:spPr>
      </p:pic>
      <p:sp>
        <p:nvSpPr>
          <p:cNvPr id="41" name="직사각형 40">
            <a:extLst>
              <a:ext uri="{FF2B5EF4-FFF2-40B4-BE49-F238E27FC236}">
                <a16:creationId xmlns:a16="http://schemas.microsoft.com/office/drawing/2014/main" id="{5FC4496E-591E-3E25-747A-063A99F9943C}"/>
              </a:ext>
            </a:extLst>
          </p:cNvPr>
          <p:cNvSpPr/>
          <p:nvPr/>
        </p:nvSpPr>
        <p:spPr>
          <a:xfrm>
            <a:off x="217502" y="791183"/>
            <a:ext cx="9010636" cy="51606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 dirty="0">
              <a:latin typeface="+mn-ea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12CE203-E3D2-82A1-0F59-79C215A43FE9}"/>
              </a:ext>
            </a:extLst>
          </p:cNvPr>
          <p:cNvSpPr/>
          <p:nvPr/>
        </p:nvSpPr>
        <p:spPr>
          <a:xfrm>
            <a:off x="217502" y="791183"/>
            <a:ext cx="9010636" cy="51606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 dirty="0">
              <a:latin typeface="+mn-ea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159B0941-FB0D-A084-3FA0-E4E9BC3033FF}"/>
              </a:ext>
            </a:extLst>
          </p:cNvPr>
          <p:cNvSpPr/>
          <p:nvPr/>
        </p:nvSpPr>
        <p:spPr bwMode="auto">
          <a:xfrm>
            <a:off x="338543" y="949952"/>
            <a:ext cx="1004929" cy="198522"/>
          </a:xfrm>
          <a:prstGeom prst="rect">
            <a:avLst/>
          </a:prstGeom>
          <a:noFill/>
          <a:ln w="28575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lIns="36000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050" b="1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Raiseme </a:t>
            </a:r>
            <a:r>
              <a:rPr lang="en-US" altLang="ko-KR" sz="1050" b="1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Logo</a:t>
            </a:r>
            <a:endParaRPr kumimoji="0" lang="ko-KR" altLang="en-US" sz="1050" b="1" dirty="0">
              <a:solidFill>
                <a:schemeClr val="bg1">
                  <a:lumMod val="65000"/>
                </a:schemeClr>
              </a:solidFill>
              <a:latin typeface="+mn-ea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6212D81-50EF-7F55-238D-C95ADA0C9D0F}"/>
              </a:ext>
            </a:extLst>
          </p:cNvPr>
          <p:cNvSpPr txBox="1"/>
          <p:nvPr/>
        </p:nvSpPr>
        <p:spPr>
          <a:xfrm>
            <a:off x="6758404" y="926102"/>
            <a:ext cx="502309" cy="246221"/>
          </a:xfrm>
          <a:prstGeom prst="rect">
            <a:avLst/>
          </a:prstGeom>
          <a:noFill/>
        </p:spPr>
        <p:txBody>
          <a:bodyPr wrap="none" lIns="36000" rIns="36000" rtlCol="0" anchor="ctr">
            <a:spAutoFit/>
          </a:bodyPr>
          <a:lstStyle/>
          <a:p>
            <a:pPr algn="ctr"/>
            <a:r>
              <a:rPr kumimoji="1" lang="en-US" altLang="en-US" sz="1000" b="1" dirty="0">
                <a:latin typeface="+mn-ea"/>
              </a:rPr>
              <a:t>Service</a:t>
            </a:r>
            <a:endParaRPr kumimoji="1" lang="x-none" altLang="en-US" sz="1000" b="1" dirty="0">
              <a:latin typeface="+mn-ea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D1E518C-F670-AFCA-EFFC-5C2BF9857B23}"/>
              </a:ext>
            </a:extLst>
          </p:cNvPr>
          <p:cNvSpPr txBox="1"/>
          <p:nvPr/>
        </p:nvSpPr>
        <p:spPr>
          <a:xfrm>
            <a:off x="8651687" y="926102"/>
            <a:ext cx="407731" cy="246221"/>
          </a:xfrm>
          <a:prstGeom prst="rect">
            <a:avLst/>
          </a:prstGeom>
          <a:noFill/>
        </p:spPr>
        <p:txBody>
          <a:bodyPr wrap="none" lIns="36000" rIns="36000" rtlCol="0" anchor="ctr">
            <a:spAutoFit/>
          </a:bodyPr>
          <a:lstStyle/>
          <a:p>
            <a:pPr algn="ctr"/>
            <a:r>
              <a:rPr kumimoji="1" lang="en-US" altLang="en-US" sz="1000" b="1" dirty="0">
                <a:latin typeface="+mn-ea"/>
              </a:rPr>
              <a:t>News</a:t>
            </a:r>
            <a:endParaRPr kumimoji="1" lang="x-none" altLang="en-US" sz="1000" b="1" dirty="0">
              <a:latin typeface="+mn-ea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5781349-1339-8E16-0B9E-4897B0387FF0}"/>
              </a:ext>
            </a:extLst>
          </p:cNvPr>
          <p:cNvSpPr txBox="1"/>
          <p:nvPr/>
        </p:nvSpPr>
        <p:spPr>
          <a:xfrm>
            <a:off x="7893956" y="926102"/>
            <a:ext cx="620930" cy="246221"/>
          </a:xfrm>
          <a:prstGeom prst="rect">
            <a:avLst/>
          </a:prstGeom>
          <a:noFill/>
        </p:spPr>
        <p:txBody>
          <a:bodyPr wrap="none" lIns="36000" rIns="36000" rtlCol="0" anchor="ctr">
            <a:spAutoFit/>
          </a:bodyPr>
          <a:lstStyle/>
          <a:p>
            <a:pPr algn="ctr"/>
            <a:r>
              <a:rPr kumimoji="1" lang="en-US" altLang="en-US" sz="1000" b="1" dirty="0">
                <a:latin typeface="+mn-ea"/>
              </a:rPr>
              <a:t>Use Case</a:t>
            </a:r>
            <a:endParaRPr kumimoji="1" lang="x-none" altLang="en-US" sz="1000" b="1" dirty="0">
              <a:latin typeface="+mn-ea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B868DD4-AD59-A8D4-4A45-3A0FCD6B68FC}"/>
              </a:ext>
            </a:extLst>
          </p:cNvPr>
          <p:cNvSpPr txBox="1"/>
          <p:nvPr/>
        </p:nvSpPr>
        <p:spPr>
          <a:xfrm>
            <a:off x="6170591" y="926102"/>
            <a:ext cx="451012" cy="246221"/>
          </a:xfrm>
          <a:prstGeom prst="rect">
            <a:avLst/>
          </a:prstGeom>
          <a:noFill/>
        </p:spPr>
        <p:txBody>
          <a:bodyPr wrap="none" lIns="36000" rIns="36000" rtlCol="0"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000" b="1" dirty="0">
                <a:latin typeface="+mn-ea"/>
              </a:rPr>
              <a:t>About</a:t>
            </a:r>
            <a:endParaRPr kumimoji="0" lang="ko-KR" altLang="en-US" sz="1000" b="1" dirty="0">
              <a:latin typeface="+mn-ea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7A2C485-98DE-6F83-E654-9037120CD5EA}"/>
              </a:ext>
            </a:extLst>
          </p:cNvPr>
          <p:cNvSpPr txBox="1"/>
          <p:nvPr/>
        </p:nvSpPr>
        <p:spPr>
          <a:xfrm>
            <a:off x="7397514" y="926102"/>
            <a:ext cx="359641" cy="246221"/>
          </a:xfrm>
          <a:prstGeom prst="rect">
            <a:avLst/>
          </a:prstGeom>
          <a:noFill/>
        </p:spPr>
        <p:txBody>
          <a:bodyPr wrap="none" lIns="36000" rIns="36000" rtlCol="0" anchor="ctr">
            <a:spAutoFit/>
          </a:bodyPr>
          <a:lstStyle/>
          <a:p>
            <a:pPr algn="ctr"/>
            <a:r>
              <a:rPr kumimoji="1" lang="en-US" altLang="en-US" sz="1000" b="1" dirty="0">
                <a:latin typeface="+mn-ea"/>
              </a:rPr>
              <a:t>Tech</a:t>
            </a:r>
            <a:endParaRPr kumimoji="1" lang="x-none" altLang="en-US" sz="10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901015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A77C24-5497-4D21-95FA-425F5200F00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  <a:ea typeface="+mn-ea"/>
              </a:rPr>
              <a:t>Tech_</a:t>
            </a:r>
            <a:r>
              <a:rPr lang="ko-KR" altLang="en-US" dirty="0">
                <a:latin typeface="+mn-ea"/>
                <a:ea typeface="+mn-ea"/>
              </a:rPr>
              <a:t>자세 분석</a:t>
            </a:r>
            <a:endParaRPr lang="ko-KR" altLang="en-US" dirty="0"/>
          </a:p>
        </p:txBody>
      </p:sp>
      <p:sp>
        <p:nvSpPr>
          <p:cNvPr id="96" name="부제목 95">
            <a:extLst>
              <a:ext uri="{FF2B5EF4-FFF2-40B4-BE49-F238E27FC236}">
                <a16:creationId xmlns:a16="http://schemas.microsoft.com/office/drawing/2014/main" id="{1640C8C9-89AD-9095-7BA7-D2895BB0ED1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Main &gt; </a:t>
            </a:r>
            <a:r>
              <a:rPr lang="ko-KR" altLang="en-US" dirty="0"/>
              <a:t>자세 분석</a:t>
            </a:r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E14A6E03-8C52-0FD2-752B-B7DC428FFEC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T_POST_01_T</a:t>
            </a:r>
            <a:endParaRPr lang="ko-KR" altLang="en-US" dirty="0"/>
          </a:p>
        </p:txBody>
      </p:sp>
      <p:graphicFrame>
        <p:nvGraphicFramePr>
          <p:cNvPr id="111" name="표 110">
            <a:extLst>
              <a:ext uri="{FF2B5EF4-FFF2-40B4-BE49-F238E27FC236}">
                <a16:creationId xmlns:a16="http://schemas.microsoft.com/office/drawing/2014/main" id="{07D1B76E-4FF3-A69A-77C1-57E140DEDA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5656032"/>
              </p:ext>
            </p:extLst>
          </p:nvPr>
        </p:nvGraphicFramePr>
        <p:xfrm>
          <a:off x="9317697" y="798693"/>
          <a:ext cx="2656801" cy="7061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6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61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5521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B="6480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lnSpc>
                          <a:spcPts val="1200"/>
                        </a:lnSpc>
                        <a:buFontTx/>
                        <a:buNone/>
                      </a:pPr>
                      <a:r>
                        <a:rPr lang="en-US" altLang="ko-KR" sz="800" b="1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A </a:t>
                      </a:r>
                      <a:r>
                        <a:rPr lang="ko-KR" altLang="en-US" sz="800" b="1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모델 적용 사례</a:t>
                      </a:r>
                      <a:endParaRPr lang="en-US" altLang="ko-KR" sz="800" b="1" baseline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lnSpc>
                          <a:spcPts val="1200"/>
                        </a:lnSpc>
                        <a:buFontTx/>
                        <a:buChar char="-"/>
                      </a:pP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해당 </a:t>
                      </a: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AI </a:t>
                      </a: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모델 기술 적용 예시 분야별로 소개</a:t>
                      </a:r>
                      <a:endParaRPr lang="en-US" altLang="ko-KR" sz="800" b="0" baseline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marR="0" lvl="0" indent="-171450" algn="l" defTabSz="908399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800" b="1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3a</a:t>
                      </a: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 </a:t>
                      </a: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적용 예시 소개 페이지로 이동  </a:t>
                      </a:r>
                      <a:endParaRPr lang="en-US" altLang="ko-KR" sz="800" b="0" baseline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marR="0" lvl="0" indent="0" algn="l" defTabSz="908399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en-US" altLang="ko-KR" sz="800" b="0" dirty="0">
                          <a:solidFill>
                            <a:srgbClr val="3483CB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[Screen ID: C_CASE_01]</a:t>
                      </a:r>
                      <a:endParaRPr lang="en-US" altLang="ko-KR" sz="800" b="0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B="648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2" name="타원 81">
            <a:extLst>
              <a:ext uri="{FF2B5EF4-FFF2-40B4-BE49-F238E27FC236}">
                <a16:creationId xmlns:a16="http://schemas.microsoft.com/office/drawing/2014/main" id="{BDA3061A-0565-4AF3-980E-EFA7E2FA0BA0}"/>
              </a:ext>
            </a:extLst>
          </p:cNvPr>
          <p:cNvSpPr/>
          <p:nvPr/>
        </p:nvSpPr>
        <p:spPr>
          <a:xfrm>
            <a:off x="403585" y="1390780"/>
            <a:ext cx="166154" cy="166154"/>
          </a:xfrm>
          <a:prstGeom prst="ellipse">
            <a:avLst/>
          </a:prstGeom>
          <a:solidFill>
            <a:srgbClr val="C0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38" dirty="0">
                <a:solidFill>
                  <a:schemeClr val="bg1"/>
                </a:solidFill>
                <a:latin typeface="+mn-ea"/>
              </a:rPr>
              <a:t>3</a:t>
            </a:r>
            <a:endParaRPr lang="ko-KR" altLang="en-US" sz="738" dirty="0" err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83" name="Button">
            <a:extLst>
              <a:ext uri="{FF2B5EF4-FFF2-40B4-BE49-F238E27FC236}">
                <a16:creationId xmlns:a16="http://schemas.microsoft.com/office/drawing/2014/main" id="{629760FB-9CE3-3A37-3E99-8D8F4816F54D}"/>
              </a:ext>
            </a:extLst>
          </p:cNvPr>
          <p:cNvSpPr>
            <a:spLocks/>
          </p:cNvSpPr>
          <p:nvPr/>
        </p:nvSpPr>
        <p:spPr bwMode="auto">
          <a:xfrm>
            <a:off x="8483956" y="1589220"/>
            <a:ext cx="573864" cy="241995"/>
          </a:xfrm>
          <a:prstGeom prst="roundRect">
            <a:avLst>
              <a:gd name="adj" fmla="val 8776"/>
            </a:avLst>
          </a:prstGeom>
          <a:solidFill>
            <a:srgbClr val="FFFFFF"/>
          </a:solidFill>
          <a:ln w="635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more &gt;</a:t>
            </a: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9A4D1902-CD19-A64C-E898-3A50CFE36219}"/>
              </a:ext>
            </a:extLst>
          </p:cNvPr>
          <p:cNvSpPr/>
          <p:nvPr/>
        </p:nvSpPr>
        <p:spPr>
          <a:xfrm>
            <a:off x="8436706" y="1504845"/>
            <a:ext cx="166154" cy="166154"/>
          </a:xfrm>
          <a:prstGeom prst="ellipse">
            <a:avLst/>
          </a:prstGeom>
          <a:solidFill>
            <a:srgbClr val="C0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38" dirty="0">
                <a:solidFill>
                  <a:schemeClr val="bg1"/>
                </a:solidFill>
                <a:latin typeface="+mn-ea"/>
              </a:rPr>
              <a:t>3a</a:t>
            </a:r>
            <a:endParaRPr lang="ko-KR" altLang="en-US" sz="738" dirty="0" err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85" name="사각형: 둥근 모서리 84">
            <a:extLst>
              <a:ext uri="{FF2B5EF4-FFF2-40B4-BE49-F238E27FC236}">
                <a16:creationId xmlns:a16="http://schemas.microsoft.com/office/drawing/2014/main" id="{956B2513-B859-EC4B-F2D5-BF0359794619}"/>
              </a:ext>
            </a:extLst>
          </p:cNvPr>
          <p:cNvSpPr/>
          <p:nvPr/>
        </p:nvSpPr>
        <p:spPr>
          <a:xfrm>
            <a:off x="559335" y="2017123"/>
            <a:ext cx="2062047" cy="1159465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Ins="90000" rtlCol="0" anchor="ctr"/>
          <a:lstStyle/>
          <a:p>
            <a:pPr algn="ctr"/>
            <a:r>
              <a:rPr lang="en-US" altLang="ko-KR" sz="1000" b="1" noProof="1">
                <a:solidFill>
                  <a:schemeClr val="tx1"/>
                </a:solidFill>
                <a:latin typeface="+mn-ea"/>
                <a:cs typeface="Segoe UI" panose="020B0502040204020203" pitchFamily="34" charset="0"/>
              </a:rPr>
              <a:t>“ </a:t>
            </a:r>
            <a:r>
              <a:rPr lang="ko-KR" altLang="en-US" sz="1000" noProof="1">
                <a:solidFill>
                  <a:schemeClr val="tx1"/>
                </a:solidFill>
                <a:latin typeface="+mn-ea"/>
                <a:cs typeface="Segoe UI" panose="020B0502040204020203" pitchFamily="34" charset="0"/>
              </a:rPr>
              <a:t>타이머를 직접 조작하니까 </a:t>
            </a:r>
            <a:endParaRPr lang="en-US" altLang="ko-KR" sz="1000" noProof="1">
              <a:solidFill>
                <a:schemeClr val="tx1"/>
              </a:solidFill>
              <a:latin typeface="+mn-ea"/>
              <a:cs typeface="Segoe UI" panose="020B0502040204020203" pitchFamily="34" charset="0"/>
            </a:endParaRPr>
          </a:p>
          <a:p>
            <a:pPr algn="ctr"/>
            <a:r>
              <a:rPr lang="ko-KR" altLang="en-US" sz="1000" noProof="1">
                <a:solidFill>
                  <a:schemeClr val="tx1"/>
                </a:solidFill>
                <a:latin typeface="+mn-ea"/>
                <a:cs typeface="Segoe UI" panose="020B0502040204020203" pitchFamily="34" charset="0"/>
              </a:rPr>
              <a:t>측정하기 번거롭고</a:t>
            </a:r>
            <a:endParaRPr lang="en-US" altLang="ko-KR" sz="1000" noProof="1">
              <a:solidFill>
                <a:schemeClr val="tx1"/>
              </a:solidFill>
              <a:latin typeface="+mn-ea"/>
              <a:cs typeface="Segoe UI" panose="020B0502040204020203" pitchFamily="34" charset="0"/>
            </a:endParaRPr>
          </a:p>
          <a:p>
            <a:pPr algn="ctr"/>
            <a:r>
              <a:rPr lang="ko-KR" altLang="en-US" sz="1000" noProof="1">
                <a:solidFill>
                  <a:schemeClr val="tx1"/>
                </a:solidFill>
                <a:latin typeface="+mn-ea"/>
                <a:cs typeface="Segoe UI" panose="020B0502040204020203" pitchFamily="34" charset="0"/>
              </a:rPr>
              <a:t>정확하지도 않아요 </a:t>
            </a:r>
            <a:r>
              <a:rPr lang="en-US" altLang="ko-KR" sz="1000" b="1" noProof="1">
                <a:solidFill>
                  <a:schemeClr val="tx1"/>
                </a:solidFill>
                <a:latin typeface="+mn-ea"/>
                <a:cs typeface="Segoe UI" panose="020B0502040204020203" pitchFamily="34" charset="0"/>
              </a:rPr>
              <a:t>”</a:t>
            </a:r>
          </a:p>
        </p:txBody>
      </p:sp>
      <p:sp>
        <p:nvSpPr>
          <p:cNvPr id="88" name="사각형: 둥근 모서리 87">
            <a:extLst>
              <a:ext uri="{FF2B5EF4-FFF2-40B4-BE49-F238E27FC236}">
                <a16:creationId xmlns:a16="http://schemas.microsoft.com/office/drawing/2014/main" id="{36FE6C14-9D2D-9BC7-453D-EAD57D148AAA}"/>
              </a:ext>
            </a:extLst>
          </p:cNvPr>
          <p:cNvSpPr/>
          <p:nvPr/>
        </p:nvSpPr>
        <p:spPr>
          <a:xfrm>
            <a:off x="2711624" y="2003302"/>
            <a:ext cx="2062047" cy="117328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Ins="90000" rtlCol="0" anchor="ctr"/>
          <a:lstStyle/>
          <a:p>
            <a:pPr algn="ctr"/>
            <a:r>
              <a:rPr lang="en-US" altLang="ko-KR" sz="1000" b="1" noProof="1">
                <a:solidFill>
                  <a:schemeClr val="tx1"/>
                </a:solidFill>
                <a:latin typeface="+mn-ea"/>
                <a:cs typeface="Segoe UI" panose="020B0502040204020203" pitchFamily="34" charset="0"/>
              </a:rPr>
              <a:t>“ </a:t>
            </a:r>
            <a:r>
              <a:rPr lang="ko-KR" altLang="en-US" sz="1000" noProof="1">
                <a:solidFill>
                  <a:schemeClr val="tx1"/>
                </a:solidFill>
                <a:latin typeface="+mn-ea"/>
                <a:cs typeface="Segoe UI" panose="020B0502040204020203" pitchFamily="34" charset="0"/>
              </a:rPr>
              <a:t>인터넷강의를 혼자 듣는데</a:t>
            </a:r>
            <a:endParaRPr lang="en-US" altLang="ko-KR" sz="1000" noProof="1">
              <a:solidFill>
                <a:schemeClr val="tx1"/>
              </a:solidFill>
              <a:latin typeface="+mn-ea"/>
              <a:cs typeface="Segoe UI" panose="020B0502040204020203" pitchFamily="34" charset="0"/>
            </a:endParaRPr>
          </a:p>
          <a:p>
            <a:pPr algn="ctr"/>
            <a:r>
              <a:rPr lang="ko-KR" altLang="en-US" sz="1000" noProof="1">
                <a:solidFill>
                  <a:schemeClr val="tx1"/>
                </a:solidFill>
                <a:latin typeface="+mn-ea"/>
                <a:cs typeface="Segoe UI" panose="020B0502040204020203" pitchFamily="34" charset="0"/>
              </a:rPr>
              <a:t>자꾸 딴짓을 하게 돼요 </a:t>
            </a:r>
            <a:r>
              <a:rPr lang="en-US" altLang="ko-KR" sz="1000" b="1" noProof="1">
                <a:solidFill>
                  <a:schemeClr val="tx1"/>
                </a:solidFill>
                <a:latin typeface="+mn-ea"/>
                <a:cs typeface="Segoe UI" panose="020B0502040204020203" pitchFamily="34" charset="0"/>
              </a:rPr>
              <a:t>”</a:t>
            </a:r>
          </a:p>
        </p:txBody>
      </p:sp>
      <p:sp>
        <p:nvSpPr>
          <p:cNvPr id="91" name="사각형: 둥근 모서리 90">
            <a:extLst>
              <a:ext uri="{FF2B5EF4-FFF2-40B4-BE49-F238E27FC236}">
                <a16:creationId xmlns:a16="http://schemas.microsoft.com/office/drawing/2014/main" id="{F4E73487-ACF1-0F35-CA43-49D1A80DD101}"/>
              </a:ext>
            </a:extLst>
          </p:cNvPr>
          <p:cNvSpPr/>
          <p:nvPr/>
        </p:nvSpPr>
        <p:spPr>
          <a:xfrm>
            <a:off x="4871864" y="2017123"/>
            <a:ext cx="2062047" cy="1159465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Ins="90000" rtlCol="0" anchor="ctr"/>
          <a:lstStyle/>
          <a:p>
            <a:pPr algn="ctr"/>
            <a:r>
              <a:rPr lang="en-US" altLang="ko-KR" sz="1000" b="1" noProof="1">
                <a:solidFill>
                  <a:schemeClr val="tx1"/>
                </a:solidFill>
                <a:latin typeface="+mn-ea"/>
                <a:cs typeface="Segoe UI" panose="020B0502040204020203" pitchFamily="34" charset="0"/>
              </a:rPr>
              <a:t>“ </a:t>
            </a:r>
            <a:r>
              <a:rPr lang="ko-KR" altLang="en-US" sz="1000" noProof="1">
                <a:solidFill>
                  <a:schemeClr val="tx1"/>
                </a:solidFill>
                <a:latin typeface="+mn-ea"/>
                <a:cs typeface="Segoe UI" panose="020B0502040204020203" pitchFamily="34" charset="0"/>
              </a:rPr>
              <a:t>수업 하면서 학생들의</a:t>
            </a:r>
            <a:endParaRPr lang="en-US" altLang="ko-KR" sz="1000" noProof="1">
              <a:solidFill>
                <a:schemeClr val="tx1"/>
              </a:solidFill>
              <a:latin typeface="+mn-ea"/>
              <a:cs typeface="Segoe UI" panose="020B0502040204020203" pitchFamily="34" charset="0"/>
            </a:endParaRPr>
          </a:p>
          <a:p>
            <a:pPr algn="ctr"/>
            <a:r>
              <a:rPr lang="ko-KR" altLang="en-US" sz="1000" noProof="1">
                <a:solidFill>
                  <a:schemeClr val="tx1"/>
                </a:solidFill>
                <a:latin typeface="+mn-ea"/>
                <a:cs typeface="Segoe UI" panose="020B0502040204020203" pitchFamily="34" charset="0"/>
              </a:rPr>
              <a:t>자세까지 지도하기 힘들어요 </a:t>
            </a:r>
            <a:r>
              <a:rPr lang="en-US" altLang="ko-KR" sz="1000" b="1" noProof="1">
                <a:solidFill>
                  <a:schemeClr val="tx1"/>
                </a:solidFill>
                <a:latin typeface="+mn-ea"/>
                <a:cs typeface="Segoe UI" panose="020B0502040204020203" pitchFamily="34" charset="0"/>
              </a:rPr>
              <a:t>”</a:t>
            </a:r>
          </a:p>
        </p:txBody>
      </p:sp>
      <p:sp>
        <p:nvSpPr>
          <p:cNvPr id="94" name="사각형: 둥근 모서리 93">
            <a:extLst>
              <a:ext uri="{FF2B5EF4-FFF2-40B4-BE49-F238E27FC236}">
                <a16:creationId xmlns:a16="http://schemas.microsoft.com/office/drawing/2014/main" id="{F8B86FCE-23B3-2754-ADEE-DEBB92C203B6}"/>
              </a:ext>
            </a:extLst>
          </p:cNvPr>
          <p:cNvSpPr/>
          <p:nvPr/>
        </p:nvSpPr>
        <p:spPr>
          <a:xfrm>
            <a:off x="7032104" y="2017123"/>
            <a:ext cx="2062047" cy="1159465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Ins="90000" rtlCol="0" anchor="ctr"/>
          <a:lstStyle/>
          <a:p>
            <a:pPr algn="ctr"/>
            <a:r>
              <a:rPr lang="en-US" altLang="ko-KR" sz="1000" b="1" noProof="1">
                <a:solidFill>
                  <a:schemeClr val="tx1"/>
                </a:solidFill>
                <a:latin typeface="+mn-ea"/>
                <a:cs typeface="Segoe UI" panose="020B0502040204020203" pitchFamily="34" charset="0"/>
              </a:rPr>
              <a:t>“ </a:t>
            </a:r>
            <a:r>
              <a:rPr lang="ko-KR" altLang="en-US" sz="1000" noProof="1">
                <a:solidFill>
                  <a:schemeClr val="tx1"/>
                </a:solidFill>
                <a:latin typeface="+mn-ea"/>
                <a:cs typeface="Segoe UI" panose="020B0502040204020203" pitchFamily="34" charset="0"/>
              </a:rPr>
              <a:t>자료를 보면서 상대방의</a:t>
            </a:r>
            <a:endParaRPr lang="en-US" altLang="ko-KR" sz="1000" noProof="1">
              <a:solidFill>
                <a:schemeClr val="tx1"/>
              </a:solidFill>
              <a:latin typeface="+mn-ea"/>
              <a:cs typeface="Segoe UI" panose="020B0502040204020203" pitchFamily="34" charset="0"/>
            </a:endParaRPr>
          </a:p>
          <a:p>
            <a:pPr algn="ctr"/>
            <a:r>
              <a:rPr lang="ko-KR" altLang="en-US" sz="1000" noProof="1">
                <a:solidFill>
                  <a:schemeClr val="tx1"/>
                </a:solidFill>
                <a:latin typeface="+mn-ea"/>
                <a:cs typeface="Segoe UI" panose="020B0502040204020203" pitchFamily="34" charset="0"/>
              </a:rPr>
              <a:t>반응까지 확인하기 어려워요</a:t>
            </a:r>
            <a:r>
              <a:rPr lang="ko-KR" altLang="en-US" sz="1000" b="1" noProof="1">
                <a:solidFill>
                  <a:schemeClr val="tx1"/>
                </a:solidFill>
                <a:latin typeface="+mn-ea"/>
                <a:cs typeface="Segoe UI" panose="020B0502040204020203" pitchFamily="34" charset="0"/>
              </a:rPr>
              <a:t> </a:t>
            </a:r>
            <a:r>
              <a:rPr lang="en-US" altLang="ko-KR" sz="1000" b="1" noProof="1">
                <a:solidFill>
                  <a:schemeClr val="tx1"/>
                </a:solidFill>
                <a:latin typeface="+mn-ea"/>
                <a:cs typeface="Segoe UI" panose="020B0502040204020203" pitchFamily="34" charset="0"/>
              </a:rPr>
              <a:t>”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651DDEA9-80FF-2EE9-E4C3-E7F68544EAFF}"/>
              </a:ext>
            </a:extLst>
          </p:cNvPr>
          <p:cNvSpPr txBox="1"/>
          <p:nvPr/>
        </p:nvSpPr>
        <p:spPr>
          <a:xfrm>
            <a:off x="550863" y="2070116"/>
            <a:ext cx="207051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b="1" dirty="0"/>
              <a:t>자율학습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58FB09C5-6FF1-6CCD-CB56-26B5062E7B3C}"/>
              </a:ext>
            </a:extLst>
          </p:cNvPr>
          <p:cNvSpPr txBox="1"/>
          <p:nvPr/>
        </p:nvSpPr>
        <p:spPr>
          <a:xfrm>
            <a:off x="2719576" y="2070116"/>
            <a:ext cx="205409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b="1" dirty="0"/>
              <a:t>인터넷강의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7D7631D9-932F-E5A9-F5DF-63782447C1A6}"/>
              </a:ext>
            </a:extLst>
          </p:cNvPr>
          <p:cNvSpPr txBox="1"/>
          <p:nvPr/>
        </p:nvSpPr>
        <p:spPr>
          <a:xfrm>
            <a:off x="4879815" y="2070116"/>
            <a:ext cx="205409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b="1" dirty="0"/>
              <a:t>원격수업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DFC9703B-1E95-7AC9-5A6F-98B6FBF3F209}"/>
              </a:ext>
            </a:extLst>
          </p:cNvPr>
          <p:cNvSpPr txBox="1"/>
          <p:nvPr/>
        </p:nvSpPr>
        <p:spPr>
          <a:xfrm>
            <a:off x="7040055" y="2070116"/>
            <a:ext cx="205409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b="1" dirty="0"/>
              <a:t>화상상담</a:t>
            </a:r>
            <a:endParaRPr lang="en-US" altLang="ko-KR" sz="800" b="1" dirty="0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DC339B71-9B32-587D-B272-D9DD3FE409A2}"/>
              </a:ext>
            </a:extLst>
          </p:cNvPr>
          <p:cNvSpPr txBox="1"/>
          <p:nvPr/>
        </p:nvSpPr>
        <p:spPr>
          <a:xfrm>
            <a:off x="558813" y="1330363"/>
            <a:ext cx="2700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자세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분석 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AI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모델은</a:t>
            </a:r>
            <a:endParaRPr lang="en-US" altLang="ko-KR" sz="12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어떻게 사용할 수 있을까요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?</a:t>
            </a:r>
          </a:p>
        </p:txBody>
      </p:sp>
      <p:grpSp>
        <p:nvGrpSpPr>
          <p:cNvPr id="103" name="그룹 102">
            <a:extLst>
              <a:ext uri="{FF2B5EF4-FFF2-40B4-BE49-F238E27FC236}">
                <a16:creationId xmlns:a16="http://schemas.microsoft.com/office/drawing/2014/main" id="{0DED76E0-0A17-2896-7D5B-C84A74F60957}"/>
              </a:ext>
            </a:extLst>
          </p:cNvPr>
          <p:cNvGrpSpPr/>
          <p:nvPr/>
        </p:nvGrpSpPr>
        <p:grpSpPr>
          <a:xfrm>
            <a:off x="208011" y="5627237"/>
            <a:ext cx="9033791" cy="1214974"/>
            <a:chOff x="208011" y="5193196"/>
            <a:chExt cx="9033791" cy="1404156"/>
          </a:xfrm>
        </p:grpSpPr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F2E858DE-A07D-69AE-4D61-CF2C5F449FA9}"/>
                </a:ext>
              </a:extLst>
            </p:cNvPr>
            <p:cNvSpPr/>
            <p:nvPr/>
          </p:nvSpPr>
          <p:spPr>
            <a:xfrm>
              <a:off x="208011" y="5193196"/>
              <a:ext cx="9033791" cy="140415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3175"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6A43B39A-9388-877D-0A6F-8912551275E7}"/>
                </a:ext>
              </a:extLst>
            </p:cNvPr>
            <p:cNvSpPr txBox="1"/>
            <p:nvPr/>
          </p:nvSpPr>
          <p:spPr>
            <a:xfrm>
              <a:off x="515380" y="5337212"/>
              <a:ext cx="595035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이용약관</a:t>
              </a: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C640EC9D-4196-21A7-2D36-FC1B709CD721}"/>
                </a:ext>
              </a:extLst>
            </p:cNvPr>
            <p:cNvSpPr txBox="1"/>
            <p:nvPr/>
          </p:nvSpPr>
          <p:spPr>
            <a:xfrm>
              <a:off x="1307468" y="5337212"/>
              <a:ext cx="1005403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개인정보처리방침</a:t>
              </a: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1FED2442-908E-5B65-10ED-FD8250D11252}"/>
                </a:ext>
              </a:extLst>
            </p:cNvPr>
            <p:cNvSpPr txBox="1"/>
            <p:nvPr/>
          </p:nvSpPr>
          <p:spPr>
            <a:xfrm>
              <a:off x="551385" y="5758080"/>
              <a:ext cx="6300700" cy="5068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이메일</a:t>
              </a:r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: hello@raiseme.kr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주소 </a:t>
              </a:r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: 05510 </a:t>
              </a:r>
              <a:r>
                <a:rPr lang="ko-KR" alt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서울시 송파구 </a:t>
              </a:r>
              <a:r>
                <a:rPr lang="ko-KR" altLang="en-US" sz="800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올림픽로</a:t>
              </a:r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35</a:t>
              </a:r>
              <a:r>
                <a:rPr lang="ko-KR" alt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길 </a:t>
              </a:r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125 </a:t>
              </a:r>
              <a:r>
                <a:rPr lang="ko-KR" alt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삼성</a:t>
              </a:r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SDS </a:t>
              </a:r>
              <a:r>
                <a:rPr lang="ko-KR" alt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서관캠퍼스 </a:t>
              </a:r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4</a:t>
              </a:r>
              <a:r>
                <a:rPr lang="ko-KR" alt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층</a:t>
              </a:r>
              <a:endPara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A6D811CF-40D9-BD10-3EB2-06F05C65296C}"/>
                </a:ext>
              </a:extLst>
            </p:cNvPr>
            <p:cNvSpPr txBox="1"/>
            <p:nvPr/>
          </p:nvSpPr>
          <p:spPr>
            <a:xfrm>
              <a:off x="6860418" y="6049509"/>
              <a:ext cx="2373050" cy="2489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sz="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Copyrightⓒ 2022 </a:t>
              </a:r>
              <a:r>
                <a:rPr lang="en-US" altLang="ko-KR" sz="8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Raiseme</a:t>
              </a:r>
              <a:r>
                <a:rPr lang="en-US" altLang="ko-KR" sz="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. All rights reserved.</a:t>
              </a:r>
              <a:endParaRPr lang="ko-KR" altLang="en-US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id="{634B9437-27DF-5298-D6AB-DC988FEA0B8C}"/>
              </a:ext>
            </a:extLst>
          </p:cNvPr>
          <p:cNvSpPr txBox="1"/>
          <p:nvPr/>
        </p:nvSpPr>
        <p:spPr>
          <a:xfrm>
            <a:off x="558813" y="3572148"/>
            <a:ext cx="21247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Raiseme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에게 </a:t>
            </a:r>
            <a:endParaRPr lang="en-US" altLang="ko-KR" sz="12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무엇이든 물어보세요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DE892746-D22F-5C8B-6DC1-7E3C43E894FA}"/>
              </a:ext>
            </a:extLst>
          </p:cNvPr>
          <p:cNvSpPr txBox="1"/>
          <p:nvPr/>
        </p:nvSpPr>
        <p:spPr>
          <a:xfrm>
            <a:off x="558813" y="4384574"/>
            <a:ext cx="23043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05510 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서울시 송파구 </a:t>
            </a:r>
            <a:r>
              <a:rPr lang="ko-KR" altLang="en-US" sz="10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올림픽로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35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길 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125 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삼성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SDS 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서관캠퍼스 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4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층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7F915C91-E769-4D16-EF78-BDA1CE78E723}"/>
              </a:ext>
            </a:extLst>
          </p:cNvPr>
          <p:cNvSpPr txBox="1"/>
          <p:nvPr/>
        </p:nvSpPr>
        <p:spPr>
          <a:xfrm>
            <a:off x="558813" y="4076798"/>
            <a:ext cx="23043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hello@raiseme.kr</a:t>
            </a:r>
            <a:endParaRPr lang="ko-KR" altLang="en-US" sz="1000" b="1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866F181F-8C1F-07DD-7084-1A8A41C803CA}"/>
              </a:ext>
            </a:extLst>
          </p:cNvPr>
          <p:cNvSpPr txBox="1"/>
          <p:nvPr/>
        </p:nvSpPr>
        <p:spPr>
          <a:xfrm>
            <a:off x="3767256" y="4076798"/>
            <a:ext cx="46330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Raiseme</a:t>
            </a:r>
            <a:r>
              <a:rPr lang="ko-KR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의 </a:t>
            </a:r>
            <a:r>
              <a:rPr lang="en-US" altLang="ko-KR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AI </a:t>
            </a:r>
            <a:r>
              <a:rPr lang="ko-KR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모델로 여러분의 서비스를 업그레이드 하고 싶다면</a:t>
            </a:r>
          </a:p>
          <a:p>
            <a:r>
              <a:rPr lang="ko-KR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회사명</a:t>
            </a:r>
            <a:r>
              <a:rPr lang="en-US" altLang="ko-KR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 </a:t>
            </a:r>
            <a:r>
              <a:rPr lang="ko-KR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성함</a:t>
            </a:r>
            <a:r>
              <a:rPr lang="en-US" altLang="ko-KR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 </a:t>
            </a:r>
            <a:r>
              <a:rPr lang="ko-KR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연락처</a:t>
            </a:r>
            <a:r>
              <a:rPr lang="en-US" altLang="ko-KR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 </a:t>
            </a:r>
            <a:r>
              <a:rPr lang="ko-KR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문의내용을 메일로 보내주세요</a:t>
            </a:r>
            <a:r>
              <a:rPr lang="en-US" altLang="ko-KR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.</a:t>
            </a:r>
          </a:p>
          <a:p>
            <a:endParaRPr lang="en-US" altLang="ko-KR" sz="10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r>
              <a:rPr lang="ko-KR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서비스 컨설턴트가 성공 사례와 함께 여러분의 서비스를 </a:t>
            </a:r>
            <a:r>
              <a:rPr lang="en-US" altLang="ko-KR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Raise</a:t>
            </a:r>
            <a:r>
              <a:rPr lang="ko-KR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해 드립니다</a:t>
            </a:r>
            <a:r>
              <a:rPr lang="en-US" altLang="ko-KR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.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28CC1D9-4970-E686-95ED-A51C1A5E3615}"/>
              </a:ext>
            </a:extLst>
          </p:cNvPr>
          <p:cNvSpPr txBox="1"/>
          <p:nvPr/>
        </p:nvSpPr>
        <p:spPr>
          <a:xfrm>
            <a:off x="3767256" y="5123320"/>
            <a:ext cx="379462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파트너십 문의 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| 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기술 문의 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| 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요금 문의 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| 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서비스 이용문의 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| 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기타</a:t>
            </a:r>
            <a:endParaRPr lang="en-US" altLang="ko-KR" sz="10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3091FEFC-B126-E8C3-0C80-4FD06CCDE74E}"/>
              </a:ext>
            </a:extLst>
          </p:cNvPr>
          <p:cNvGrpSpPr/>
          <p:nvPr/>
        </p:nvGrpSpPr>
        <p:grpSpPr>
          <a:xfrm>
            <a:off x="558813" y="4900707"/>
            <a:ext cx="1774874" cy="468834"/>
            <a:chOff x="600141" y="3111507"/>
            <a:chExt cx="1774874" cy="468834"/>
          </a:xfrm>
        </p:grpSpPr>
        <p:pic>
          <p:nvPicPr>
            <p:cNvPr id="86" name="그래픽 85" descr="다운로드 단색으로 채워진">
              <a:extLst>
                <a:ext uri="{FF2B5EF4-FFF2-40B4-BE49-F238E27FC236}">
                  <a16:creationId xmlns:a16="http://schemas.microsoft.com/office/drawing/2014/main" id="{8953DF8B-D7E3-F7D8-42A0-DB9EA3D402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flipH="1">
              <a:off x="600141" y="3163551"/>
              <a:ext cx="144000" cy="144000"/>
            </a:xfrm>
            <a:prstGeom prst="rect">
              <a:avLst/>
            </a:prstGeom>
          </p:spPr>
        </p:pic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A23E2EE5-AC7F-8091-7450-662531CF164A}"/>
                </a:ext>
              </a:extLst>
            </p:cNvPr>
            <p:cNvSpPr/>
            <p:nvPr/>
          </p:nvSpPr>
          <p:spPr>
            <a:xfrm>
              <a:off x="678404" y="3111507"/>
              <a:ext cx="1696611" cy="265064"/>
            </a:xfrm>
            <a:prstGeom prst="rect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Ins="90000" rtlCol="0" anchor="ctr"/>
            <a:lstStyle/>
            <a:p>
              <a:pPr algn="l"/>
              <a:r>
                <a:rPr lang="en-US" altLang="ko-KR" sz="800" u="sng" noProof="1">
                  <a:solidFill>
                    <a:schemeClr val="tx1">
                      <a:lumMod val="85000"/>
                      <a:lumOff val="1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Raiseme </a:t>
              </a:r>
              <a:r>
                <a:rPr lang="ko-KR" altLang="en-US" sz="800" u="sng" noProof="1">
                  <a:solidFill>
                    <a:schemeClr val="tx1">
                      <a:lumMod val="85000"/>
                      <a:lumOff val="1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소개자료를 받고 싶어요</a:t>
              </a: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13B3F232-7B4F-BED8-E3B5-9025E2427BDD}"/>
                </a:ext>
              </a:extLst>
            </p:cNvPr>
            <p:cNvSpPr/>
            <p:nvPr/>
          </p:nvSpPr>
          <p:spPr>
            <a:xfrm>
              <a:off x="678404" y="3315277"/>
              <a:ext cx="1696611" cy="265064"/>
            </a:xfrm>
            <a:prstGeom prst="rect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Ins="90000" rtlCol="0" anchor="ctr"/>
            <a:lstStyle/>
            <a:p>
              <a:pPr algn="l"/>
              <a:r>
                <a:rPr lang="en-US" altLang="ko-KR" sz="800" u="sng" noProof="1">
                  <a:solidFill>
                    <a:schemeClr val="tx1">
                      <a:lumMod val="85000"/>
                      <a:lumOff val="1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API </a:t>
              </a:r>
              <a:r>
                <a:rPr lang="ko-KR" altLang="en-US" sz="800" u="sng" noProof="1">
                  <a:solidFill>
                    <a:schemeClr val="tx1">
                      <a:lumMod val="85000"/>
                      <a:lumOff val="1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사용 방법을 알고 싶어요</a:t>
              </a:r>
            </a:p>
          </p:txBody>
        </p:sp>
        <p:sp>
          <p:nvSpPr>
            <p:cNvPr id="90" name="Open External">
              <a:extLst>
                <a:ext uri="{FF2B5EF4-FFF2-40B4-BE49-F238E27FC236}">
                  <a16:creationId xmlns:a16="http://schemas.microsoft.com/office/drawing/2014/main" id="{6E42782A-D857-83AF-84DC-B8306C37A604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623258" y="3392056"/>
              <a:ext cx="97766" cy="108000"/>
            </a:xfrm>
            <a:custGeom>
              <a:avLst/>
              <a:gdLst>
                <a:gd name="T0" fmla="*/ 445 w 666"/>
                <a:gd name="T1" fmla="*/ 0 h 666"/>
                <a:gd name="T2" fmla="*/ 433 w 666"/>
                <a:gd name="T3" fmla="*/ 14 h 666"/>
                <a:gd name="T4" fmla="*/ 447 w 666"/>
                <a:gd name="T5" fmla="*/ 26 h 666"/>
                <a:gd name="T6" fmla="*/ 621 w 666"/>
                <a:gd name="T7" fmla="*/ 26 h 666"/>
                <a:gd name="T8" fmla="*/ 342 w 666"/>
                <a:gd name="T9" fmla="*/ 305 h 666"/>
                <a:gd name="T10" fmla="*/ 342 w 666"/>
                <a:gd name="T11" fmla="*/ 324 h 666"/>
                <a:gd name="T12" fmla="*/ 361 w 666"/>
                <a:gd name="T13" fmla="*/ 324 h 666"/>
                <a:gd name="T14" fmla="*/ 640 w 666"/>
                <a:gd name="T15" fmla="*/ 45 h 666"/>
                <a:gd name="T16" fmla="*/ 640 w 666"/>
                <a:gd name="T17" fmla="*/ 218 h 666"/>
                <a:gd name="T18" fmla="*/ 653 w 666"/>
                <a:gd name="T19" fmla="*/ 232 h 666"/>
                <a:gd name="T20" fmla="*/ 666 w 666"/>
                <a:gd name="T21" fmla="*/ 218 h 666"/>
                <a:gd name="T22" fmla="*/ 666 w 666"/>
                <a:gd name="T23" fmla="*/ 0 h 666"/>
                <a:gd name="T24" fmla="*/ 445 w 666"/>
                <a:gd name="T25" fmla="*/ 0 h 666"/>
                <a:gd name="T26" fmla="*/ 27 w 666"/>
                <a:gd name="T27" fmla="*/ 119 h 666"/>
                <a:gd name="T28" fmla="*/ 0 w 666"/>
                <a:gd name="T29" fmla="*/ 146 h 666"/>
                <a:gd name="T30" fmla="*/ 0 w 666"/>
                <a:gd name="T31" fmla="*/ 639 h 666"/>
                <a:gd name="T32" fmla="*/ 27 w 666"/>
                <a:gd name="T33" fmla="*/ 666 h 666"/>
                <a:gd name="T34" fmla="*/ 520 w 666"/>
                <a:gd name="T35" fmla="*/ 666 h 666"/>
                <a:gd name="T36" fmla="*/ 547 w 666"/>
                <a:gd name="T37" fmla="*/ 639 h 666"/>
                <a:gd name="T38" fmla="*/ 547 w 666"/>
                <a:gd name="T39" fmla="*/ 226 h 666"/>
                <a:gd name="T40" fmla="*/ 533 w 666"/>
                <a:gd name="T41" fmla="*/ 212 h 666"/>
                <a:gd name="T42" fmla="*/ 520 w 666"/>
                <a:gd name="T43" fmla="*/ 226 h 666"/>
                <a:gd name="T44" fmla="*/ 520 w 666"/>
                <a:gd name="T45" fmla="*/ 639 h 666"/>
                <a:gd name="T46" fmla="*/ 27 w 666"/>
                <a:gd name="T47" fmla="*/ 639 h 666"/>
                <a:gd name="T48" fmla="*/ 27 w 666"/>
                <a:gd name="T49" fmla="*/ 146 h 666"/>
                <a:gd name="T50" fmla="*/ 440 w 666"/>
                <a:gd name="T51" fmla="*/ 146 h 666"/>
                <a:gd name="T52" fmla="*/ 453 w 666"/>
                <a:gd name="T53" fmla="*/ 133 h 666"/>
                <a:gd name="T54" fmla="*/ 440 w 666"/>
                <a:gd name="T55" fmla="*/ 119 h 666"/>
                <a:gd name="T56" fmla="*/ 27 w 666"/>
                <a:gd name="T57" fmla="*/ 119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66" h="666">
                  <a:moveTo>
                    <a:pt x="445" y="0"/>
                  </a:moveTo>
                  <a:cubicBezTo>
                    <a:pt x="438" y="0"/>
                    <a:pt x="432" y="7"/>
                    <a:pt x="433" y="14"/>
                  </a:cubicBezTo>
                  <a:cubicBezTo>
                    <a:pt x="434" y="21"/>
                    <a:pt x="440" y="27"/>
                    <a:pt x="447" y="26"/>
                  </a:cubicBezTo>
                  <a:lnTo>
                    <a:pt x="621" y="26"/>
                  </a:lnTo>
                  <a:lnTo>
                    <a:pt x="342" y="305"/>
                  </a:lnTo>
                  <a:cubicBezTo>
                    <a:pt x="337" y="310"/>
                    <a:pt x="337" y="319"/>
                    <a:pt x="342" y="324"/>
                  </a:cubicBezTo>
                  <a:cubicBezTo>
                    <a:pt x="347" y="329"/>
                    <a:pt x="356" y="329"/>
                    <a:pt x="361" y="324"/>
                  </a:cubicBezTo>
                  <a:lnTo>
                    <a:pt x="640" y="45"/>
                  </a:lnTo>
                  <a:lnTo>
                    <a:pt x="640" y="218"/>
                  </a:lnTo>
                  <a:cubicBezTo>
                    <a:pt x="639" y="225"/>
                    <a:pt x="646" y="232"/>
                    <a:pt x="653" y="232"/>
                  </a:cubicBezTo>
                  <a:cubicBezTo>
                    <a:pt x="660" y="232"/>
                    <a:pt x="666" y="225"/>
                    <a:pt x="666" y="218"/>
                  </a:cubicBezTo>
                  <a:lnTo>
                    <a:pt x="666" y="0"/>
                  </a:lnTo>
                  <a:lnTo>
                    <a:pt x="445" y="0"/>
                  </a:lnTo>
                  <a:close/>
                  <a:moveTo>
                    <a:pt x="27" y="119"/>
                  </a:moveTo>
                  <a:cubicBezTo>
                    <a:pt x="12" y="119"/>
                    <a:pt x="0" y="131"/>
                    <a:pt x="0" y="146"/>
                  </a:cubicBezTo>
                  <a:lnTo>
                    <a:pt x="0" y="639"/>
                  </a:lnTo>
                  <a:cubicBezTo>
                    <a:pt x="0" y="654"/>
                    <a:pt x="12" y="666"/>
                    <a:pt x="27" y="666"/>
                  </a:cubicBezTo>
                  <a:lnTo>
                    <a:pt x="520" y="666"/>
                  </a:lnTo>
                  <a:cubicBezTo>
                    <a:pt x="535" y="666"/>
                    <a:pt x="547" y="654"/>
                    <a:pt x="547" y="639"/>
                  </a:cubicBezTo>
                  <a:lnTo>
                    <a:pt x="547" y="226"/>
                  </a:lnTo>
                  <a:cubicBezTo>
                    <a:pt x="547" y="219"/>
                    <a:pt x="540" y="212"/>
                    <a:pt x="533" y="212"/>
                  </a:cubicBezTo>
                  <a:cubicBezTo>
                    <a:pt x="526" y="212"/>
                    <a:pt x="520" y="219"/>
                    <a:pt x="520" y="226"/>
                  </a:cubicBezTo>
                  <a:lnTo>
                    <a:pt x="520" y="639"/>
                  </a:lnTo>
                  <a:lnTo>
                    <a:pt x="27" y="639"/>
                  </a:lnTo>
                  <a:lnTo>
                    <a:pt x="27" y="146"/>
                  </a:lnTo>
                  <a:lnTo>
                    <a:pt x="440" y="146"/>
                  </a:lnTo>
                  <a:cubicBezTo>
                    <a:pt x="447" y="146"/>
                    <a:pt x="453" y="140"/>
                    <a:pt x="453" y="133"/>
                  </a:cubicBezTo>
                  <a:cubicBezTo>
                    <a:pt x="453" y="125"/>
                    <a:pt x="447" y="119"/>
                    <a:pt x="440" y="119"/>
                  </a:cubicBezTo>
                  <a:lnTo>
                    <a:pt x="27" y="119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01640848-BCB0-7F9A-43B9-AC98C590453D}"/>
              </a:ext>
            </a:extLst>
          </p:cNvPr>
          <p:cNvSpPr/>
          <p:nvPr/>
        </p:nvSpPr>
        <p:spPr>
          <a:xfrm>
            <a:off x="217502" y="791183"/>
            <a:ext cx="9010636" cy="51606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 dirty="0">
              <a:latin typeface="+mn-ea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9F7DA80-9E3C-74A6-08B2-6C58EBC43230}"/>
              </a:ext>
            </a:extLst>
          </p:cNvPr>
          <p:cNvSpPr/>
          <p:nvPr/>
        </p:nvSpPr>
        <p:spPr>
          <a:xfrm>
            <a:off x="217502" y="791183"/>
            <a:ext cx="9010636" cy="51606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 dirty="0">
              <a:latin typeface="+mn-ea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C2CFD76D-C857-8302-BA41-319F2F30FB20}"/>
              </a:ext>
            </a:extLst>
          </p:cNvPr>
          <p:cNvSpPr/>
          <p:nvPr/>
        </p:nvSpPr>
        <p:spPr bwMode="auto">
          <a:xfrm>
            <a:off x="338543" y="949952"/>
            <a:ext cx="1004929" cy="198522"/>
          </a:xfrm>
          <a:prstGeom prst="rect">
            <a:avLst/>
          </a:prstGeom>
          <a:noFill/>
          <a:ln w="28575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lIns="36000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050" b="1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Raiseme </a:t>
            </a:r>
            <a:r>
              <a:rPr lang="en-US" altLang="ko-KR" sz="1050" b="1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Logo</a:t>
            </a:r>
            <a:endParaRPr kumimoji="0" lang="ko-KR" altLang="en-US" sz="1050" b="1" dirty="0">
              <a:solidFill>
                <a:schemeClr val="bg1">
                  <a:lumMod val="65000"/>
                </a:schemeClr>
              </a:solidFill>
              <a:latin typeface="+mn-ea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F5B05EE-8964-9786-EE9D-B47899E7A2AE}"/>
              </a:ext>
            </a:extLst>
          </p:cNvPr>
          <p:cNvSpPr txBox="1"/>
          <p:nvPr/>
        </p:nvSpPr>
        <p:spPr>
          <a:xfrm>
            <a:off x="6758404" y="926102"/>
            <a:ext cx="502309" cy="246221"/>
          </a:xfrm>
          <a:prstGeom prst="rect">
            <a:avLst/>
          </a:prstGeom>
          <a:noFill/>
        </p:spPr>
        <p:txBody>
          <a:bodyPr wrap="none" lIns="36000" rIns="36000" rtlCol="0" anchor="ctr">
            <a:spAutoFit/>
          </a:bodyPr>
          <a:lstStyle/>
          <a:p>
            <a:pPr algn="ctr"/>
            <a:r>
              <a:rPr kumimoji="1" lang="en-US" altLang="en-US" sz="1000" b="1" dirty="0">
                <a:latin typeface="+mn-ea"/>
              </a:rPr>
              <a:t>Service</a:t>
            </a:r>
            <a:endParaRPr kumimoji="1" lang="x-none" altLang="en-US" sz="1000" b="1" dirty="0">
              <a:latin typeface="+mn-ea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B144C0F-FB92-5097-3F15-DD10CBF0F2DA}"/>
              </a:ext>
            </a:extLst>
          </p:cNvPr>
          <p:cNvSpPr txBox="1"/>
          <p:nvPr/>
        </p:nvSpPr>
        <p:spPr>
          <a:xfrm>
            <a:off x="8651687" y="926102"/>
            <a:ext cx="407731" cy="246221"/>
          </a:xfrm>
          <a:prstGeom prst="rect">
            <a:avLst/>
          </a:prstGeom>
          <a:noFill/>
        </p:spPr>
        <p:txBody>
          <a:bodyPr wrap="none" lIns="36000" rIns="36000" rtlCol="0" anchor="ctr">
            <a:spAutoFit/>
          </a:bodyPr>
          <a:lstStyle/>
          <a:p>
            <a:pPr algn="ctr"/>
            <a:r>
              <a:rPr kumimoji="1" lang="en-US" altLang="en-US" sz="1000" b="1" dirty="0">
                <a:latin typeface="+mn-ea"/>
              </a:rPr>
              <a:t>News</a:t>
            </a:r>
            <a:endParaRPr kumimoji="1" lang="x-none" altLang="en-US" sz="1000" b="1" dirty="0">
              <a:latin typeface="+mn-ea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5C76457-5F59-792A-08F7-2307938B5A72}"/>
              </a:ext>
            </a:extLst>
          </p:cNvPr>
          <p:cNvSpPr txBox="1"/>
          <p:nvPr/>
        </p:nvSpPr>
        <p:spPr>
          <a:xfrm>
            <a:off x="7893956" y="926102"/>
            <a:ext cx="620930" cy="246221"/>
          </a:xfrm>
          <a:prstGeom prst="rect">
            <a:avLst/>
          </a:prstGeom>
          <a:noFill/>
        </p:spPr>
        <p:txBody>
          <a:bodyPr wrap="none" lIns="36000" rIns="36000" rtlCol="0" anchor="ctr">
            <a:spAutoFit/>
          </a:bodyPr>
          <a:lstStyle/>
          <a:p>
            <a:pPr algn="ctr"/>
            <a:r>
              <a:rPr kumimoji="1" lang="en-US" altLang="en-US" sz="1000" b="1" dirty="0">
                <a:latin typeface="+mn-ea"/>
              </a:rPr>
              <a:t>Use Case</a:t>
            </a:r>
            <a:endParaRPr kumimoji="1" lang="x-none" altLang="en-US" sz="1000" b="1" dirty="0">
              <a:latin typeface="+mn-ea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A6C0B20-5BCA-9ACA-B3DE-17CEA0D6ADAE}"/>
              </a:ext>
            </a:extLst>
          </p:cNvPr>
          <p:cNvSpPr txBox="1"/>
          <p:nvPr/>
        </p:nvSpPr>
        <p:spPr>
          <a:xfrm>
            <a:off x="6170591" y="926102"/>
            <a:ext cx="451012" cy="246221"/>
          </a:xfrm>
          <a:prstGeom prst="rect">
            <a:avLst/>
          </a:prstGeom>
          <a:noFill/>
        </p:spPr>
        <p:txBody>
          <a:bodyPr wrap="none" lIns="36000" rIns="36000" rtlCol="0"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000" b="1" dirty="0">
                <a:latin typeface="+mn-ea"/>
              </a:rPr>
              <a:t>About</a:t>
            </a:r>
            <a:endParaRPr kumimoji="0" lang="ko-KR" altLang="en-US" sz="1000" b="1" dirty="0">
              <a:latin typeface="+mn-ea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67C458E-59FD-AE15-1DE1-ECD211CF1275}"/>
              </a:ext>
            </a:extLst>
          </p:cNvPr>
          <p:cNvSpPr txBox="1"/>
          <p:nvPr/>
        </p:nvSpPr>
        <p:spPr>
          <a:xfrm>
            <a:off x="7397514" y="926102"/>
            <a:ext cx="359641" cy="246221"/>
          </a:xfrm>
          <a:prstGeom prst="rect">
            <a:avLst/>
          </a:prstGeom>
          <a:noFill/>
        </p:spPr>
        <p:txBody>
          <a:bodyPr wrap="none" lIns="36000" rIns="36000" rtlCol="0" anchor="ctr">
            <a:spAutoFit/>
          </a:bodyPr>
          <a:lstStyle/>
          <a:p>
            <a:pPr algn="ctr"/>
            <a:r>
              <a:rPr kumimoji="1" lang="en-US" altLang="en-US" sz="1000" b="1" dirty="0">
                <a:latin typeface="+mn-ea"/>
              </a:rPr>
              <a:t>Tech</a:t>
            </a:r>
            <a:endParaRPr kumimoji="1" lang="x-none" altLang="en-US" sz="10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907952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510715" y="333374"/>
            <a:ext cx="10814614" cy="503337"/>
          </a:xfrm>
        </p:spPr>
        <p:txBody>
          <a:bodyPr>
            <a:normAutofit/>
          </a:bodyPr>
          <a:lstStyle/>
          <a:p>
            <a:r>
              <a:rPr lang="ko-KR" altLang="en-US" sz="1800" b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문서 개정 이력</a:t>
            </a:r>
          </a:p>
        </p:txBody>
      </p:sp>
      <p:graphicFrame>
        <p:nvGraphicFramePr>
          <p:cNvPr id="6" name="내용 개체 틀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14224259"/>
              </p:ext>
            </p:extLst>
          </p:nvPr>
        </p:nvGraphicFramePr>
        <p:xfrm>
          <a:off x="525895" y="836713"/>
          <a:ext cx="11109181" cy="5790157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10061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738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331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4803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48036">
                  <a:extLst>
                    <a:ext uri="{9D8B030D-6E8A-4147-A177-3AD203B41FA5}">
                      <a16:colId xmlns:a16="http://schemas.microsoft.com/office/drawing/2014/main" val="264805370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900" spc="-3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버전</a:t>
                      </a:r>
                      <a:endParaRPr lang="ko-KR" altLang="en-US" sz="900" b="1" spc="-3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86212" marR="86212" marT="108000" marB="108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900" spc="-3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날짜 </a:t>
                      </a:r>
                      <a:endParaRPr lang="ko-KR" altLang="en-US" sz="900" b="1" spc="-3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86212" marR="86212" marT="108000" marB="108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900" spc="-3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내용</a:t>
                      </a:r>
                      <a:endParaRPr lang="ko-KR" altLang="en-US" sz="900" b="1" spc="-3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86212" marR="86212" marT="108000" marB="108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900" spc="-3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작성자</a:t>
                      </a:r>
                      <a:endParaRPr lang="ko-KR" altLang="en-US" sz="900" b="1" spc="-3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86212" marR="86212" marT="108000" marB="108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900" b="1" spc="-3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변경</a:t>
                      </a:r>
                      <a:r>
                        <a:rPr lang="en-US" altLang="ko-KR" sz="900" b="1" spc="-3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900" b="1" spc="-3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표시</a:t>
                      </a:r>
                    </a:p>
                  </a:txBody>
                  <a:tcPr marL="86212" marR="86212" marT="108000" marB="108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8604">
                <a:tc>
                  <a:txBody>
                    <a:bodyPr/>
                    <a:lstStyle/>
                    <a:p>
                      <a:pPr marL="0" marR="0" lvl="0" indent="0" algn="ctr" defTabSz="90839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spc="-3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0.3</a:t>
                      </a:r>
                      <a:endParaRPr lang="ko-KR" altLang="en-US" sz="900" b="0" spc="-3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900" b="0" spc="-3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2022.05.12</a:t>
                      </a:r>
                      <a:endParaRPr lang="ko-KR" altLang="en-US" sz="900" b="0" spc="-3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900" b="1" spc="-3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1. Main</a:t>
                      </a: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900" b="0" spc="-3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900" b="0" spc="-3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적용사례</a:t>
                      </a:r>
                      <a:r>
                        <a:rPr lang="en-US" altLang="ko-KR" sz="900" b="0" spc="-3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900" b="0" spc="-3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온라인시험 추가</a:t>
                      </a: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endParaRPr lang="ko-KR" altLang="en-US" sz="900" b="0" spc="-3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900" b="1" spc="-3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2. Tech</a:t>
                      </a: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900" b="0" spc="-3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900" b="0" spc="-3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①집중도 분석 ②흥미도 분석 ③자세 분석 ④시험부정행위 검출 </a:t>
                      </a:r>
                      <a:r>
                        <a:rPr lang="en-US" altLang="ko-KR" sz="900" b="0" spc="-3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900" b="0" spc="-3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적용사례 수정</a:t>
                      </a: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endParaRPr lang="ko-KR" altLang="en-US" sz="900" b="0" spc="-3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900" b="1" spc="-3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3. Case</a:t>
                      </a: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900" b="0" spc="-3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900" b="0" spc="-3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온라인시험 적용사례 추가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900" b="0" spc="-3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조은아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900" b="0" spc="-3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95195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900" b="0" spc="-3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0.4</a:t>
                      </a:r>
                      <a:endParaRPr lang="ko-KR" altLang="en-US" sz="900" b="0" spc="-3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900" b="0" spc="-3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2022.05.23</a:t>
                      </a:r>
                      <a:endParaRPr lang="ko-KR" altLang="en-US" sz="900" b="0" spc="-3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100000"/>
                        </a:lnSpc>
                        <a:buNone/>
                      </a:pPr>
                      <a:r>
                        <a:rPr lang="en-US" altLang="ko-KR" sz="900" b="1" spc="-3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1. Main</a:t>
                      </a:r>
                      <a:endParaRPr lang="en-US" altLang="ko-KR" sz="900" b="0" spc="-30" dirty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  <a:p>
                      <a:pPr marL="0" indent="0" algn="l" latinLnBrk="1">
                        <a:lnSpc>
                          <a:spcPct val="100000"/>
                        </a:lnSpc>
                        <a:buNone/>
                      </a:pPr>
                      <a:r>
                        <a:rPr lang="en-US" altLang="ko-KR" sz="900" b="0" spc="-3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900" b="0" spc="-3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체험 영역 데모 체험 버튼 삭제</a:t>
                      </a:r>
                      <a:endParaRPr lang="en-US" altLang="ko-KR" sz="900" b="0" spc="-30" dirty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  <a:p>
                      <a:pPr marL="0" indent="0" algn="l" latinLnBrk="1">
                        <a:lnSpc>
                          <a:spcPct val="100000"/>
                        </a:lnSpc>
                        <a:buNone/>
                      </a:pPr>
                      <a:endParaRPr lang="en-US" altLang="ko-KR" sz="900" b="1" spc="-30" dirty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  <a:p>
                      <a:pPr marL="0" indent="0" algn="l" latinLnBrk="1">
                        <a:lnSpc>
                          <a:spcPct val="100000"/>
                        </a:lnSpc>
                        <a:buNone/>
                      </a:pPr>
                      <a:r>
                        <a:rPr lang="en-US" altLang="ko-KR" sz="900" b="1" spc="-3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2. Tech</a:t>
                      </a:r>
                    </a:p>
                    <a:p>
                      <a:pPr marL="0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900" b="0" spc="-3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900" b="0" spc="-3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데모 체험 팝업 추가</a:t>
                      </a:r>
                      <a:endParaRPr lang="en-US" altLang="ko-KR" sz="900" b="0" spc="-30" dirty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  <a:p>
                      <a:pPr marL="0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endParaRPr lang="en-US" altLang="ko-KR" sz="900" b="0" spc="-30" dirty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  <a:p>
                      <a:pPr marL="0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900" b="1" spc="-3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3. Demo</a:t>
                      </a:r>
                    </a:p>
                    <a:p>
                      <a:pPr marL="0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900" b="0" spc="-3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- </a:t>
                      </a:r>
                      <a:r>
                        <a:rPr lang="ko-KR" altLang="en-US" sz="900" b="0" spc="-3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메뉴 삭제</a:t>
                      </a:r>
                      <a:endParaRPr lang="en-US" altLang="ko-KR" sz="900" b="0" spc="-30" dirty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900" b="0" spc="-3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조은아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900" b="0" spc="-3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9142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900" b="0" spc="-3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0.5</a:t>
                      </a:r>
                      <a:endParaRPr lang="ko-KR" altLang="en-US" sz="900" b="0" spc="-3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900" b="0" spc="-3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2022.06.09</a:t>
                      </a:r>
                      <a:endParaRPr lang="ko-KR" altLang="en-US" sz="900" b="0" spc="-3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28600" indent="-228600" algn="l" latinLnBrk="1">
                        <a:lnSpc>
                          <a:spcPct val="100000"/>
                        </a:lnSpc>
                        <a:buFontTx/>
                        <a:buAutoNum type="arabicPeriod"/>
                      </a:pPr>
                      <a:r>
                        <a:rPr lang="en-US" altLang="ko-KR" sz="900" b="1" spc="-3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Case</a:t>
                      </a:r>
                    </a:p>
                    <a:p>
                      <a:pPr marL="0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900" b="0" spc="-3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-  </a:t>
                      </a:r>
                      <a:r>
                        <a:rPr lang="ko-KR" altLang="en-US" sz="900" b="0" spc="-3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화상상담</a:t>
                      </a:r>
                      <a:r>
                        <a:rPr lang="en-US" altLang="ko-KR" sz="900" b="0" spc="-3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900" b="0" spc="-3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자율학습</a:t>
                      </a:r>
                      <a:r>
                        <a:rPr lang="en-US" altLang="ko-KR" sz="900" b="0" spc="-3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900" b="0" spc="-3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원격수업 작성</a:t>
                      </a:r>
                      <a:endParaRPr lang="en-US" altLang="ko-KR" sz="900" b="0" spc="-30" dirty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900" b="0" spc="-3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조은아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900" b="0" spc="-3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02318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900" b="0" spc="-3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0.6</a:t>
                      </a:r>
                      <a:endParaRPr lang="ko-KR" altLang="en-US" sz="900" b="0" spc="-3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900" b="0" spc="-3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2022.06.22</a:t>
                      </a:r>
                      <a:endParaRPr lang="ko-KR" altLang="en-US" sz="900" b="0" spc="-3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900" b="1" spc="-3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1. Layout</a:t>
                      </a:r>
                    </a:p>
                    <a:p>
                      <a:pPr marL="171450" indent="-171450" algn="l" latinLnBrk="1">
                        <a:lnSpc>
                          <a:spcPct val="100000"/>
                        </a:lnSpc>
                        <a:buFontTx/>
                        <a:buChar char="-"/>
                      </a:pPr>
                      <a:r>
                        <a:rPr lang="en-US" altLang="ko-KR" sz="900" b="0" spc="-3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Showcase </a:t>
                      </a:r>
                      <a:r>
                        <a:rPr lang="ko-KR" altLang="en-US" sz="900" b="0" spc="-3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플로팅</a:t>
                      </a:r>
                      <a:r>
                        <a:rPr lang="ko-KR" altLang="en-US" sz="900" b="0" spc="-3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버튼 추가</a:t>
                      </a:r>
                      <a:endParaRPr lang="en-US" altLang="ko-KR" sz="900" b="0" spc="-30" dirty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  <a:p>
                      <a:pPr marL="0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endParaRPr lang="en-US" altLang="ko-KR" sz="900" b="1" spc="-30" dirty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  <a:p>
                      <a:pPr marL="0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900" b="1" spc="-3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2. Showcase</a:t>
                      </a:r>
                    </a:p>
                    <a:p>
                      <a:pPr marL="171450" indent="-171450" algn="l" latinLnBrk="1">
                        <a:lnSpc>
                          <a:spcPct val="100000"/>
                        </a:lnSpc>
                        <a:buFontTx/>
                        <a:buChar char="-"/>
                      </a:pPr>
                      <a:r>
                        <a:rPr lang="ko-KR" altLang="en-US" sz="900" b="0" spc="-3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라벨링</a:t>
                      </a:r>
                      <a:r>
                        <a:rPr lang="ko-KR" altLang="en-US" sz="900" b="0" spc="-3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변경</a:t>
                      </a:r>
                      <a:r>
                        <a:rPr lang="en-US" altLang="ko-KR" sz="900" b="0" spc="-3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: “Demo”  “Showcase” </a:t>
                      </a:r>
                    </a:p>
                    <a:p>
                      <a:pPr marL="171450" indent="-171450" algn="l" latinLnBrk="1">
                        <a:lnSpc>
                          <a:spcPct val="100000"/>
                        </a:lnSpc>
                        <a:buFontTx/>
                        <a:buChar char="-"/>
                      </a:pPr>
                      <a:r>
                        <a:rPr lang="en-US" altLang="ko-KR" sz="900" b="0" spc="-3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Showcase </a:t>
                      </a:r>
                      <a:r>
                        <a:rPr lang="ko-KR" altLang="en-US" sz="900" b="0" spc="-3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메인 팝업 추가</a:t>
                      </a:r>
                      <a:endParaRPr lang="en-US" altLang="ko-KR" sz="900" b="0" spc="-30" dirty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  <a:p>
                      <a:pPr marL="171450" indent="-171450" algn="l" latinLnBrk="1">
                        <a:lnSpc>
                          <a:spcPct val="100000"/>
                        </a:lnSpc>
                        <a:buFontTx/>
                        <a:buChar char="-"/>
                      </a:pPr>
                      <a:r>
                        <a:rPr lang="ko-KR" altLang="en-US" sz="900" b="0" spc="-3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집중도 분석</a:t>
                      </a:r>
                      <a:r>
                        <a:rPr lang="en-US" altLang="ko-KR" sz="900" b="0" spc="-3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900" b="0" spc="-3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흥미도 분석</a:t>
                      </a:r>
                      <a:r>
                        <a:rPr lang="en-US" altLang="ko-KR" sz="900" b="0" spc="-3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900" b="0" spc="-3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자세 분석 </a:t>
                      </a:r>
                      <a:r>
                        <a:rPr lang="en-US" altLang="ko-KR" sz="900" b="0" spc="-3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Showcase </a:t>
                      </a:r>
                      <a:r>
                        <a:rPr lang="ko-KR" altLang="en-US" sz="900" b="0" spc="-3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팝업 추가</a:t>
                      </a:r>
                      <a:endParaRPr lang="en-US" altLang="ko-KR" sz="900" b="0" spc="-30" dirty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900" b="0" spc="-3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조은아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900" b="0" spc="-3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296853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900" b="0" spc="-3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0.7</a:t>
                      </a:r>
                      <a:endParaRPr lang="ko-KR" altLang="en-US" sz="900" b="0" spc="-3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900" b="0" spc="-3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2022.07.05</a:t>
                      </a:r>
                      <a:endParaRPr lang="ko-KR" altLang="en-US" sz="900" b="0" spc="-3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28600" indent="-228600" algn="l" latinLnBrk="1">
                        <a:lnSpc>
                          <a:spcPct val="100000"/>
                        </a:lnSpc>
                        <a:buFontTx/>
                        <a:buAutoNum type="arabicPeriod"/>
                      </a:pPr>
                      <a:r>
                        <a:rPr lang="ko-KR" altLang="en-US" sz="900" b="1" spc="-3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공통</a:t>
                      </a:r>
                      <a:endParaRPr lang="en-US" altLang="ko-KR" sz="900" b="0" spc="-30" dirty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  <a:p>
                      <a:pPr marL="0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900" b="0" spc="-3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- AI </a:t>
                      </a:r>
                      <a:r>
                        <a:rPr lang="ko-KR" altLang="en-US" sz="900" b="0" spc="-3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모델명 변경</a:t>
                      </a:r>
                      <a:r>
                        <a:rPr lang="en-US" altLang="ko-KR" sz="900" b="0" spc="-3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900" b="0" spc="-3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태도 분석 → 자세 분석</a:t>
                      </a:r>
                      <a:r>
                        <a:rPr lang="en-US" altLang="ko-KR" sz="900" b="0" spc="-3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</a:t>
                      </a:r>
                    </a:p>
                    <a:p>
                      <a:pPr marL="171450" indent="-171450" algn="l" latinLnBrk="1">
                        <a:lnSpc>
                          <a:spcPct val="100000"/>
                        </a:lnSpc>
                        <a:buFontTx/>
                        <a:buChar char="-"/>
                      </a:pPr>
                      <a:r>
                        <a:rPr lang="en-US" altLang="ko-KR" sz="900" b="1" spc="-3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‘</a:t>
                      </a:r>
                      <a:r>
                        <a:rPr lang="ko-KR" altLang="en-US" sz="900" b="0" spc="-3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온라인</a:t>
                      </a:r>
                      <a:r>
                        <a:rPr lang="en-US" altLang="ko-KR" sz="900" b="0" spc="-3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900" b="0" spc="-3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시험</a:t>
                      </a:r>
                      <a:r>
                        <a:rPr lang="en-US" altLang="ko-KR" sz="900" b="0" spc="-3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’ </a:t>
                      </a:r>
                      <a:r>
                        <a:rPr lang="ko-KR" altLang="en-US" sz="900" b="0" spc="-3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→ </a:t>
                      </a:r>
                      <a:r>
                        <a:rPr lang="en-US" altLang="ko-KR" sz="900" b="0" spc="-3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‘</a:t>
                      </a:r>
                      <a:r>
                        <a:rPr lang="ko-KR" altLang="en-US" sz="900" b="0" spc="-3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온라인시험</a:t>
                      </a:r>
                      <a:r>
                        <a:rPr lang="en-US" altLang="ko-KR" sz="900" b="0" spc="-3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’</a:t>
                      </a:r>
                      <a:r>
                        <a:rPr lang="ko-KR" altLang="en-US" sz="900" b="0" spc="-3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으로 수정</a:t>
                      </a:r>
                      <a:endParaRPr lang="en-US" altLang="ko-KR" sz="900" b="0" spc="-30" dirty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  <a:p>
                      <a:pPr marL="171450" indent="-171450" algn="l" latinLnBrk="1">
                        <a:lnSpc>
                          <a:spcPct val="100000"/>
                        </a:lnSpc>
                        <a:buFontTx/>
                        <a:buChar char="-"/>
                      </a:pPr>
                      <a:r>
                        <a:rPr lang="ko-KR" altLang="en-US" sz="900" b="0" spc="-3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메뉴명</a:t>
                      </a:r>
                      <a:r>
                        <a:rPr lang="ko-KR" altLang="en-US" sz="900" b="0" spc="-3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변경</a:t>
                      </a:r>
                      <a:r>
                        <a:rPr lang="en-US" altLang="ko-KR" sz="900" b="0" spc="-3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: Case </a:t>
                      </a:r>
                      <a:r>
                        <a:rPr lang="ko-KR" altLang="en-US" sz="900" b="0" spc="-3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→ </a:t>
                      </a:r>
                      <a:r>
                        <a:rPr lang="en-US" altLang="ko-KR" sz="900" b="0" spc="-3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Use Case</a:t>
                      </a:r>
                    </a:p>
                    <a:p>
                      <a:pPr marL="0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endParaRPr lang="en-US" altLang="ko-KR" sz="900" b="1" spc="-30" dirty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  <a:p>
                      <a:pPr marL="0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900" b="1" spc="-3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2. Main</a:t>
                      </a:r>
                      <a:endParaRPr lang="en-US" altLang="ko-KR" sz="900" b="0" spc="-30" dirty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  <a:p>
                      <a:pPr marL="0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900" b="0" spc="-3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900" b="0" spc="-3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체험 영역 </a:t>
                      </a:r>
                      <a:r>
                        <a:rPr lang="en-US" altLang="ko-KR" sz="900" b="0" spc="-3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&gt; Showcase </a:t>
                      </a:r>
                      <a:r>
                        <a:rPr lang="ko-KR" altLang="en-US" sz="900" b="0" spc="-3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버튼 추가</a:t>
                      </a:r>
                      <a:endParaRPr lang="en-US" altLang="ko-KR" sz="900" b="0" spc="-30" dirty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  <a:p>
                      <a:pPr marL="0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900" b="1" spc="-3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900" b="0" spc="-3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적용사례 인터랙션 수정</a:t>
                      </a:r>
                      <a:r>
                        <a:rPr lang="en-US" altLang="ko-KR" sz="900" b="0" spc="-3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900" b="0" spc="-3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마우스휠</a:t>
                      </a:r>
                      <a:r>
                        <a:rPr lang="ko-KR" altLang="en-US" sz="900" b="0" spc="-3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내림 → </a:t>
                      </a:r>
                      <a:r>
                        <a:rPr lang="ko-KR" altLang="en-US" sz="900" b="0" spc="-3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캐러셀</a:t>
                      </a:r>
                      <a:r>
                        <a:rPr lang="ko-KR" altLang="en-US" sz="900" b="0" spc="-3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적용</a:t>
                      </a:r>
                      <a:endParaRPr lang="en-US" altLang="ko-KR" sz="900" b="1" spc="-30" dirty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  <a:p>
                      <a:pPr marL="228600" indent="-228600" algn="l" latinLnBrk="1">
                        <a:lnSpc>
                          <a:spcPct val="100000"/>
                        </a:lnSpc>
                        <a:buFontTx/>
                        <a:buAutoNum type="arabicPeriod"/>
                      </a:pPr>
                      <a:endParaRPr lang="en-US" altLang="ko-KR" sz="900" b="1" spc="-30" dirty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  <a:p>
                      <a:pPr marL="0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900" b="1" spc="-3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3. About</a:t>
                      </a:r>
                      <a:endParaRPr lang="en-US" altLang="ko-KR" sz="900" b="0" spc="-30" dirty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  <a:p>
                      <a:pPr marL="171450" indent="-171450" algn="l" latinLnBrk="1">
                        <a:lnSpc>
                          <a:spcPct val="100000"/>
                        </a:lnSpc>
                        <a:buFontTx/>
                        <a:buChar char="-"/>
                      </a:pPr>
                      <a:r>
                        <a:rPr lang="en-US" altLang="ko-KR" sz="900" b="0" spc="-3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History &gt; </a:t>
                      </a:r>
                      <a:r>
                        <a:rPr lang="en-US" altLang="ko-KR" sz="900" b="0" spc="-3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Raiseme</a:t>
                      </a:r>
                      <a:r>
                        <a:rPr lang="en-US" altLang="ko-KR" sz="900" b="0" spc="-3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2.0 </a:t>
                      </a:r>
                      <a:r>
                        <a:rPr lang="ko-KR" altLang="en-US" sz="900" b="0" spc="-3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영역 하단으로 이동</a:t>
                      </a:r>
                      <a:endParaRPr lang="en-US" altLang="ko-KR" sz="900" b="0" spc="-30" dirty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900" b="0" spc="-3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조은아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900" b="0" spc="-3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46775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050669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BE796F06-D029-44AC-AB87-9C24BCB2A51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  <a:ea typeface="+mn-ea"/>
              </a:rPr>
              <a:t>Tech_</a:t>
            </a:r>
            <a:r>
              <a:rPr lang="ko-KR" altLang="en-US" dirty="0">
                <a:latin typeface="+mn-ea"/>
                <a:ea typeface="+mn-ea"/>
              </a:rPr>
              <a:t>부정행위 검출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3E2C56D-8838-3556-ACD6-6A02018D7E8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Main &gt; </a:t>
            </a:r>
            <a:r>
              <a:rPr lang="ko-KR" altLang="en-US" dirty="0">
                <a:latin typeface="+mn-ea"/>
                <a:ea typeface="+mn-ea"/>
              </a:rPr>
              <a:t>부정행위 검출</a:t>
            </a:r>
            <a:endParaRPr lang="ko-KR" altLang="en-US" dirty="0"/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30F0EAB1-3B8A-D283-BB2A-EFDE5216662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T_TEST_01_T</a:t>
            </a:r>
            <a:endParaRPr lang="ko-KR" altLang="en-US" dirty="0"/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D1778208-0863-4506-BA34-CE6744DC43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1507691"/>
              </p:ext>
            </p:extLst>
          </p:nvPr>
        </p:nvGraphicFramePr>
        <p:xfrm>
          <a:off x="9317697" y="798693"/>
          <a:ext cx="2656801" cy="4013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6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61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31715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B="6480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lnSpc>
                          <a:spcPts val="1200"/>
                        </a:lnSpc>
                        <a:buFontTx/>
                        <a:buNone/>
                      </a:pPr>
                      <a:r>
                        <a:rPr lang="ko-KR" altLang="en-US" sz="800" b="1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시험 부정행위 검출 </a:t>
                      </a:r>
                      <a:r>
                        <a:rPr lang="en-US" altLang="ko-KR" sz="800" b="1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AI </a:t>
                      </a:r>
                      <a:r>
                        <a:rPr lang="ko-KR" altLang="en-US" sz="800" b="1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모델</a:t>
                      </a:r>
                      <a:endParaRPr lang="en-US" altLang="ko-KR" sz="800" b="1" baseline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lnSpc>
                          <a:spcPts val="1200"/>
                        </a:lnSpc>
                        <a:buFontTx/>
                        <a:buChar char="-"/>
                      </a:pP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시험 부정행위 검출 </a:t>
                      </a: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AI </a:t>
                      </a: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모델 소개</a:t>
                      </a:r>
                      <a:endParaRPr lang="ko-KR" altLang="en-US" sz="800" b="0" strike="sngStrike" dirty="0">
                        <a:solidFill>
                          <a:srgbClr val="3483CB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B="648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41017"/>
                  </a:ext>
                </a:extLst>
              </a:tr>
            </a:tbl>
          </a:graphicData>
        </a:graphic>
      </p:graphicFrame>
      <p:sp>
        <p:nvSpPr>
          <p:cNvPr id="20" name="직사각형 19">
            <a:extLst>
              <a:ext uri="{FF2B5EF4-FFF2-40B4-BE49-F238E27FC236}">
                <a16:creationId xmlns:a16="http://schemas.microsoft.com/office/drawing/2014/main" id="{97FE4E18-3838-34A2-9C6B-A3855E2DD41C}"/>
              </a:ext>
            </a:extLst>
          </p:cNvPr>
          <p:cNvSpPr/>
          <p:nvPr/>
        </p:nvSpPr>
        <p:spPr bwMode="auto">
          <a:xfrm>
            <a:off x="217502" y="1307243"/>
            <a:ext cx="9010633" cy="2656734"/>
          </a:xfrm>
          <a:prstGeom prst="rect">
            <a:avLst/>
          </a:prstGeom>
          <a:solidFill>
            <a:srgbClr val="D9D9D9"/>
          </a:solidFill>
          <a:ln w="28575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0" lang="ko-KR" altLang="en-US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21" name="Freeform 129">
            <a:extLst>
              <a:ext uri="{FF2B5EF4-FFF2-40B4-BE49-F238E27FC236}">
                <a16:creationId xmlns:a16="http://schemas.microsoft.com/office/drawing/2014/main" id="{68B94DF3-C65B-F019-D97E-67A957E544DD}"/>
              </a:ext>
            </a:extLst>
          </p:cNvPr>
          <p:cNvSpPr>
            <a:spLocks noEditPoints="1"/>
          </p:cNvSpPr>
          <p:nvPr/>
        </p:nvSpPr>
        <p:spPr bwMode="auto">
          <a:xfrm>
            <a:off x="4329119" y="2313334"/>
            <a:ext cx="787402" cy="644552"/>
          </a:xfrm>
          <a:custGeom>
            <a:avLst/>
            <a:gdLst>
              <a:gd name="T0" fmla="*/ 800850339 w 68"/>
              <a:gd name="T1" fmla="*/ 578081024 h 55"/>
              <a:gd name="T2" fmla="*/ 741964184 w 68"/>
              <a:gd name="T3" fmla="*/ 648868068 h 55"/>
              <a:gd name="T4" fmla="*/ 58886155 w 68"/>
              <a:gd name="T5" fmla="*/ 648868068 h 55"/>
              <a:gd name="T6" fmla="*/ 0 w 68"/>
              <a:gd name="T7" fmla="*/ 578081024 h 55"/>
              <a:gd name="T8" fmla="*/ 0 w 68"/>
              <a:gd name="T9" fmla="*/ 70787044 h 55"/>
              <a:gd name="T10" fmla="*/ 58886155 w 68"/>
              <a:gd name="T11" fmla="*/ 0 h 55"/>
              <a:gd name="T12" fmla="*/ 741964184 w 68"/>
              <a:gd name="T13" fmla="*/ 0 h 55"/>
              <a:gd name="T14" fmla="*/ 800850339 w 68"/>
              <a:gd name="T15" fmla="*/ 70787044 h 55"/>
              <a:gd name="T16" fmla="*/ 800850339 w 68"/>
              <a:gd name="T17" fmla="*/ 578081024 h 55"/>
              <a:gd name="T18" fmla="*/ 58886155 w 68"/>
              <a:gd name="T19" fmla="*/ 58988631 h 55"/>
              <a:gd name="T20" fmla="*/ 47108238 w 68"/>
              <a:gd name="T21" fmla="*/ 70787044 h 55"/>
              <a:gd name="T22" fmla="*/ 47108238 w 68"/>
              <a:gd name="T23" fmla="*/ 578081024 h 55"/>
              <a:gd name="T24" fmla="*/ 58886155 w 68"/>
              <a:gd name="T25" fmla="*/ 601677850 h 55"/>
              <a:gd name="T26" fmla="*/ 741964184 w 68"/>
              <a:gd name="T27" fmla="*/ 601677850 h 55"/>
              <a:gd name="T28" fmla="*/ 753742101 w 68"/>
              <a:gd name="T29" fmla="*/ 578081024 h 55"/>
              <a:gd name="T30" fmla="*/ 753742101 w 68"/>
              <a:gd name="T31" fmla="*/ 70787044 h 55"/>
              <a:gd name="T32" fmla="*/ 741964184 w 68"/>
              <a:gd name="T33" fmla="*/ 58988631 h 55"/>
              <a:gd name="T34" fmla="*/ 58886155 w 68"/>
              <a:gd name="T35" fmla="*/ 58988631 h 55"/>
              <a:gd name="T36" fmla="*/ 188436383 w 68"/>
              <a:gd name="T37" fmla="*/ 271346327 h 55"/>
              <a:gd name="T38" fmla="*/ 105994393 w 68"/>
              <a:gd name="T39" fmla="*/ 188760870 h 55"/>
              <a:gd name="T40" fmla="*/ 188436383 w 68"/>
              <a:gd name="T41" fmla="*/ 106178848 h 55"/>
              <a:gd name="T42" fmla="*/ 270874942 w 68"/>
              <a:gd name="T43" fmla="*/ 188760870 h 55"/>
              <a:gd name="T44" fmla="*/ 188436383 w 68"/>
              <a:gd name="T45" fmla="*/ 271346327 h 55"/>
              <a:gd name="T46" fmla="*/ 694855946 w 68"/>
              <a:gd name="T47" fmla="*/ 542689220 h 55"/>
              <a:gd name="T48" fmla="*/ 105994393 w 68"/>
              <a:gd name="T49" fmla="*/ 542689220 h 55"/>
              <a:gd name="T50" fmla="*/ 105994393 w 68"/>
              <a:gd name="T51" fmla="*/ 460107198 h 55"/>
              <a:gd name="T52" fmla="*/ 235544621 w 68"/>
              <a:gd name="T53" fmla="*/ 330331523 h 55"/>
              <a:gd name="T54" fmla="*/ 306208694 w 68"/>
              <a:gd name="T55" fmla="*/ 389320154 h 55"/>
              <a:gd name="T56" fmla="*/ 518197480 w 68"/>
              <a:gd name="T57" fmla="*/ 176962457 h 55"/>
              <a:gd name="T58" fmla="*/ 694855946 w 68"/>
              <a:gd name="T59" fmla="*/ 353928349 h 55"/>
              <a:gd name="T60" fmla="*/ 694855946 w 68"/>
              <a:gd name="T61" fmla="*/ 542689220 h 55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68" h="55">
                <a:moveTo>
                  <a:pt x="68" y="49"/>
                </a:moveTo>
                <a:cubicBezTo>
                  <a:pt x="68" y="53"/>
                  <a:pt x="66" y="55"/>
                  <a:pt x="63" y="55"/>
                </a:cubicBezTo>
                <a:cubicBezTo>
                  <a:pt x="5" y="55"/>
                  <a:pt x="5" y="55"/>
                  <a:pt x="5" y="55"/>
                </a:cubicBezTo>
                <a:cubicBezTo>
                  <a:pt x="2" y="55"/>
                  <a:pt x="0" y="53"/>
                  <a:pt x="0" y="49"/>
                </a:cubicBezTo>
                <a:cubicBezTo>
                  <a:pt x="0" y="6"/>
                  <a:pt x="0" y="6"/>
                  <a:pt x="0" y="6"/>
                </a:cubicBezTo>
                <a:cubicBezTo>
                  <a:pt x="0" y="3"/>
                  <a:pt x="2" y="0"/>
                  <a:pt x="5" y="0"/>
                </a:cubicBezTo>
                <a:cubicBezTo>
                  <a:pt x="63" y="0"/>
                  <a:pt x="63" y="0"/>
                  <a:pt x="63" y="0"/>
                </a:cubicBezTo>
                <a:cubicBezTo>
                  <a:pt x="66" y="0"/>
                  <a:pt x="68" y="3"/>
                  <a:pt x="68" y="6"/>
                </a:cubicBezTo>
                <a:lnTo>
                  <a:pt x="68" y="49"/>
                </a:lnTo>
                <a:close/>
                <a:moveTo>
                  <a:pt x="5" y="5"/>
                </a:moveTo>
                <a:cubicBezTo>
                  <a:pt x="5" y="5"/>
                  <a:pt x="4" y="5"/>
                  <a:pt x="4" y="6"/>
                </a:cubicBezTo>
                <a:cubicBezTo>
                  <a:pt x="4" y="49"/>
                  <a:pt x="4" y="49"/>
                  <a:pt x="4" y="49"/>
                </a:cubicBezTo>
                <a:cubicBezTo>
                  <a:pt x="4" y="50"/>
                  <a:pt x="5" y="51"/>
                  <a:pt x="5" y="51"/>
                </a:cubicBezTo>
                <a:cubicBezTo>
                  <a:pt x="63" y="51"/>
                  <a:pt x="63" y="51"/>
                  <a:pt x="63" y="51"/>
                </a:cubicBezTo>
                <a:cubicBezTo>
                  <a:pt x="63" y="51"/>
                  <a:pt x="64" y="50"/>
                  <a:pt x="64" y="49"/>
                </a:cubicBezTo>
                <a:cubicBezTo>
                  <a:pt x="64" y="6"/>
                  <a:pt x="64" y="6"/>
                  <a:pt x="64" y="6"/>
                </a:cubicBezTo>
                <a:cubicBezTo>
                  <a:pt x="64" y="5"/>
                  <a:pt x="63" y="5"/>
                  <a:pt x="63" y="5"/>
                </a:cubicBezTo>
                <a:lnTo>
                  <a:pt x="5" y="5"/>
                </a:lnTo>
                <a:close/>
                <a:moveTo>
                  <a:pt x="16" y="23"/>
                </a:moveTo>
                <a:cubicBezTo>
                  <a:pt x="12" y="23"/>
                  <a:pt x="9" y="20"/>
                  <a:pt x="9" y="16"/>
                </a:cubicBezTo>
                <a:cubicBezTo>
                  <a:pt x="9" y="13"/>
                  <a:pt x="12" y="9"/>
                  <a:pt x="16" y="9"/>
                </a:cubicBezTo>
                <a:cubicBezTo>
                  <a:pt x="20" y="9"/>
                  <a:pt x="23" y="13"/>
                  <a:pt x="23" y="16"/>
                </a:cubicBezTo>
                <a:cubicBezTo>
                  <a:pt x="23" y="20"/>
                  <a:pt x="20" y="23"/>
                  <a:pt x="16" y="23"/>
                </a:cubicBezTo>
                <a:close/>
                <a:moveTo>
                  <a:pt x="59" y="46"/>
                </a:moveTo>
                <a:cubicBezTo>
                  <a:pt x="9" y="46"/>
                  <a:pt x="9" y="46"/>
                  <a:pt x="9" y="46"/>
                </a:cubicBezTo>
                <a:cubicBezTo>
                  <a:pt x="9" y="39"/>
                  <a:pt x="9" y="39"/>
                  <a:pt x="9" y="39"/>
                </a:cubicBezTo>
                <a:cubicBezTo>
                  <a:pt x="20" y="28"/>
                  <a:pt x="20" y="28"/>
                  <a:pt x="20" y="28"/>
                </a:cubicBezTo>
                <a:cubicBezTo>
                  <a:pt x="26" y="33"/>
                  <a:pt x="26" y="33"/>
                  <a:pt x="26" y="33"/>
                </a:cubicBezTo>
                <a:cubicBezTo>
                  <a:pt x="44" y="15"/>
                  <a:pt x="44" y="15"/>
                  <a:pt x="44" y="15"/>
                </a:cubicBezTo>
                <a:cubicBezTo>
                  <a:pt x="59" y="30"/>
                  <a:pt x="59" y="30"/>
                  <a:pt x="59" y="30"/>
                </a:cubicBezTo>
                <a:lnTo>
                  <a:pt x="59" y="46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/>
          <a:lstStyle/>
          <a:p>
            <a:endParaRPr lang="id-ID" dirty="0">
              <a:latin typeface="+mn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581F440-063B-DF95-7C9D-3083508EB5D5}"/>
              </a:ext>
            </a:extLst>
          </p:cNvPr>
          <p:cNvSpPr txBox="1"/>
          <p:nvPr/>
        </p:nvSpPr>
        <p:spPr>
          <a:xfrm>
            <a:off x="3251200" y="1764865"/>
            <a:ext cx="30241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편리하고 정확한</a:t>
            </a:r>
            <a:endParaRPr lang="en-US" altLang="ko-KR" sz="12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2759C6A-27D1-60CF-4DAE-C5329A3EFABC}"/>
              </a:ext>
            </a:extLst>
          </p:cNvPr>
          <p:cNvSpPr txBox="1"/>
          <p:nvPr/>
        </p:nvSpPr>
        <p:spPr>
          <a:xfrm>
            <a:off x="3724375" y="1971880"/>
            <a:ext cx="2006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Raiseme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DFA0CB53-B5F3-0403-4D2B-28B50AE27BC7}"/>
              </a:ext>
            </a:extLst>
          </p:cNvPr>
          <p:cNvSpPr txBox="1"/>
          <p:nvPr/>
        </p:nvSpPr>
        <p:spPr>
          <a:xfrm>
            <a:off x="550862" y="4581525"/>
            <a:ext cx="2700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Raiseme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의 시험 부정행위 검출</a:t>
            </a:r>
            <a:endParaRPr lang="en-US" altLang="ko-KR" sz="12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AI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모델을 소개합니다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065B75C9-5E4A-807D-2FC1-DC914FF5D899}"/>
              </a:ext>
            </a:extLst>
          </p:cNvPr>
          <p:cNvSpPr txBox="1"/>
          <p:nvPr/>
        </p:nvSpPr>
        <p:spPr>
          <a:xfrm>
            <a:off x="3507967" y="5125405"/>
            <a:ext cx="4633756" cy="1216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시험 응시자의 부정행위를 실시간으로 관리하고 부정 행위 적발 시 </a:t>
            </a:r>
            <a:endParaRPr lang="en-US" altLang="ko-KR" sz="10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시험 감독관에게 </a:t>
            </a:r>
            <a:r>
              <a:rPr lang="ko-KR" alt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리포팅합니다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0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온라인시험 현장에서 일어나는 각종 부정행위를 방지하거나 </a:t>
            </a: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적발할 수 있어 더욱 공정하고 신뢰도 높은 평가를 할 수 있습니다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.</a:t>
            </a:r>
          </a:p>
        </p:txBody>
      </p: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4EAD0926-2D6B-5F25-BA04-9FC2B05D9B7A}"/>
              </a:ext>
            </a:extLst>
          </p:cNvPr>
          <p:cNvGrpSpPr/>
          <p:nvPr/>
        </p:nvGrpSpPr>
        <p:grpSpPr>
          <a:xfrm>
            <a:off x="550862" y="5125405"/>
            <a:ext cx="2700338" cy="1447183"/>
            <a:chOff x="550862" y="2149829"/>
            <a:chExt cx="2700338" cy="1447183"/>
          </a:xfrm>
        </p:grpSpPr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F3275F9D-F58F-5FEA-C780-4A2825FCC9CC}"/>
                </a:ext>
              </a:extLst>
            </p:cNvPr>
            <p:cNvSpPr/>
            <p:nvPr/>
          </p:nvSpPr>
          <p:spPr bwMode="auto">
            <a:xfrm>
              <a:off x="550862" y="2149829"/>
              <a:ext cx="2700338" cy="1447183"/>
            </a:xfrm>
            <a:prstGeom prst="rect">
              <a:avLst/>
            </a:prstGeom>
            <a:solidFill>
              <a:srgbClr val="D9D9D9"/>
            </a:solidFill>
            <a:ln w="2857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kumimoji="0" lang="ko-KR" altLang="en-US" dirty="0">
                <a:solidFill>
                  <a:srgbClr val="FF0000"/>
                </a:solidFill>
                <a:latin typeface="+mn-ea"/>
              </a:endParaRPr>
            </a:p>
          </p:txBody>
        </p:sp>
        <p:sp>
          <p:nvSpPr>
            <p:cNvPr id="62" name="Freeform 129">
              <a:extLst>
                <a:ext uri="{FF2B5EF4-FFF2-40B4-BE49-F238E27FC236}">
                  <a16:creationId xmlns:a16="http://schemas.microsoft.com/office/drawing/2014/main" id="{A3CF275A-7061-B8E9-633D-4B0F3196C27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21397" y="2644518"/>
              <a:ext cx="559267" cy="457805"/>
            </a:xfrm>
            <a:custGeom>
              <a:avLst/>
              <a:gdLst>
                <a:gd name="T0" fmla="*/ 800850339 w 68"/>
                <a:gd name="T1" fmla="*/ 578081024 h 55"/>
                <a:gd name="T2" fmla="*/ 741964184 w 68"/>
                <a:gd name="T3" fmla="*/ 648868068 h 55"/>
                <a:gd name="T4" fmla="*/ 58886155 w 68"/>
                <a:gd name="T5" fmla="*/ 648868068 h 55"/>
                <a:gd name="T6" fmla="*/ 0 w 68"/>
                <a:gd name="T7" fmla="*/ 578081024 h 55"/>
                <a:gd name="T8" fmla="*/ 0 w 68"/>
                <a:gd name="T9" fmla="*/ 70787044 h 55"/>
                <a:gd name="T10" fmla="*/ 58886155 w 68"/>
                <a:gd name="T11" fmla="*/ 0 h 55"/>
                <a:gd name="T12" fmla="*/ 741964184 w 68"/>
                <a:gd name="T13" fmla="*/ 0 h 55"/>
                <a:gd name="T14" fmla="*/ 800850339 w 68"/>
                <a:gd name="T15" fmla="*/ 70787044 h 55"/>
                <a:gd name="T16" fmla="*/ 800850339 w 68"/>
                <a:gd name="T17" fmla="*/ 578081024 h 55"/>
                <a:gd name="T18" fmla="*/ 58886155 w 68"/>
                <a:gd name="T19" fmla="*/ 58988631 h 55"/>
                <a:gd name="T20" fmla="*/ 47108238 w 68"/>
                <a:gd name="T21" fmla="*/ 70787044 h 55"/>
                <a:gd name="T22" fmla="*/ 47108238 w 68"/>
                <a:gd name="T23" fmla="*/ 578081024 h 55"/>
                <a:gd name="T24" fmla="*/ 58886155 w 68"/>
                <a:gd name="T25" fmla="*/ 601677850 h 55"/>
                <a:gd name="T26" fmla="*/ 741964184 w 68"/>
                <a:gd name="T27" fmla="*/ 601677850 h 55"/>
                <a:gd name="T28" fmla="*/ 753742101 w 68"/>
                <a:gd name="T29" fmla="*/ 578081024 h 55"/>
                <a:gd name="T30" fmla="*/ 753742101 w 68"/>
                <a:gd name="T31" fmla="*/ 70787044 h 55"/>
                <a:gd name="T32" fmla="*/ 741964184 w 68"/>
                <a:gd name="T33" fmla="*/ 58988631 h 55"/>
                <a:gd name="T34" fmla="*/ 58886155 w 68"/>
                <a:gd name="T35" fmla="*/ 58988631 h 55"/>
                <a:gd name="T36" fmla="*/ 188436383 w 68"/>
                <a:gd name="T37" fmla="*/ 271346327 h 55"/>
                <a:gd name="T38" fmla="*/ 105994393 w 68"/>
                <a:gd name="T39" fmla="*/ 188760870 h 55"/>
                <a:gd name="T40" fmla="*/ 188436383 w 68"/>
                <a:gd name="T41" fmla="*/ 106178848 h 55"/>
                <a:gd name="T42" fmla="*/ 270874942 w 68"/>
                <a:gd name="T43" fmla="*/ 188760870 h 55"/>
                <a:gd name="T44" fmla="*/ 188436383 w 68"/>
                <a:gd name="T45" fmla="*/ 271346327 h 55"/>
                <a:gd name="T46" fmla="*/ 694855946 w 68"/>
                <a:gd name="T47" fmla="*/ 542689220 h 55"/>
                <a:gd name="T48" fmla="*/ 105994393 w 68"/>
                <a:gd name="T49" fmla="*/ 542689220 h 55"/>
                <a:gd name="T50" fmla="*/ 105994393 w 68"/>
                <a:gd name="T51" fmla="*/ 460107198 h 55"/>
                <a:gd name="T52" fmla="*/ 235544621 w 68"/>
                <a:gd name="T53" fmla="*/ 330331523 h 55"/>
                <a:gd name="T54" fmla="*/ 306208694 w 68"/>
                <a:gd name="T55" fmla="*/ 389320154 h 55"/>
                <a:gd name="T56" fmla="*/ 518197480 w 68"/>
                <a:gd name="T57" fmla="*/ 176962457 h 55"/>
                <a:gd name="T58" fmla="*/ 694855946 w 68"/>
                <a:gd name="T59" fmla="*/ 353928349 h 55"/>
                <a:gd name="T60" fmla="*/ 694855946 w 68"/>
                <a:gd name="T61" fmla="*/ 542689220 h 55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0" t="0" r="r" b="b"/>
              <a:pathLst>
                <a:path w="68" h="55">
                  <a:moveTo>
                    <a:pt x="68" y="49"/>
                  </a:moveTo>
                  <a:cubicBezTo>
                    <a:pt x="68" y="53"/>
                    <a:pt x="66" y="55"/>
                    <a:pt x="63" y="55"/>
                  </a:cubicBezTo>
                  <a:cubicBezTo>
                    <a:pt x="5" y="55"/>
                    <a:pt x="5" y="55"/>
                    <a:pt x="5" y="55"/>
                  </a:cubicBezTo>
                  <a:cubicBezTo>
                    <a:pt x="2" y="55"/>
                    <a:pt x="0" y="53"/>
                    <a:pt x="0" y="4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5" y="0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66" y="0"/>
                    <a:pt x="68" y="3"/>
                    <a:pt x="68" y="6"/>
                  </a:cubicBezTo>
                  <a:lnTo>
                    <a:pt x="68" y="49"/>
                  </a:lnTo>
                  <a:close/>
                  <a:moveTo>
                    <a:pt x="5" y="5"/>
                  </a:moveTo>
                  <a:cubicBezTo>
                    <a:pt x="5" y="5"/>
                    <a:pt x="4" y="5"/>
                    <a:pt x="4" y="6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4" y="50"/>
                    <a:pt x="5" y="51"/>
                    <a:pt x="5" y="51"/>
                  </a:cubicBezTo>
                  <a:cubicBezTo>
                    <a:pt x="63" y="51"/>
                    <a:pt x="63" y="51"/>
                    <a:pt x="63" y="51"/>
                  </a:cubicBezTo>
                  <a:cubicBezTo>
                    <a:pt x="63" y="51"/>
                    <a:pt x="64" y="50"/>
                    <a:pt x="64" y="49"/>
                  </a:cubicBezTo>
                  <a:cubicBezTo>
                    <a:pt x="64" y="6"/>
                    <a:pt x="64" y="6"/>
                    <a:pt x="64" y="6"/>
                  </a:cubicBezTo>
                  <a:cubicBezTo>
                    <a:pt x="64" y="5"/>
                    <a:pt x="63" y="5"/>
                    <a:pt x="63" y="5"/>
                  </a:cubicBezTo>
                  <a:lnTo>
                    <a:pt x="5" y="5"/>
                  </a:lnTo>
                  <a:close/>
                  <a:moveTo>
                    <a:pt x="16" y="23"/>
                  </a:moveTo>
                  <a:cubicBezTo>
                    <a:pt x="12" y="23"/>
                    <a:pt x="9" y="20"/>
                    <a:pt x="9" y="16"/>
                  </a:cubicBezTo>
                  <a:cubicBezTo>
                    <a:pt x="9" y="13"/>
                    <a:pt x="12" y="9"/>
                    <a:pt x="16" y="9"/>
                  </a:cubicBezTo>
                  <a:cubicBezTo>
                    <a:pt x="20" y="9"/>
                    <a:pt x="23" y="13"/>
                    <a:pt x="23" y="16"/>
                  </a:cubicBezTo>
                  <a:cubicBezTo>
                    <a:pt x="23" y="20"/>
                    <a:pt x="20" y="23"/>
                    <a:pt x="16" y="23"/>
                  </a:cubicBezTo>
                  <a:close/>
                  <a:moveTo>
                    <a:pt x="59" y="46"/>
                  </a:moveTo>
                  <a:cubicBezTo>
                    <a:pt x="9" y="46"/>
                    <a:pt x="9" y="46"/>
                    <a:pt x="9" y="46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20" y="28"/>
                    <a:pt x="20" y="28"/>
                    <a:pt x="20" y="28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44" y="15"/>
                    <a:pt x="44" y="15"/>
                    <a:pt x="44" y="15"/>
                  </a:cubicBezTo>
                  <a:cubicBezTo>
                    <a:pt x="59" y="30"/>
                    <a:pt x="59" y="30"/>
                    <a:pt x="59" y="30"/>
                  </a:cubicBezTo>
                  <a:lnTo>
                    <a:pt x="59" y="46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endParaRPr lang="id-ID" dirty="0">
                <a:latin typeface="+mn-ea"/>
              </a:endParaRPr>
            </a:p>
          </p:txBody>
        </p:sp>
      </p:grpSp>
      <p:sp>
        <p:nvSpPr>
          <p:cNvPr id="31" name="타원 30">
            <a:extLst>
              <a:ext uri="{FF2B5EF4-FFF2-40B4-BE49-F238E27FC236}">
                <a16:creationId xmlns:a16="http://schemas.microsoft.com/office/drawing/2014/main" id="{CC308AF7-B4D2-FEB0-AE49-2A9AD986B804}"/>
              </a:ext>
            </a:extLst>
          </p:cNvPr>
          <p:cNvSpPr/>
          <p:nvPr/>
        </p:nvSpPr>
        <p:spPr>
          <a:xfrm>
            <a:off x="403585" y="4648718"/>
            <a:ext cx="166154" cy="166154"/>
          </a:xfrm>
          <a:prstGeom prst="ellipse">
            <a:avLst/>
          </a:prstGeom>
          <a:solidFill>
            <a:srgbClr val="C0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38" dirty="0">
                <a:solidFill>
                  <a:schemeClr val="bg1"/>
                </a:solidFill>
                <a:latin typeface="+mn-ea"/>
              </a:rPr>
              <a:t>1</a:t>
            </a:r>
            <a:endParaRPr lang="ko-KR" altLang="en-US" sz="738" dirty="0" err="1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F82CDC80-BA0E-102A-D535-5C3718B2D9A7}"/>
              </a:ext>
            </a:extLst>
          </p:cNvPr>
          <p:cNvCxnSpPr/>
          <p:nvPr/>
        </p:nvCxnSpPr>
        <p:spPr>
          <a:xfrm>
            <a:off x="217502" y="4401108"/>
            <a:ext cx="901063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4D87D36B-A57C-00EF-939F-00F725B7AC06}"/>
              </a:ext>
            </a:extLst>
          </p:cNvPr>
          <p:cNvCxnSpPr>
            <a:cxnSpLocks/>
          </p:cNvCxnSpPr>
          <p:nvPr/>
        </p:nvCxnSpPr>
        <p:spPr>
          <a:xfrm>
            <a:off x="2592015" y="3981978"/>
            <a:ext cx="0" cy="42003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A430D38-D612-DC35-56CB-ECF02CF2DF3D}"/>
              </a:ext>
            </a:extLst>
          </p:cNvPr>
          <p:cNvSpPr/>
          <p:nvPr/>
        </p:nvSpPr>
        <p:spPr>
          <a:xfrm>
            <a:off x="675699" y="4102800"/>
            <a:ext cx="1335545" cy="154914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/>
          <a:p>
            <a:pPr lvl="0" algn="ctr" latinLnBrk="0">
              <a:lnSpc>
                <a:spcPct val="110000"/>
              </a:lnSpc>
              <a:defRPr/>
            </a:pPr>
            <a:r>
              <a:rPr lang="ko-KR" altLang="en-US" sz="1000" b="1" dirty="0">
                <a:latin typeface="+mn-ea"/>
                <a:cs typeface="Segoe UI" panose="020B0502040204020203" pitchFamily="34" charset="0"/>
              </a:rPr>
              <a:t>집중도 분석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FF0EF8A-9248-42CB-FFA5-F7C19ED096B5}"/>
              </a:ext>
            </a:extLst>
          </p:cNvPr>
          <p:cNvSpPr/>
          <p:nvPr/>
        </p:nvSpPr>
        <p:spPr>
          <a:xfrm>
            <a:off x="7440746" y="4102800"/>
            <a:ext cx="1335545" cy="154914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/>
          <a:p>
            <a:pPr lvl="0" algn="ctr" latinLnBrk="0">
              <a:lnSpc>
                <a:spcPct val="110000"/>
              </a:lnSpc>
              <a:defRPr/>
            </a:pPr>
            <a:r>
              <a:rPr lang="ko-KR" altLang="en-US" sz="1000" b="1" dirty="0">
                <a:latin typeface="+mn-ea"/>
                <a:cs typeface="Segoe UI" panose="020B0502040204020203" pitchFamily="34" charset="0"/>
              </a:rPr>
              <a:t>부정행위 검출</a:t>
            </a: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E43B2067-7A4A-E5D1-D66D-B9CE72AAE9D4}"/>
              </a:ext>
            </a:extLst>
          </p:cNvPr>
          <p:cNvCxnSpPr/>
          <p:nvPr/>
        </p:nvCxnSpPr>
        <p:spPr>
          <a:xfrm>
            <a:off x="217502" y="3963977"/>
            <a:ext cx="901063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0F443612-650D-30B8-64D7-160FC3997ED2}"/>
              </a:ext>
            </a:extLst>
          </p:cNvPr>
          <p:cNvCxnSpPr>
            <a:cxnSpLocks/>
          </p:cNvCxnSpPr>
          <p:nvPr/>
        </p:nvCxnSpPr>
        <p:spPr>
          <a:xfrm>
            <a:off x="4763778" y="3967282"/>
            <a:ext cx="8503" cy="44241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6653BD30-CABB-BBE6-82AA-30582B6C352F}"/>
              </a:ext>
            </a:extLst>
          </p:cNvPr>
          <p:cNvCxnSpPr>
            <a:cxnSpLocks/>
          </p:cNvCxnSpPr>
          <p:nvPr/>
        </p:nvCxnSpPr>
        <p:spPr>
          <a:xfrm>
            <a:off x="6945599" y="3967282"/>
            <a:ext cx="0" cy="43472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A20E90F1-A7DC-2E41-36DF-D0665F5C2B9A}"/>
              </a:ext>
            </a:extLst>
          </p:cNvPr>
          <p:cNvSpPr/>
          <p:nvPr/>
        </p:nvSpPr>
        <p:spPr>
          <a:xfrm>
            <a:off x="3014376" y="4102800"/>
            <a:ext cx="1335545" cy="154914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/>
          <a:p>
            <a:pPr lvl="0" algn="ctr" latinLnBrk="0">
              <a:lnSpc>
                <a:spcPct val="110000"/>
              </a:lnSpc>
              <a:defRPr/>
            </a:pPr>
            <a:r>
              <a:rPr lang="ko-KR" altLang="en-US" sz="1000" b="1">
                <a:latin typeface="+mn-ea"/>
                <a:cs typeface="Segoe UI" panose="020B0502040204020203" pitchFamily="34" charset="0"/>
              </a:rPr>
              <a:t>흥미도 </a:t>
            </a:r>
            <a:r>
              <a:rPr lang="ko-KR" altLang="en-US" sz="1000" b="1" dirty="0">
                <a:latin typeface="+mn-ea"/>
                <a:cs typeface="Segoe UI" panose="020B0502040204020203" pitchFamily="34" charset="0"/>
              </a:rPr>
              <a:t>분석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5462E9C1-8EF7-B6FF-3C8D-4E27E5E0D569}"/>
              </a:ext>
            </a:extLst>
          </p:cNvPr>
          <p:cNvSpPr/>
          <p:nvPr/>
        </p:nvSpPr>
        <p:spPr>
          <a:xfrm>
            <a:off x="5193524" y="4102800"/>
            <a:ext cx="1335545" cy="154914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/>
          <a:p>
            <a:pPr lvl="0" algn="ctr" latinLnBrk="0">
              <a:lnSpc>
                <a:spcPct val="110000"/>
              </a:lnSpc>
              <a:defRPr/>
            </a:pPr>
            <a:r>
              <a:rPr lang="ko-KR" altLang="en-US" sz="1000" b="1" dirty="0">
                <a:latin typeface="+mn-ea"/>
                <a:cs typeface="Segoe UI" panose="020B0502040204020203" pitchFamily="34" charset="0"/>
              </a:rPr>
              <a:t>자세 분석</a:t>
            </a: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7C8AE44C-FD65-3A36-274B-3A27467DA844}"/>
              </a:ext>
            </a:extLst>
          </p:cNvPr>
          <p:cNvSpPr/>
          <p:nvPr/>
        </p:nvSpPr>
        <p:spPr>
          <a:xfrm>
            <a:off x="6950075" y="4348647"/>
            <a:ext cx="2278057" cy="6105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Ins="90000" rtlCol="0" anchor="ctr"/>
          <a:lstStyle/>
          <a:p>
            <a:pPr algn="l"/>
            <a:endParaRPr lang="ko-KR" altLang="en-US" sz="1000" noProof="1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52" name="그림 51">
            <a:extLst>
              <a:ext uri="{FF2B5EF4-FFF2-40B4-BE49-F238E27FC236}">
                <a16:creationId xmlns:a16="http://schemas.microsoft.com/office/drawing/2014/main" id="{B154E43D-B0B0-F8D1-53B2-5BFFE2753EF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9423" y="5085184"/>
            <a:ext cx="2582040" cy="1456856"/>
          </a:xfrm>
          <a:prstGeom prst="rect">
            <a:avLst/>
          </a:prstGeom>
        </p:spPr>
      </p:pic>
      <p:sp>
        <p:nvSpPr>
          <p:cNvPr id="40" name="직사각형 39">
            <a:extLst>
              <a:ext uri="{FF2B5EF4-FFF2-40B4-BE49-F238E27FC236}">
                <a16:creationId xmlns:a16="http://schemas.microsoft.com/office/drawing/2014/main" id="{73074BDD-02D0-BE51-6A30-0EBD36D6DE91}"/>
              </a:ext>
            </a:extLst>
          </p:cNvPr>
          <p:cNvSpPr/>
          <p:nvPr/>
        </p:nvSpPr>
        <p:spPr>
          <a:xfrm>
            <a:off x="217502" y="791183"/>
            <a:ext cx="9010636" cy="51606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 dirty="0">
              <a:latin typeface="+mn-ea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EF2F8BD1-878E-3F68-8DD9-AE4173EC0C42}"/>
              </a:ext>
            </a:extLst>
          </p:cNvPr>
          <p:cNvSpPr/>
          <p:nvPr/>
        </p:nvSpPr>
        <p:spPr>
          <a:xfrm>
            <a:off x="217502" y="791183"/>
            <a:ext cx="9010636" cy="51606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 dirty="0">
              <a:latin typeface="+mn-ea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A73811CB-1ACC-937F-C0CF-A14D09CBEA59}"/>
              </a:ext>
            </a:extLst>
          </p:cNvPr>
          <p:cNvSpPr/>
          <p:nvPr/>
        </p:nvSpPr>
        <p:spPr bwMode="auto">
          <a:xfrm>
            <a:off x="338543" y="949952"/>
            <a:ext cx="1004929" cy="198522"/>
          </a:xfrm>
          <a:prstGeom prst="rect">
            <a:avLst/>
          </a:prstGeom>
          <a:noFill/>
          <a:ln w="28575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lIns="36000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050" b="1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Raiseme </a:t>
            </a:r>
            <a:r>
              <a:rPr lang="en-US" altLang="ko-KR" sz="1050" b="1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Logo</a:t>
            </a:r>
            <a:endParaRPr kumimoji="0" lang="ko-KR" altLang="en-US" sz="1050" b="1" dirty="0">
              <a:solidFill>
                <a:schemeClr val="bg1">
                  <a:lumMod val="65000"/>
                </a:schemeClr>
              </a:solidFill>
              <a:latin typeface="+mn-ea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E8AE345-F918-3FFA-6031-AD90958A5BA9}"/>
              </a:ext>
            </a:extLst>
          </p:cNvPr>
          <p:cNvSpPr txBox="1"/>
          <p:nvPr/>
        </p:nvSpPr>
        <p:spPr>
          <a:xfrm>
            <a:off x="6758404" y="926102"/>
            <a:ext cx="502309" cy="246221"/>
          </a:xfrm>
          <a:prstGeom prst="rect">
            <a:avLst/>
          </a:prstGeom>
          <a:noFill/>
        </p:spPr>
        <p:txBody>
          <a:bodyPr wrap="none" lIns="36000" rIns="36000" rtlCol="0" anchor="ctr">
            <a:spAutoFit/>
          </a:bodyPr>
          <a:lstStyle/>
          <a:p>
            <a:pPr algn="ctr"/>
            <a:r>
              <a:rPr kumimoji="1" lang="en-US" altLang="en-US" sz="1000" b="1" dirty="0">
                <a:latin typeface="+mn-ea"/>
              </a:rPr>
              <a:t>Service</a:t>
            </a:r>
            <a:endParaRPr kumimoji="1" lang="x-none" altLang="en-US" sz="1000" b="1" dirty="0">
              <a:latin typeface="+mn-ea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17F86FA-5B7F-A113-AC33-AE6B5E4E2545}"/>
              </a:ext>
            </a:extLst>
          </p:cNvPr>
          <p:cNvSpPr txBox="1"/>
          <p:nvPr/>
        </p:nvSpPr>
        <p:spPr>
          <a:xfrm>
            <a:off x="8651687" y="926102"/>
            <a:ext cx="407731" cy="246221"/>
          </a:xfrm>
          <a:prstGeom prst="rect">
            <a:avLst/>
          </a:prstGeom>
          <a:noFill/>
        </p:spPr>
        <p:txBody>
          <a:bodyPr wrap="none" lIns="36000" rIns="36000" rtlCol="0" anchor="ctr">
            <a:spAutoFit/>
          </a:bodyPr>
          <a:lstStyle/>
          <a:p>
            <a:pPr algn="ctr"/>
            <a:r>
              <a:rPr kumimoji="1" lang="en-US" altLang="en-US" sz="1000" b="1" dirty="0">
                <a:latin typeface="+mn-ea"/>
              </a:rPr>
              <a:t>News</a:t>
            </a:r>
            <a:endParaRPr kumimoji="1" lang="x-none" altLang="en-US" sz="1000" b="1" dirty="0">
              <a:latin typeface="+mn-ea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EF44C6FE-66B3-9AE1-5C44-E9FA2EA0F8FC}"/>
              </a:ext>
            </a:extLst>
          </p:cNvPr>
          <p:cNvSpPr txBox="1"/>
          <p:nvPr/>
        </p:nvSpPr>
        <p:spPr>
          <a:xfrm>
            <a:off x="7893956" y="926102"/>
            <a:ext cx="620930" cy="246221"/>
          </a:xfrm>
          <a:prstGeom prst="rect">
            <a:avLst/>
          </a:prstGeom>
          <a:noFill/>
        </p:spPr>
        <p:txBody>
          <a:bodyPr wrap="none" lIns="36000" rIns="36000" rtlCol="0" anchor="ctr">
            <a:spAutoFit/>
          </a:bodyPr>
          <a:lstStyle/>
          <a:p>
            <a:pPr algn="ctr"/>
            <a:r>
              <a:rPr kumimoji="1" lang="en-US" altLang="en-US" sz="1000" b="1" dirty="0">
                <a:latin typeface="+mn-ea"/>
              </a:rPr>
              <a:t>Use Case</a:t>
            </a:r>
            <a:endParaRPr kumimoji="1" lang="x-none" altLang="en-US" sz="1000" b="1" dirty="0">
              <a:latin typeface="+mn-ea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85B3D2C-CE55-5FAB-D0A9-B4F324E04C24}"/>
              </a:ext>
            </a:extLst>
          </p:cNvPr>
          <p:cNvSpPr txBox="1"/>
          <p:nvPr/>
        </p:nvSpPr>
        <p:spPr>
          <a:xfrm>
            <a:off x="6170591" y="926102"/>
            <a:ext cx="451012" cy="246221"/>
          </a:xfrm>
          <a:prstGeom prst="rect">
            <a:avLst/>
          </a:prstGeom>
          <a:noFill/>
        </p:spPr>
        <p:txBody>
          <a:bodyPr wrap="none" lIns="36000" rIns="36000" rtlCol="0"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000" b="1" dirty="0">
                <a:latin typeface="+mn-ea"/>
              </a:rPr>
              <a:t>About</a:t>
            </a:r>
            <a:endParaRPr kumimoji="0" lang="ko-KR" altLang="en-US" sz="1000" b="1" dirty="0">
              <a:latin typeface="+mn-ea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674AAA13-5DD3-1B8C-7148-2E35E04E1E94}"/>
              </a:ext>
            </a:extLst>
          </p:cNvPr>
          <p:cNvSpPr txBox="1"/>
          <p:nvPr/>
        </p:nvSpPr>
        <p:spPr>
          <a:xfrm>
            <a:off x="7397514" y="926102"/>
            <a:ext cx="359641" cy="246221"/>
          </a:xfrm>
          <a:prstGeom prst="rect">
            <a:avLst/>
          </a:prstGeom>
          <a:noFill/>
        </p:spPr>
        <p:txBody>
          <a:bodyPr wrap="none" lIns="36000" rIns="36000" rtlCol="0" anchor="ctr">
            <a:spAutoFit/>
          </a:bodyPr>
          <a:lstStyle/>
          <a:p>
            <a:pPr algn="ctr"/>
            <a:r>
              <a:rPr kumimoji="1" lang="en-US" altLang="en-US" sz="1000" b="1" dirty="0">
                <a:latin typeface="+mn-ea"/>
              </a:rPr>
              <a:t>Tech</a:t>
            </a:r>
            <a:endParaRPr kumimoji="1" lang="x-none" altLang="en-US" sz="10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124515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2D9C52-57A6-85B5-59A3-24F4AC4B056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  <a:ea typeface="+mn-ea"/>
              </a:rPr>
              <a:t>Tech_</a:t>
            </a:r>
            <a:r>
              <a:rPr lang="ko-KR" altLang="en-US" dirty="0">
                <a:latin typeface="+mn-ea"/>
                <a:ea typeface="+mn-ea"/>
              </a:rPr>
              <a:t>부정행위 검출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08E98A4-20D9-021A-8A85-BB7D695AF32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Main &gt; </a:t>
            </a:r>
            <a:r>
              <a:rPr lang="ko-KR" altLang="en-US" dirty="0">
                <a:latin typeface="+mn-ea"/>
                <a:ea typeface="+mn-ea"/>
              </a:rPr>
              <a:t>시험 부정행위 검출</a:t>
            </a:r>
            <a:endParaRPr lang="ko-KR" altLang="en-US" dirty="0"/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764E23EB-2474-3664-CF7C-AB9FB3CAA67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T_TEST_01_T</a:t>
            </a:r>
            <a:endParaRPr lang="ko-KR" altLang="en-US" dirty="0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74E7133E-52DA-AC00-0870-3B62FEDFA70D}"/>
              </a:ext>
            </a:extLst>
          </p:cNvPr>
          <p:cNvGrpSpPr/>
          <p:nvPr/>
        </p:nvGrpSpPr>
        <p:grpSpPr>
          <a:xfrm>
            <a:off x="767408" y="2149830"/>
            <a:ext cx="2376786" cy="1279170"/>
            <a:chOff x="550862" y="2149830"/>
            <a:chExt cx="1908733" cy="1279170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3F59C542-02AC-B620-04D3-63FDC70D52AA}"/>
                </a:ext>
              </a:extLst>
            </p:cNvPr>
            <p:cNvSpPr/>
            <p:nvPr/>
          </p:nvSpPr>
          <p:spPr bwMode="auto">
            <a:xfrm>
              <a:off x="550862" y="2149830"/>
              <a:ext cx="1908733" cy="1279170"/>
            </a:xfrm>
            <a:prstGeom prst="rect">
              <a:avLst/>
            </a:prstGeom>
            <a:solidFill>
              <a:srgbClr val="D9D9D9"/>
            </a:solidFill>
            <a:ln w="2857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kumimoji="0" lang="ko-KR" altLang="en-US" dirty="0">
                <a:solidFill>
                  <a:srgbClr val="FF0000"/>
                </a:solidFill>
                <a:latin typeface="+mn-ea"/>
              </a:endParaRPr>
            </a:p>
          </p:txBody>
        </p:sp>
        <p:sp>
          <p:nvSpPr>
            <p:cNvPr id="18" name="Freeform 129">
              <a:extLst>
                <a:ext uri="{FF2B5EF4-FFF2-40B4-BE49-F238E27FC236}">
                  <a16:creationId xmlns:a16="http://schemas.microsoft.com/office/drawing/2014/main" id="{C749F70C-A5E8-F2A2-5F5F-926C097647A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78565" y="2560513"/>
              <a:ext cx="453326" cy="457805"/>
            </a:xfrm>
            <a:custGeom>
              <a:avLst/>
              <a:gdLst>
                <a:gd name="T0" fmla="*/ 800850339 w 68"/>
                <a:gd name="T1" fmla="*/ 578081024 h 55"/>
                <a:gd name="T2" fmla="*/ 741964184 w 68"/>
                <a:gd name="T3" fmla="*/ 648868068 h 55"/>
                <a:gd name="T4" fmla="*/ 58886155 w 68"/>
                <a:gd name="T5" fmla="*/ 648868068 h 55"/>
                <a:gd name="T6" fmla="*/ 0 w 68"/>
                <a:gd name="T7" fmla="*/ 578081024 h 55"/>
                <a:gd name="T8" fmla="*/ 0 w 68"/>
                <a:gd name="T9" fmla="*/ 70787044 h 55"/>
                <a:gd name="T10" fmla="*/ 58886155 w 68"/>
                <a:gd name="T11" fmla="*/ 0 h 55"/>
                <a:gd name="T12" fmla="*/ 741964184 w 68"/>
                <a:gd name="T13" fmla="*/ 0 h 55"/>
                <a:gd name="T14" fmla="*/ 800850339 w 68"/>
                <a:gd name="T15" fmla="*/ 70787044 h 55"/>
                <a:gd name="T16" fmla="*/ 800850339 w 68"/>
                <a:gd name="T17" fmla="*/ 578081024 h 55"/>
                <a:gd name="T18" fmla="*/ 58886155 w 68"/>
                <a:gd name="T19" fmla="*/ 58988631 h 55"/>
                <a:gd name="T20" fmla="*/ 47108238 w 68"/>
                <a:gd name="T21" fmla="*/ 70787044 h 55"/>
                <a:gd name="T22" fmla="*/ 47108238 w 68"/>
                <a:gd name="T23" fmla="*/ 578081024 h 55"/>
                <a:gd name="T24" fmla="*/ 58886155 w 68"/>
                <a:gd name="T25" fmla="*/ 601677850 h 55"/>
                <a:gd name="T26" fmla="*/ 741964184 w 68"/>
                <a:gd name="T27" fmla="*/ 601677850 h 55"/>
                <a:gd name="T28" fmla="*/ 753742101 w 68"/>
                <a:gd name="T29" fmla="*/ 578081024 h 55"/>
                <a:gd name="T30" fmla="*/ 753742101 w 68"/>
                <a:gd name="T31" fmla="*/ 70787044 h 55"/>
                <a:gd name="T32" fmla="*/ 741964184 w 68"/>
                <a:gd name="T33" fmla="*/ 58988631 h 55"/>
                <a:gd name="T34" fmla="*/ 58886155 w 68"/>
                <a:gd name="T35" fmla="*/ 58988631 h 55"/>
                <a:gd name="T36" fmla="*/ 188436383 w 68"/>
                <a:gd name="T37" fmla="*/ 271346327 h 55"/>
                <a:gd name="T38" fmla="*/ 105994393 w 68"/>
                <a:gd name="T39" fmla="*/ 188760870 h 55"/>
                <a:gd name="T40" fmla="*/ 188436383 w 68"/>
                <a:gd name="T41" fmla="*/ 106178848 h 55"/>
                <a:gd name="T42" fmla="*/ 270874942 w 68"/>
                <a:gd name="T43" fmla="*/ 188760870 h 55"/>
                <a:gd name="T44" fmla="*/ 188436383 w 68"/>
                <a:gd name="T45" fmla="*/ 271346327 h 55"/>
                <a:gd name="T46" fmla="*/ 694855946 w 68"/>
                <a:gd name="T47" fmla="*/ 542689220 h 55"/>
                <a:gd name="T48" fmla="*/ 105994393 w 68"/>
                <a:gd name="T49" fmla="*/ 542689220 h 55"/>
                <a:gd name="T50" fmla="*/ 105994393 w 68"/>
                <a:gd name="T51" fmla="*/ 460107198 h 55"/>
                <a:gd name="T52" fmla="*/ 235544621 w 68"/>
                <a:gd name="T53" fmla="*/ 330331523 h 55"/>
                <a:gd name="T54" fmla="*/ 306208694 w 68"/>
                <a:gd name="T55" fmla="*/ 389320154 h 55"/>
                <a:gd name="T56" fmla="*/ 518197480 w 68"/>
                <a:gd name="T57" fmla="*/ 176962457 h 55"/>
                <a:gd name="T58" fmla="*/ 694855946 w 68"/>
                <a:gd name="T59" fmla="*/ 353928349 h 55"/>
                <a:gd name="T60" fmla="*/ 694855946 w 68"/>
                <a:gd name="T61" fmla="*/ 542689220 h 55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0" t="0" r="r" b="b"/>
              <a:pathLst>
                <a:path w="68" h="55">
                  <a:moveTo>
                    <a:pt x="68" y="49"/>
                  </a:moveTo>
                  <a:cubicBezTo>
                    <a:pt x="68" y="53"/>
                    <a:pt x="66" y="55"/>
                    <a:pt x="63" y="55"/>
                  </a:cubicBezTo>
                  <a:cubicBezTo>
                    <a:pt x="5" y="55"/>
                    <a:pt x="5" y="55"/>
                    <a:pt x="5" y="55"/>
                  </a:cubicBezTo>
                  <a:cubicBezTo>
                    <a:pt x="2" y="55"/>
                    <a:pt x="0" y="53"/>
                    <a:pt x="0" y="4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5" y="0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66" y="0"/>
                    <a:pt x="68" y="3"/>
                    <a:pt x="68" y="6"/>
                  </a:cubicBezTo>
                  <a:lnTo>
                    <a:pt x="68" y="49"/>
                  </a:lnTo>
                  <a:close/>
                  <a:moveTo>
                    <a:pt x="5" y="5"/>
                  </a:moveTo>
                  <a:cubicBezTo>
                    <a:pt x="5" y="5"/>
                    <a:pt x="4" y="5"/>
                    <a:pt x="4" y="6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4" y="50"/>
                    <a:pt x="5" y="51"/>
                    <a:pt x="5" y="51"/>
                  </a:cubicBezTo>
                  <a:cubicBezTo>
                    <a:pt x="63" y="51"/>
                    <a:pt x="63" y="51"/>
                    <a:pt x="63" y="51"/>
                  </a:cubicBezTo>
                  <a:cubicBezTo>
                    <a:pt x="63" y="51"/>
                    <a:pt x="64" y="50"/>
                    <a:pt x="64" y="49"/>
                  </a:cubicBezTo>
                  <a:cubicBezTo>
                    <a:pt x="64" y="6"/>
                    <a:pt x="64" y="6"/>
                    <a:pt x="64" y="6"/>
                  </a:cubicBezTo>
                  <a:cubicBezTo>
                    <a:pt x="64" y="5"/>
                    <a:pt x="63" y="5"/>
                    <a:pt x="63" y="5"/>
                  </a:cubicBezTo>
                  <a:lnTo>
                    <a:pt x="5" y="5"/>
                  </a:lnTo>
                  <a:close/>
                  <a:moveTo>
                    <a:pt x="16" y="23"/>
                  </a:moveTo>
                  <a:cubicBezTo>
                    <a:pt x="12" y="23"/>
                    <a:pt x="9" y="20"/>
                    <a:pt x="9" y="16"/>
                  </a:cubicBezTo>
                  <a:cubicBezTo>
                    <a:pt x="9" y="13"/>
                    <a:pt x="12" y="9"/>
                    <a:pt x="16" y="9"/>
                  </a:cubicBezTo>
                  <a:cubicBezTo>
                    <a:pt x="20" y="9"/>
                    <a:pt x="23" y="13"/>
                    <a:pt x="23" y="16"/>
                  </a:cubicBezTo>
                  <a:cubicBezTo>
                    <a:pt x="23" y="20"/>
                    <a:pt x="20" y="23"/>
                    <a:pt x="16" y="23"/>
                  </a:cubicBezTo>
                  <a:close/>
                  <a:moveTo>
                    <a:pt x="59" y="46"/>
                  </a:moveTo>
                  <a:cubicBezTo>
                    <a:pt x="9" y="46"/>
                    <a:pt x="9" y="46"/>
                    <a:pt x="9" y="46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20" y="28"/>
                    <a:pt x="20" y="28"/>
                    <a:pt x="20" y="28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44" y="15"/>
                    <a:pt x="44" y="15"/>
                    <a:pt x="44" y="15"/>
                  </a:cubicBezTo>
                  <a:cubicBezTo>
                    <a:pt x="59" y="30"/>
                    <a:pt x="59" y="30"/>
                    <a:pt x="59" y="30"/>
                  </a:cubicBezTo>
                  <a:lnTo>
                    <a:pt x="59" y="46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endParaRPr lang="id-ID" dirty="0">
                <a:latin typeface="+mn-ea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E76B1944-155A-91B2-446F-B608EE18951C}"/>
              </a:ext>
            </a:extLst>
          </p:cNvPr>
          <p:cNvSpPr txBox="1"/>
          <p:nvPr/>
        </p:nvSpPr>
        <p:spPr>
          <a:xfrm>
            <a:off x="767408" y="3437806"/>
            <a:ext cx="22343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온라인시험 감독관이 참여</a:t>
            </a:r>
            <a:r>
              <a:rPr lang="en-US" altLang="ko-KR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· </a:t>
            </a:r>
            <a:r>
              <a:rPr lang="ko-KR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제작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18BCCED-DCC7-405F-DBB9-A27A410977F5}"/>
              </a:ext>
            </a:extLst>
          </p:cNvPr>
          <p:cNvSpPr txBox="1"/>
          <p:nvPr/>
        </p:nvSpPr>
        <p:spPr>
          <a:xfrm>
            <a:off x="767407" y="3669832"/>
            <a:ext cx="24847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삼성 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G-SAT 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및 내부 온라인시험 감독 경험을 </a:t>
            </a:r>
            <a:endParaRPr lang="en-US" altLang="ko-KR" sz="8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기반으로 데이터를 제작하고 학습했습니다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.</a:t>
            </a:r>
          </a:p>
          <a:p>
            <a:endParaRPr lang="en-US" altLang="ko-KR" sz="800" dirty="0">
              <a:solidFill>
                <a:schemeClr val="tx1">
                  <a:lumMod val="65000"/>
                  <a:lumOff val="35000"/>
                </a:schemeClr>
              </a:solidFill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자체적인 온라인시험 진행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•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감독을 다년간 수행한 </a:t>
            </a:r>
            <a:endParaRPr lang="en-US" altLang="ko-KR" sz="800" dirty="0">
              <a:solidFill>
                <a:schemeClr val="tx1">
                  <a:lumMod val="65000"/>
                  <a:lumOff val="35000"/>
                </a:schemeClr>
              </a:solidFill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경험을 자세 분석 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AI 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모델 개발에 반영하였습니다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.</a:t>
            </a:r>
            <a:endParaRPr lang="ko-KR" altLang="en-US" sz="8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0152156-F1E4-5EA6-884D-42042C74851C}"/>
              </a:ext>
            </a:extLst>
          </p:cNvPr>
          <p:cNvSpPr txBox="1"/>
          <p:nvPr/>
        </p:nvSpPr>
        <p:spPr>
          <a:xfrm>
            <a:off x="3555723" y="3437806"/>
            <a:ext cx="190873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영상 기반의 높은 정확성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9C75561-F4F6-0905-A916-CBA60874767F}"/>
              </a:ext>
            </a:extLst>
          </p:cNvPr>
          <p:cNvSpPr txBox="1"/>
          <p:nvPr/>
        </p:nvSpPr>
        <p:spPr>
          <a:xfrm>
            <a:off x="3555723" y="3669832"/>
            <a:ext cx="23767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얼굴 각도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 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상반신 자세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 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수행 동작 등 여러 가지 요소를 동시에 모니터링할 수 있습니다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.</a:t>
            </a:r>
          </a:p>
          <a:p>
            <a:endParaRPr lang="en-US" altLang="ko-KR" sz="8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수행 동작의 유사성을 비교해서 부정 행위를 판정합니다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3690E23-1AF8-E0BD-E851-1DE5CBF082CF}"/>
              </a:ext>
            </a:extLst>
          </p:cNvPr>
          <p:cNvSpPr txBox="1"/>
          <p:nvPr/>
        </p:nvSpPr>
        <p:spPr>
          <a:xfrm>
            <a:off x="6313009" y="3437806"/>
            <a:ext cx="190873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실시간 부정행위 검출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312A8CB-E2F7-D9BE-AF79-2A3D2E5977E8}"/>
              </a:ext>
            </a:extLst>
          </p:cNvPr>
          <p:cNvSpPr txBox="1"/>
          <p:nvPr/>
        </p:nvSpPr>
        <p:spPr>
          <a:xfrm>
            <a:off x="6313010" y="3655378"/>
            <a:ext cx="23767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정상 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VS 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비정상 행위를 학습한 모델이 실시간으로 부정 응시자를 검출합니다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.</a:t>
            </a:r>
          </a:p>
          <a:p>
            <a:endParaRPr lang="ko-KR" altLang="en-US" sz="8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발생시간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·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빈도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·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부정행위 유형을 자동으로 작성하고 증빙자료로 활용할 수 있습니다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.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2BD209E5-ADD8-260E-4874-A84C3F65551C}"/>
              </a:ext>
            </a:extLst>
          </p:cNvPr>
          <p:cNvGrpSpPr/>
          <p:nvPr/>
        </p:nvGrpSpPr>
        <p:grpSpPr>
          <a:xfrm>
            <a:off x="3555723" y="2149830"/>
            <a:ext cx="2376786" cy="1279170"/>
            <a:chOff x="550862" y="2149830"/>
            <a:chExt cx="1908733" cy="1279170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8378F21D-1D8D-3944-9B49-A903AEFFFA2C}"/>
                </a:ext>
              </a:extLst>
            </p:cNvPr>
            <p:cNvSpPr/>
            <p:nvPr/>
          </p:nvSpPr>
          <p:spPr bwMode="auto">
            <a:xfrm>
              <a:off x="550862" y="2149830"/>
              <a:ext cx="1908733" cy="1279170"/>
            </a:xfrm>
            <a:prstGeom prst="rect">
              <a:avLst/>
            </a:prstGeom>
            <a:solidFill>
              <a:srgbClr val="D9D9D9"/>
            </a:solidFill>
            <a:ln w="2857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kumimoji="0" lang="ko-KR" altLang="en-US" dirty="0">
                <a:solidFill>
                  <a:srgbClr val="FF0000"/>
                </a:solidFill>
                <a:latin typeface="+mn-ea"/>
              </a:endParaRPr>
            </a:p>
          </p:txBody>
        </p:sp>
        <p:sp>
          <p:nvSpPr>
            <p:cNvPr id="27" name="Freeform 129">
              <a:extLst>
                <a:ext uri="{FF2B5EF4-FFF2-40B4-BE49-F238E27FC236}">
                  <a16:creationId xmlns:a16="http://schemas.microsoft.com/office/drawing/2014/main" id="{22FAD784-E160-A4E4-ACBB-EB1D99295CC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78565" y="2560513"/>
              <a:ext cx="453326" cy="457805"/>
            </a:xfrm>
            <a:custGeom>
              <a:avLst/>
              <a:gdLst>
                <a:gd name="T0" fmla="*/ 800850339 w 68"/>
                <a:gd name="T1" fmla="*/ 578081024 h 55"/>
                <a:gd name="T2" fmla="*/ 741964184 w 68"/>
                <a:gd name="T3" fmla="*/ 648868068 h 55"/>
                <a:gd name="T4" fmla="*/ 58886155 w 68"/>
                <a:gd name="T5" fmla="*/ 648868068 h 55"/>
                <a:gd name="T6" fmla="*/ 0 w 68"/>
                <a:gd name="T7" fmla="*/ 578081024 h 55"/>
                <a:gd name="T8" fmla="*/ 0 w 68"/>
                <a:gd name="T9" fmla="*/ 70787044 h 55"/>
                <a:gd name="T10" fmla="*/ 58886155 w 68"/>
                <a:gd name="T11" fmla="*/ 0 h 55"/>
                <a:gd name="T12" fmla="*/ 741964184 w 68"/>
                <a:gd name="T13" fmla="*/ 0 h 55"/>
                <a:gd name="T14" fmla="*/ 800850339 w 68"/>
                <a:gd name="T15" fmla="*/ 70787044 h 55"/>
                <a:gd name="T16" fmla="*/ 800850339 w 68"/>
                <a:gd name="T17" fmla="*/ 578081024 h 55"/>
                <a:gd name="T18" fmla="*/ 58886155 w 68"/>
                <a:gd name="T19" fmla="*/ 58988631 h 55"/>
                <a:gd name="T20" fmla="*/ 47108238 w 68"/>
                <a:gd name="T21" fmla="*/ 70787044 h 55"/>
                <a:gd name="T22" fmla="*/ 47108238 w 68"/>
                <a:gd name="T23" fmla="*/ 578081024 h 55"/>
                <a:gd name="T24" fmla="*/ 58886155 w 68"/>
                <a:gd name="T25" fmla="*/ 601677850 h 55"/>
                <a:gd name="T26" fmla="*/ 741964184 w 68"/>
                <a:gd name="T27" fmla="*/ 601677850 h 55"/>
                <a:gd name="T28" fmla="*/ 753742101 w 68"/>
                <a:gd name="T29" fmla="*/ 578081024 h 55"/>
                <a:gd name="T30" fmla="*/ 753742101 w 68"/>
                <a:gd name="T31" fmla="*/ 70787044 h 55"/>
                <a:gd name="T32" fmla="*/ 741964184 w 68"/>
                <a:gd name="T33" fmla="*/ 58988631 h 55"/>
                <a:gd name="T34" fmla="*/ 58886155 w 68"/>
                <a:gd name="T35" fmla="*/ 58988631 h 55"/>
                <a:gd name="T36" fmla="*/ 188436383 w 68"/>
                <a:gd name="T37" fmla="*/ 271346327 h 55"/>
                <a:gd name="T38" fmla="*/ 105994393 w 68"/>
                <a:gd name="T39" fmla="*/ 188760870 h 55"/>
                <a:gd name="T40" fmla="*/ 188436383 w 68"/>
                <a:gd name="T41" fmla="*/ 106178848 h 55"/>
                <a:gd name="T42" fmla="*/ 270874942 w 68"/>
                <a:gd name="T43" fmla="*/ 188760870 h 55"/>
                <a:gd name="T44" fmla="*/ 188436383 w 68"/>
                <a:gd name="T45" fmla="*/ 271346327 h 55"/>
                <a:gd name="T46" fmla="*/ 694855946 w 68"/>
                <a:gd name="T47" fmla="*/ 542689220 h 55"/>
                <a:gd name="T48" fmla="*/ 105994393 w 68"/>
                <a:gd name="T49" fmla="*/ 542689220 h 55"/>
                <a:gd name="T50" fmla="*/ 105994393 w 68"/>
                <a:gd name="T51" fmla="*/ 460107198 h 55"/>
                <a:gd name="T52" fmla="*/ 235544621 w 68"/>
                <a:gd name="T53" fmla="*/ 330331523 h 55"/>
                <a:gd name="T54" fmla="*/ 306208694 w 68"/>
                <a:gd name="T55" fmla="*/ 389320154 h 55"/>
                <a:gd name="T56" fmla="*/ 518197480 w 68"/>
                <a:gd name="T57" fmla="*/ 176962457 h 55"/>
                <a:gd name="T58" fmla="*/ 694855946 w 68"/>
                <a:gd name="T59" fmla="*/ 353928349 h 55"/>
                <a:gd name="T60" fmla="*/ 694855946 w 68"/>
                <a:gd name="T61" fmla="*/ 542689220 h 55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0" t="0" r="r" b="b"/>
              <a:pathLst>
                <a:path w="68" h="55">
                  <a:moveTo>
                    <a:pt x="68" y="49"/>
                  </a:moveTo>
                  <a:cubicBezTo>
                    <a:pt x="68" y="53"/>
                    <a:pt x="66" y="55"/>
                    <a:pt x="63" y="55"/>
                  </a:cubicBezTo>
                  <a:cubicBezTo>
                    <a:pt x="5" y="55"/>
                    <a:pt x="5" y="55"/>
                    <a:pt x="5" y="55"/>
                  </a:cubicBezTo>
                  <a:cubicBezTo>
                    <a:pt x="2" y="55"/>
                    <a:pt x="0" y="53"/>
                    <a:pt x="0" y="4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5" y="0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66" y="0"/>
                    <a:pt x="68" y="3"/>
                    <a:pt x="68" y="6"/>
                  </a:cubicBezTo>
                  <a:lnTo>
                    <a:pt x="68" y="49"/>
                  </a:lnTo>
                  <a:close/>
                  <a:moveTo>
                    <a:pt x="5" y="5"/>
                  </a:moveTo>
                  <a:cubicBezTo>
                    <a:pt x="5" y="5"/>
                    <a:pt x="4" y="5"/>
                    <a:pt x="4" y="6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4" y="50"/>
                    <a:pt x="5" y="51"/>
                    <a:pt x="5" y="51"/>
                  </a:cubicBezTo>
                  <a:cubicBezTo>
                    <a:pt x="63" y="51"/>
                    <a:pt x="63" y="51"/>
                    <a:pt x="63" y="51"/>
                  </a:cubicBezTo>
                  <a:cubicBezTo>
                    <a:pt x="63" y="51"/>
                    <a:pt x="64" y="50"/>
                    <a:pt x="64" y="49"/>
                  </a:cubicBezTo>
                  <a:cubicBezTo>
                    <a:pt x="64" y="6"/>
                    <a:pt x="64" y="6"/>
                    <a:pt x="64" y="6"/>
                  </a:cubicBezTo>
                  <a:cubicBezTo>
                    <a:pt x="64" y="5"/>
                    <a:pt x="63" y="5"/>
                    <a:pt x="63" y="5"/>
                  </a:cubicBezTo>
                  <a:lnTo>
                    <a:pt x="5" y="5"/>
                  </a:lnTo>
                  <a:close/>
                  <a:moveTo>
                    <a:pt x="16" y="23"/>
                  </a:moveTo>
                  <a:cubicBezTo>
                    <a:pt x="12" y="23"/>
                    <a:pt x="9" y="20"/>
                    <a:pt x="9" y="16"/>
                  </a:cubicBezTo>
                  <a:cubicBezTo>
                    <a:pt x="9" y="13"/>
                    <a:pt x="12" y="9"/>
                    <a:pt x="16" y="9"/>
                  </a:cubicBezTo>
                  <a:cubicBezTo>
                    <a:pt x="20" y="9"/>
                    <a:pt x="23" y="13"/>
                    <a:pt x="23" y="16"/>
                  </a:cubicBezTo>
                  <a:cubicBezTo>
                    <a:pt x="23" y="20"/>
                    <a:pt x="20" y="23"/>
                    <a:pt x="16" y="23"/>
                  </a:cubicBezTo>
                  <a:close/>
                  <a:moveTo>
                    <a:pt x="59" y="46"/>
                  </a:moveTo>
                  <a:cubicBezTo>
                    <a:pt x="9" y="46"/>
                    <a:pt x="9" y="46"/>
                    <a:pt x="9" y="46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20" y="28"/>
                    <a:pt x="20" y="28"/>
                    <a:pt x="20" y="28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44" y="15"/>
                    <a:pt x="44" y="15"/>
                    <a:pt x="44" y="15"/>
                  </a:cubicBezTo>
                  <a:cubicBezTo>
                    <a:pt x="59" y="30"/>
                    <a:pt x="59" y="30"/>
                    <a:pt x="59" y="30"/>
                  </a:cubicBezTo>
                  <a:lnTo>
                    <a:pt x="59" y="46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endParaRPr lang="id-ID" dirty="0">
                <a:latin typeface="+mn-ea"/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9CFA9F54-F138-FBF6-E0FC-D05D262C4F4C}"/>
              </a:ext>
            </a:extLst>
          </p:cNvPr>
          <p:cNvGrpSpPr/>
          <p:nvPr/>
        </p:nvGrpSpPr>
        <p:grpSpPr>
          <a:xfrm>
            <a:off x="6313009" y="2149830"/>
            <a:ext cx="2376786" cy="1279170"/>
            <a:chOff x="550862" y="2149830"/>
            <a:chExt cx="1908733" cy="1279170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3E4954FA-B212-F02C-5845-D38D839C6D0C}"/>
                </a:ext>
              </a:extLst>
            </p:cNvPr>
            <p:cNvSpPr/>
            <p:nvPr/>
          </p:nvSpPr>
          <p:spPr bwMode="auto">
            <a:xfrm>
              <a:off x="550862" y="2149830"/>
              <a:ext cx="1908733" cy="1279170"/>
            </a:xfrm>
            <a:prstGeom prst="rect">
              <a:avLst/>
            </a:prstGeom>
            <a:solidFill>
              <a:srgbClr val="D9D9D9"/>
            </a:solidFill>
            <a:ln w="2857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kumimoji="0" lang="ko-KR" altLang="en-US" dirty="0">
                <a:solidFill>
                  <a:srgbClr val="FF0000"/>
                </a:solidFill>
                <a:latin typeface="+mn-ea"/>
              </a:endParaRPr>
            </a:p>
          </p:txBody>
        </p:sp>
        <p:sp>
          <p:nvSpPr>
            <p:cNvPr id="30" name="Freeform 129">
              <a:extLst>
                <a:ext uri="{FF2B5EF4-FFF2-40B4-BE49-F238E27FC236}">
                  <a16:creationId xmlns:a16="http://schemas.microsoft.com/office/drawing/2014/main" id="{6AE70F02-DDDF-D2FB-5439-B6F3F0DBB98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78565" y="2560513"/>
              <a:ext cx="453326" cy="457805"/>
            </a:xfrm>
            <a:custGeom>
              <a:avLst/>
              <a:gdLst>
                <a:gd name="T0" fmla="*/ 800850339 w 68"/>
                <a:gd name="T1" fmla="*/ 578081024 h 55"/>
                <a:gd name="T2" fmla="*/ 741964184 w 68"/>
                <a:gd name="T3" fmla="*/ 648868068 h 55"/>
                <a:gd name="T4" fmla="*/ 58886155 w 68"/>
                <a:gd name="T5" fmla="*/ 648868068 h 55"/>
                <a:gd name="T6" fmla="*/ 0 w 68"/>
                <a:gd name="T7" fmla="*/ 578081024 h 55"/>
                <a:gd name="T8" fmla="*/ 0 w 68"/>
                <a:gd name="T9" fmla="*/ 70787044 h 55"/>
                <a:gd name="T10" fmla="*/ 58886155 w 68"/>
                <a:gd name="T11" fmla="*/ 0 h 55"/>
                <a:gd name="T12" fmla="*/ 741964184 w 68"/>
                <a:gd name="T13" fmla="*/ 0 h 55"/>
                <a:gd name="T14" fmla="*/ 800850339 w 68"/>
                <a:gd name="T15" fmla="*/ 70787044 h 55"/>
                <a:gd name="T16" fmla="*/ 800850339 w 68"/>
                <a:gd name="T17" fmla="*/ 578081024 h 55"/>
                <a:gd name="T18" fmla="*/ 58886155 w 68"/>
                <a:gd name="T19" fmla="*/ 58988631 h 55"/>
                <a:gd name="T20" fmla="*/ 47108238 w 68"/>
                <a:gd name="T21" fmla="*/ 70787044 h 55"/>
                <a:gd name="T22" fmla="*/ 47108238 w 68"/>
                <a:gd name="T23" fmla="*/ 578081024 h 55"/>
                <a:gd name="T24" fmla="*/ 58886155 w 68"/>
                <a:gd name="T25" fmla="*/ 601677850 h 55"/>
                <a:gd name="T26" fmla="*/ 741964184 w 68"/>
                <a:gd name="T27" fmla="*/ 601677850 h 55"/>
                <a:gd name="T28" fmla="*/ 753742101 w 68"/>
                <a:gd name="T29" fmla="*/ 578081024 h 55"/>
                <a:gd name="T30" fmla="*/ 753742101 w 68"/>
                <a:gd name="T31" fmla="*/ 70787044 h 55"/>
                <a:gd name="T32" fmla="*/ 741964184 w 68"/>
                <a:gd name="T33" fmla="*/ 58988631 h 55"/>
                <a:gd name="T34" fmla="*/ 58886155 w 68"/>
                <a:gd name="T35" fmla="*/ 58988631 h 55"/>
                <a:gd name="T36" fmla="*/ 188436383 w 68"/>
                <a:gd name="T37" fmla="*/ 271346327 h 55"/>
                <a:gd name="T38" fmla="*/ 105994393 w 68"/>
                <a:gd name="T39" fmla="*/ 188760870 h 55"/>
                <a:gd name="T40" fmla="*/ 188436383 w 68"/>
                <a:gd name="T41" fmla="*/ 106178848 h 55"/>
                <a:gd name="T42" fmla="*/ 270874942 w 68"/>
                <a:gd name="T43" fmla="*/ 188760870 h 55"/>
                <a:gd name="T44" fmla="*/ 188436383 w 68"/>
                <a:gd name="T45" fmla="*/ 271346327 h 55"/>
                <a:gd name="T46" fmla="*/ 694855946 w 68"/>
                <a:gd name="T47" fmla="*/ 542689220 h 55"/>
                <a:gd name="T48" fmla="*/ 105994393 w 68"/>
                <a:gd name="T49" fmla="*/ 542689220 h 55"/>
                <a:gd name="T50" fmla="*/ 105994393 w 68"/>
                <a:gd name="T51" fmla="*/ 460107198 h 55"/>
                <a:gd name="T52" fmla="*/ 235544621 w 68"/>
                <a:gd name="T53" fmla="*/ 330331523 h 55"/>
                <a:gd name="T54" fmla="*/ 306208694 w 68"/>
                <a:gd name="T55" fmla="*/ 389320154 h 55"/>
                <a:gd name="T56" fmla="*/ 518197480 w 68"/>
                <a:gd name="T57" fmla="*/ 176962457 h 55"/>
                <a:gd name="T58" fmla="*/ 694855946 w 68"/>
                <a:gd name="T59" fmla="*/ 353928349 h 55"/>
                <a:gd name="T60" fmla="*/ 694855946 w 68"/>
                <a:gd name="T61" fmla="*/ 542689220 h 55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0" t="0" r="r" b="b"/>
              <a:pathLst>
                <a:path w="68" h="55">
                  <a:moveTo>
                    <a:pt x="68" y="49"/>
                  </a:moveTo>
                  <a:cubicBezTo>
                    <a:pt x="68" y="53"/>
                    <a:pt x="66" y="55"/>
                    <a:pt x="63" y="55"/>
                  </a:cubicBezTo>
                  <a:cubicBezTo>
                    <a:pt x="5" y="55"/>
                    <a:pt x="5" y="55"/>
                    <a:pt x="5" y="55"/>
                  </a:cubicBezTo>
                  <a:cubicBezTo>
                    <a:pt x="2" y="55"/>
                    <a:pt x="0" y="53"/>
                    <a:pt x="0" y="4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5" y="0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66" y="0"/>
                    <a:pt x="68" y="3"/>
                    <a:pt x="68" y="6"/>
                  </a:cubicBezTo>
                  <a:lnTo>
                    <a:pt x="68" y="49"/>
                  </a:lnTo>
                  <a:close/>
                  <a:moveTo>
                    <a:pt x="5" y="5"/>
                  </a:moveTo>
                  <a:cubicBezTo>
                    <a:pt x="5" y="5"/>
                    <a:pt x="4" y="5"/>
                    <a:pt x="4" y="6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4" y="50"/>
                    <a:pt x="5" y="51"/>
                    <a:pt x="5" y="51"/>
                  </a:cubicBezTo>
                  <a:cubicBezTo>
                    <a:pt x="63" y="51"/>
                    <a:pt x="63" y="51"/>
                    <a:pt x="63" y="51"/>
                  </a:cubicBezTo>
                  <a:cubicBezTo>
                    <a:pt x="63" y="51"/>
                    <a:pt x="64" y="50"/>
                    <a:pt x="64" y="49"/>
                  </a:cubicBezTo>
                  <a:cubicBezTo>
                    <a:pt x="64" y="6"/>
                    <a:pt x="64" y="6"/>
                    <a:pt x="64" y="6"/>
                  </a:cubicBezTo>
                  <a:cubicBezTo>
                    <a:pt x="64" y="5"/>
                    <a:pt x="63" y="5"/>
                    <a:pt x="63" y="5"/>
                  </a:cubicBezTo>
                  <a:lnTo>
                    <a:pt x="5" y="5"/>
                  </a:lnTo>
                  <a:close/>
                  <a:moveTo>
                    <a:pt x="16" y="23"/>
                  </a:moveTo>
                  <a:cubicBezTo>
                    <a:pt x="12" y="23"/>
                    <a:pt x="9" y="20"/>
                    <a:pt x="9" y="16"/>
                  </a:cubicBezTo>
                  <a:cubicBezTo>
                    <a:pt x="9" y="13"/>
                    <a:pt x="12" y="9"/>
                    <a:pt x="16" y="9"/>
                  </a:cubicBezTo>
                  <a:cubicBezTo>
                    <a:pt x="20" y="9"/>
                    <a:pt x="23" y="13"/>
                    <a:pt x="23" y="16"/>
                  </a:cubicBezTo>
                  <a:cubicBezTo>
                    <a:pt x="23" y="20"/>
                    <a:pt x="20" y="23"/>
                    <a:pt x="16" y="23"/>
                  </a:cubicBezTo>
                  <a:close/>
                  <a:moveTo>
                    <a:pt x="59" y="46"/>
                  </a:moveTo>
                  <a:cubicBezTo>
                    <a:pt x="9" y="46"/>
                    <a:pt x="9" y="46"/>
                    <a:pt x="9" y="46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20" y="28"/>
                    <a:pt x="20" y="28"/>
                    <a:pt x="20" y="28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44" y="15"/>
                    <a:pt x="44" y="15"/>
                    <a:pt x="44" y="15"/>
                  </a:cubicBezTo>
                  <a:cubicBezTo>
                    <a:pt x="59" y="30"/>
                    <a:pt x="59" y="30"/>
                    <a:pt x="59" y="30"/>
                  </a:cubicBezTo>
                  <a:lnTo>
                    <a:pt x="59" y="46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endParaRPr lang="id-ID" dirty="0">
                <a:latin typeface="+mn-ea"/>
              </a:endParaRPr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BCB8881A-659A-2CE6-6FA5-73CEB045E261}"/>
              </a:ext>
            </a:extLst>
          </p:cNvPr>
          <p:cNvSpPr txBox="1"/>
          <p:nvPr/>
        </p:nvSpPr>
        <p:spPr>
          <a:xfrm>
            <a:off x="1034008" y="1707474"/>
            <a:ext cx="2217192" cy="33361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차별화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포인트</a:t>
            </a:r>
          </a:p>
        </p:txBody>
      </p: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0FC35318-7853-5803-4B37-51EAED70FF45}"/>
              </a:ext>
            </a:extLst>
          </p:cNvPr>
          <p:cNvCxnSpPr>
            <a:cxnSpLocks/>
          </p:cNvCxnSpPr>
          <p:nvPr/>
        </p:nvCxnSpPr>
        <p:spPr>
          <a:xfrm>
            <a:off x="550861" y="1690850"/>
            <a:ext cx="483147" cy="1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8CFAB125-2DEE-C3AB-6E24-A5A9DCD30DEF}"/>
              </a:ext>
            </a:extLst>
          </p:cNvPr>
          <p:cNvSpPr txBox="1"/>
          <p:nvPr/>
        </p:nvSpPr>
        <p:spPr>
          <a:xfrm>
            <a:off x="1034008" y="1590823"/>
            <a:ext cx="111205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부정행위 검출 </a:t>
            </a:r>
            <a:r>
              <a:rPr lang="en-US" altLang="ko-KR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AI</a:t>
            </a:r>
            <a:endParaRPr lang="ko-KR" altLang="en-US" sz="700" dirty="0"/>
          </a:p>
        </p:txBody>
      </p:sp>
      <p:graphicFrame>
        <p:nvGraphicFramePr>
          <p:cNvPr id="58" name="표 57">
            <a:extLst>
              <a:ext uri="{FF2B5EF4-FFF2-40B4-BE49-F238E27FC236}">
                <a16:creationId xmlns:a16="http://schemas.microsoft.com/office/drawing/2014/main" id="{1C108BEE-26E7-2C3D-7E87-CA7230925D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5889103"/>
              </p:ext>
            </p:extLst>
          </p:nvPr>
        </p:nvGraphicFramePr>
        <p:xfrm>
          <a:off x="9317697" y="798693"/>
          <a:ext cx="2656801" cy="2555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6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61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5521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B="6480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lnSpc>
                          <a:spcPts val="1200"/>
                        </a:lnSpc>
                        <a:buFontTx/>
                        <a:buNone/>
                      </a:pPr>
                      <a:r>
                        <a:rPr lang="ko-KR" altLang="en-US" sz="800" b="1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차별화</a:t>
                      </a:r>
                      <a:r>
                        <a:rPr lang="en-US" altLang="ko-KR" sz="800" b="1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/</a:t>
                      </a:r>
                      <a:r>
                        <a:rPr lang="ko-KR" altLang="en-US" sz="800" b="1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특장점 소개</a:t>
                      </a:r>
                      <a:endParaRPr lang="en-US" altLang="ko-KR" sz="800" b="1" baseline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B="648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4" name="타원 33">
            <a:extLst>
              <a:ext uri="{FF2B5EF4-FFF2-40B4-BE49-F238E27FC236}">
                <a16:creationId xmlns:a16="http://schemas.microsoft.com/office/drawing/2014/main" id="{B541A70B-9857-CF23-C646-70628BA678DB}"/>
              </a:ext>
            </a:extLst>
          </p:cNvPr>
          <p:cNvSpPr/>
          <p:nvPr/>
        </p:nvSpPr>
        <p:spPr>
          <a:xfrm>
            <a:off x="403585" y="1607773"/>
            <a:ext cx="166154" cy="166154"/>
          </a:xfrm>
          <a:prstGeom prst="ellipse">
            <a:avLst/>
          </a:prstGeom>
          <a:solidFill>
            <a:srgbClr val="C0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38" dirty="0">
                <a:solidFill>
                  <a:schemeClr val="bg1"/>
                </a:solidFill>
                <a:latin typeface="+mn-ea"/>
              </a:rPr>
              <a:t>2</a:t>
            </a:r>
            <a:endParaRPr lang="ko-KR" altLang="en-US" sz="738" dirty="0" err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FA43C0C0-6CAC-E8C8-4146-809F31A3E3EE}"/>
              </a:ext>
            </a:extLst>
          </p:cNvPr>
          <p:cNvSpPr/>
          <p:nvPr/>
        </p:nvSpPr>
        <p:spPr>
          <a:xfrm>
            <a:off x="217502" y="791183"/>
            <a:ext cx="9010636" cy="51606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 dirty="0">
              <a:latin typeface="+mn-ea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ACAC29B-5400-D191-0564-50E49D264F2F}"/>
              </a:ext>
            </a:extLst>
          </p:cNvPr>
          <p:cNvSpPr/>
          <p:nvPr/>
        </p:nvSpPr>
        <p:spPr>
          <a:xfrm>
            <a:off x="217502" y="791183"/>
            <a:ext cx="9010636" cy="51606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 dirty="0">
              <a:latin typeface="+mn-ea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23E30D4D-C5BB-DE6C-C55E-7D66B2E63E33}"/>
              </a:ext>
            </a:extLst>
          </p:cNvPr>
          <p:cNvSpPr/>
          <p:nvPr/>
        </p:nvSpPr>
        <p:spPr bwMode="auto">
          <a:xfrm>
            <a:off x="338543" y="949952"/>
            <a:ext cx="1004929" cy="198522"/>
          </a:xfrm>
          <a:prstGeom prst="rect">
            <a:avLst/>
          </a:prstGeom>
          <a:noFill/>
          <a:ln w="28575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lIns="36000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050" b="1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Raiseme </a:t>
            </a:r>
            <a:r>
              <a:rPr lang="en-US" altLang="ko-KR" sz="1050" b="1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Logo</a:t>
            </a:r>
            <a:endParaRPr kumimoji="0" lang="ko-KR" altLang="en-US" sz="1050" b="1" dirty="0">
              <a:solidFill>
                <a:schemeClr val="bg1">
                  <a:lumMod val="65000"/>
                </a:schemeClr>
              </a:solidFill>
              <a:latin typeface="+mn-ea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891C463-D8F5-915E-4798-C34BD6C6368E}"/>
              </a:ext>
            </a:extLst>
          </p:cNvPr>
          <p:cNvSpPr txBox="1"/>
          <p:nvPr/>
        </p:nvSpPr>
        <p:spPr>
          <a:xfrm>
            <a:off x="6758404" y="926102"/>
            <a:ext cx="502309" cy="246221"/>
          </a:xfrm>
          <a:prstGeom prst="rect">
            <a:avLst/>
          </a:prstGeom>
          <a:noFill/>
        </p:spPr>
        <p:txBody>
          <a:bodyPr wrap="none" lIns="36000" rIns="36000" rtlCol="0" anchor="ctr">
            <a:spAutoFit/>
          </a:bodyPr>
          <a:lstStyle/>
          <a:p>
            <a:pPr algn="ctr"/>
            <a:r>
              <a:rPr kumimoji="1" lang="en-US" altLang="en-US" sz="1000" b="1" dirty="0">
                <a:latin typeface="+mn-ea"/>
              </a:rPr>
              <a:t>Service</a:t>
            </a:r>
            <a:endParaRPr kumimoji="1" lang="x-none" altLang="en-US" sz="1000" b="1" dirty="0">
              <a:latin typeface="+mn-ea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306DA05-2608-27E2-A9BE-CB8DD23EBC3A}"/>
              </a:ext>
            </a:extLst>
          </p:cNvPr>
          <p:cNvSpPr txBox="1"/>
          <p:nvPr/>
        </p:nvSpPr>
        <p:spPr>
          <a:xfrm>
            <a:off x="8651687" y="926102"/>
            <a:ext cx="407731" cy="246221"/>
          </a:xfrm>
          <a:prstGeom prst="rect">
            <a:avLst/>
          </a:prstGeom>
          <a:noFill/>
        </p:spPr>
        <p:txBody>
          <a:bodyPr wrap="none" lIns="36000" rIns="36000" rtlCol="0" anchor="ctr">
            <a:spAutoFit/>
          </a:bodyPr>
          <a:lstStyle/>
          <a:p>
            <a:pPr algn="ctr"/>
            <a:r>
              <a:rPr kumimoji="1" lang="en-US" altLang="en-US" sz="1000" b="1" dirty="0">
                <a:latin typeface="+mn-ea"/>
              </a:rPr>
              <a:t>News</a:t>
            </a:r>
            <a:endParaRPr kumimoji="1" lang="x-none" altLang="en-US" sz="1000" b="1" dirty="0">
              <a:latin typeface="+mn-ea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D3BF8C3-64A9-965C-B85E-1E382CF0E026}"/>
              </a:ext>
            </a:extLst>
          </p:cNvPr>
          <p:cNvSpPr txBox="1"/>
          <p:nvPr/>
        </p:nvSpPr>
        <p:spPr>
          <a:xfrm>
            <a:off x="7893956" y="926102"/>
            <a:ext cx="620930" cy="246221"/>
          </a:xfrm>
          <a:prstGeom prst="rect">
            <a:avLst/>
          </a:prstGeom>
          <a:noFill/>
        </p:spPr>
        <p:txBody>
          <a:bodyPr wrap="none" lIns="36000" rIns="36000" rtlCol="0" anchor="ctr">
            <a:spAutoFit/>
          </a:bodyPr>
          <a:lstStyle/>
          <a:p>
            <a:pPr algn="ctr"/>
            <a:r>
              <a:rPr kumimoji="1" lang="en-US" altLang="en-US" sz="1000" b="1" dirty="0">
                <a:latin typeface="+mn-ea"/>
              </a:rPr>
              <a:t>Use Case</a:t>
            </a:r>
            <a:endParaRPr kumimoji="1" lang="x-none" altLang="en-US" sz="1000" b="1" dirty="0">
              <a:latin typeface="+mn-ea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68140D0-7CF1-5497-E68D-C07D28A02DC1}"/>
              </a:ext>
            </a:extLst>
          </p:cNvPr>
          <p:cNvSpPr txBox="1"/>
          <p:nvPr/>
        </p:nvSpPr>
        <p:spPr>
          <a:xfrm>
            <a:off x="6170591" y="926102"/>
            <a:ext cx="451012" cy="246221"/>
          </a:xfrm>
          <a:prstGeom prst="rect">
            <a:avLst/>
          </a:prstGeom>
          <a:noFill/>
        </p:spPr>
        <p:txBody>
          <a:bodyPr wrap="none" lIns="36000" rIns="36000" rtlCol="0"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000" b="1" dirty="0">
                <a:latin typeface="+mn-ea"/>
              </a:rPr>
              <a:t>About</a:t>
            </a:r>
            <a:endParaRPr kumimoji="0" lang="ko-KR" altLang="en-US" sz="1000" b="1" dirty="0">
              <a:latin typeface="+mn-ea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9CA623B-EA00-1FFE-3AB2-77261E17BF6C}"/>
              </a:ext>
            </a:extLst>
          </p:cNvPr>
          <p:cNvSpPr txBox="1"/>
          <p:nvPr/>
        </p:nvSpPr>
        <p:spPr>
          <a:xfrm>
            <a:off x="7397514" y="926102"/>
            <a:ext cx="359641" cy="246221"/>
          </a:xfrm>
          <a:prstGeom prst="rect">
            <a:avLst/>
          </a:prstGeom>
          <a:noFill/>
        </p:spPr>
        <p:txBody>
          <a:bodyPr wrap="none" lIns="36000" rIns="36000" rtlCol="0" anchor="ctr">
            <a:spAutoFit/>
          </a:bodyPr>
          <a:lstStyle/>
          <a:p>
            <a:pPr algn="ctr"/>
            <a:r>
              <a:rPr kumimoji="1" lang="en-US" altLang="en-US" sz="1000" b="1" dirty="0">
                <a:latin typeface="+mn-ea"/>
              </a:rPr>
              <a:t>Tech</a:t>
            </a:r>
            <a:endParaRPr kumimoji="1" lang="x-none" altLang="en-US" sz="10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786453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A77C24-5497-4D21-95FA-425F5200F00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  <a:ea typeface="+mn-ea"/>
              </a:rPr>
              <a:t>Tech_</a:t>
            </a:r>
            <a:r>
              <a:rPr lang="ko-KR" altLang="en-US" dirty="0">
                <a:latin typeface="+mn-ea"/>
                <a:ea typeface="+mn-ea"/>
              </a:rPr>
              <a:t>부정행위 검출</a:t>
            </a:r>
            <a:endParaRPr lang="ko-KR" altLang="en-US" dirty="0"/>
          </a:p>
        </p:txBody>
      </p:sp>
      <p:sp>
        <p:nvSpPr>
          <p:cNvPr id="96" name="부제목 95">
            <a:extLst>
              <a:ext uri="{FF2B5EF4-FFF2-40B4-BE49-F238E27FC236}">
                <a16:creationId xmlns:a16="http://schemas.microsoft.com/office/drawing/2014/main" id="{1640C8C9-89AD-9095-7BA7-D2895BB0ED1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Main &gt; </a:t>
            </a:r>
            <a:r>
              <a:rPr lang="ko-KR" altLang="en-US" dirty="0">
                <a:latin typeface="+mn-ea"/>
                <a:ea typeface="+mn-ea"/>
              </a:rPr>
              <a:t>시험 부정행위 검출</a:t>
            </a:r>
            <a:endParaRPr lang="ko-KR" altLang="en-US" dirty="0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E14A6E03-8C52-0FD2-752B-B7DC428FFEC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T_TEST_01_T</a:t>
            </a:r>
            <a:endParaRPr lang="ko-KR" altLang="en-US" dirty="0"/>
          </a:p>
        </p:txBody>
      </p:sp>
      <p:graphicFrame>
        <p:nvGraphicFramePr>
          <p:cNvPr id="111" name="표 110">
            <a:extLst>
              <a:ext uri="{FF2B5EF4-FFF2-40B4-BE49-F238E27FC236}">
                <a16:creationId xmlns:a16="http://schemas.microsoft.com/office/drawing/2014/main" id="{07D1B76E-4FF3-A69A-77C1-57E140DEDA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8170442"/>
              </p:ext>
            </p:extLst>
          </p:nvPr>
        </p:nvGraphicFramePr>
        <p:xfrm>
          <a:off x="9317697" y="798693"/>
          <a:ext cx="2656801" cy="7061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6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61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5521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B="6480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lnSpc>
                          <a:spcPts val="1200"/>
                        </a:lnSpc>
                        <a:buFontTx/>
                        <a:buNone/>
                      </a:pPr>
                      <a:r>
                        <a:rPr lang="en-US" altLang="ko-KR" sz="800" b="1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A </a:t>
                      </a:r>
                      <a:r>
                        <a:rPr lang="ko-KR" altLang="en-US" sz="800" b="1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모델 적용 사례</a:t>
                      </a:r>
                      <a:endParaRPr lang="en-US" altLang="ko-KR" sz="800" b="1" baseline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lnSpc>
                          <a:spcPts val="1200"/>
                        </a:lnSpc>
                        <a:buFontTx/>
                        <a:buChar char="-"/>
                      </a:pP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해당 </a:t>
                      </a: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AI </a:t>
                      </a: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모델 기술 적용 예시 분야별로 소개</a:t>
                      </a:r>
                      <a:endParaRPr lang="en-US" altLang="ko-KR" sz="800" b="0" baseline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marR="0" lvl="0" indent="-171450" algn="l" defTabSz="908399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800" b="1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3a</a:t>
                      </a: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 </a:t>
                      </a: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적용 예시 소개 페이지로 이동</a:t>
                      </a:r>
                      <a:endParaRPr lang="en-US" altLang="ko-KR" sz="800" b="0" baseline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marR="0" lvl="0" indent="0" algn="l" defTabSz="908399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en-US" altLang="ko-KR" sz="800" b="0" dirty="0">
                          <a:solidFill>
                            <a:srgbClr val="3483CB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[Screen ID: C_CASE_01]</a:t>
                      </a:r>
                      <a:endParaRPr lang="en-US" altLang="ko-KR" sz="800" b="0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B="648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1" name="타원 50">
            <a:extLst>
              <a:ext uri="{FF2B5EF4-FFF2-40B4-BE49-F238E27FC236}">
                <a16:creationId xmlns:a16="http://schemas.microsoft.com/office/drawing/2014/main" id="{CBB1B8E6-626C-8AA7-51D4-ECF03665439C}"/>
              </a:ext>
            </a:extLst>
          </p:cNvPr>
          <p:cNvSpPr/>
          <p:nvPr/>
        </p:nvSpPr>
        <p:spPr>
          <a:xfrm>
            <a:off x="403585" y="1363420"/>
            <a:ext cx="166154" cy="166154"/>
          </a:xfrm>
          <a:prstGeom prst="ellipse">
            <a:avLst/>
          </a:prstGeom>
          <a:solidFill>
            <a:srgbClr val="C0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38" dirty="0">
                <a:solidFill>
                  <a:schemeClr val="bg1"/>
                </a:solidFill>
                <a:latin typeface="+mn-ea"/>
              </a:rPr>
              <a:t>3</a:t>
            </a:r>
            <a:endParaRPr lang="ko-KR" altLang="en-US" sz="738" dirty="0" err="1">
              <a:solidFill>
                <a:schemeClr val="bg1"/>
              </a:solidFill>
              <a:latin typeface="+mn-ea"/>
            </a:endParaRPr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37C91752-6A1D-77A0-FE12-A327038FF76C}"/>
              </a:ext>
            </a:extLst>
          </p:cNvPr>
          <p:cNvGrpSpPr/>
          <p:nvPr/>
        </p:nvGrpSpPr>
        <p:grpSpPr>
          <a:xfrm>
            <a:off x="208011" y="5627237"/>
            <a:ext cx="9033791" cy="1214974"/>
            <a:chOff x="208011" y="5193196"/>
            <a:chExt cx="9033791" cy="1404156"/>
          </a:xfrm>
        </p:grpSpPr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2D09B86F-DEA1-84B5-AF52-8CAAE7F3D1BB}"/>
                </a:ext>
              </a:extLst>
            </p:cNvPr>
            <p:cNvSpPr/>
            <p:nvPr/>
          </p:nvSpPr>
          <p:spPr>
            <a:xfrm>
              <a:off x="208011" y="5193196"/>
              <a:ext cx="9033791" cy="140415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3175"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173A757B-62E7-D0A9-E6A1-91CF87BE4C69}"/>
                </a:ext>
              </a:extLst>
            </p:cNvPr>
            <p:cNvSpPr txBox="1"/>
            <p:nvPr/>
          </p:nvSpPr>
          <p:spPr>
            <a:xfrm>
              <a:off x="515380" y="5337212"/>
              <a:ext cx="595035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이용약관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5A9A0693-9C98-F4B6-4171-8A5C710BE3BD}"/>
                </a:ext>
              </a:extLst>
            </p:cNvPr>
            <p:cNvSpPr txBox="1"/>
            <p:nvPr/>
          </p:nvSpPr>
          <p:spPr>
            <a:xfrm>
              <a:off x="1307468" y="5337212"/>
              <a:ext cx="1005403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개인정보처리방침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C208D0E6-EBFE-1116-4ADC-E45493AD86B9}"/>
                </a:ext>
              </a:extLst>
            </p:cNvPr>
            <p:cNvSpPr txBox="1"/>
            <p:nvPr/>
          </p:nvSpPr>
          <p:spPr>
            <a:xfrm>
              <a:off x="551385" y="5758080"/>
              <a:ext cx="6300700" cy="5068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이메일</a:t>
              </a:r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: hello@raiseme.kr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주소 </a:t>
              </a:r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: 05510 </a:t>
              </a:r>
              <a:r>
                <a:rPr lang="ko-KR" alt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서울시 송파구 </a:t>
              </a:r>
              <a:r>
                <a:rPr lang="ko-KR" altLang="en-US" sz="800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올림픽로</a:t>
              </a:r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35</a:t>
              </a:r>
              <a:r>
                <a:rPr lang="ko-KR" alt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길 </a:t>
              </a:r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125 </a:t>
              </a:r>
              <a:r>
                <a:rPr lang="ko-KR" alt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삼성</a:t>
              </a:r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SDS </a:t>
              </a:r>
              <a:r>
                <a:rPr lang="ko-KR" alt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서관캠퍼스 </a:t>
              </a:r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4</a:t>
              </a:r>
              <a:r>
                <a:rPr lang="ko-KR" alt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층</a:t>
              </a:r>
              <a:endPara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37F748F-42D7-A486-E9A7-303C390D4FA5}"/>
                </a:ext>
              </a:extLst>
            </p:cNvPr>
            <p:cNvSpPr txBox="1"/>
            <p:nvPr/>
          </p:nvSpPr>
          <p:spPr>
            <a:xfrm>
              <a:off x="6860418" y="6049509"/>
              <a:ext cx="2373050" cy="2489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sz="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Copyrightⓒ 2022 </a:t>
              </a:r>
              <a:r>
                <a:rPr lang="en-US" altLang="ko-KR" sz="8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Raiseme</a:t>
              </a:r>
              <a:r>
                <a:rPr lang="en-US" altLang="ko-KR" sz="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. All rights reserved.</a:t>
              </a:r>
              <a:endParaRPr lang="ko-KR" altLang="en-US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203CF586-E3AD-3F16-3F4B-B3BA84ACC273}"/>
              </a:ext>
            </a:extLst>
          </p:cNvPr>
          <p:cNvGrpSpPr/>
          <p:nvPr/>
        </p:nvGrpSpPr>
        <p:grpSpPr>
          <a:xfrm>
            <a:off x="558813" y="2017123"/>
            <a:ext cx="2612470" cy="1247290"/>
            <a:chOff x="550863" y="2017123"/>
            <a:chExt cx="2070519" cy="1171077"/>
          </a:xfrm>
        </p:grpSpPr>
        <p:sp>
          <p:nvSpPr>
            <p:cNvPr id="86" name="사각형: 둥근 모서리 85">
              <a:extLst>
                <a:ext uri="{FF2B5EF4-FFF2-40B4-BE49-F238E27FC236}">
                  <a16:creationId xmlns:a16="http://schemas.microsoft.com/office/drawing/2014/main" id="{41A78147-CB4E-E80E-0EA8-D15C991FFA38}"/>
                </a:ext>
              </a:extLst>
            </p:cNvPr>
            <p:cNvSpPr/>
            <p:nvPr/>
          </p:nvSpPr>
          <p:spPr>
            <a:xfrm>
              <a:off x="559335" y="2017123"/>
              <a:ext cx="2062047" cy="1171077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Ins="90000" rtlCol="0" anchor="ctr"/>
            <a:lstStyle/>
            <a:p>
              <a:pPr algn="ctr"/>
              <a:r>
                <a:rPr lang="en-US" altLang="ko-KR" sz="1000" b="1" noProof="1">
                  <a:solidFill>
                    <a:schemeClr val="tx1"/>
                  </a:solidFill>
                  <a:latin typeface="+mn-ea"/>
                  <a:cs typeface="Segoe UI" panose="020B0502040204020203" pitchFamily="34" charset="0"/>
                </a:rPr>
                <a:t>“ </a:t>
              </a:r>
              <a:r>
                <a:rPr lang="ko-KR" altLang="en-US" sz="1000" noProof="1">
                  <a:solidFill>
                    <a:schemeClr val="tx1"/>
                  </a:solidFill>
                  <a:latin typeface="+mn-ea"/>
                  <a:cs typeface="Segoe UI" panose="020B0502040204020203" pitchFamily="34" charset="0"/>
                </a:rPr>
                <a:t>감독관이 혼자 여러 명의</a:t>
              </a:r>
              <a:endParaRPr lang="en-US" altLang="ko-KR" sz="1000" noProof="1">
                <a:solidFill>
                  <a:schemeClr val="tx1"/>
                </a:solidFill>
                <a:latin typeface="+mn-ea"/>
                <a:cs typeface="Segoe UI" panose="020B0502040204020203" pitchFamily="34" charset="0"/>
              </a:endParaRPr>
            </a:p>
            <a:p>
              <a:pPr algn="ctr"/>
              <a:r>
                <a:rPr lang="ko-KR" altLang="en-US" sz="1000" noProof="1">
                  <a:solidFill>
                    <a:schemeClr val="tx1"/>
                  </a:solidFill>
                  <a:latin typeface="+mn-ea"/>
                  <a:cs typeface="Segoe UI" panose="020B0502040204020203" pitchFamily="34" charset="0"/>
                </a:rPr>
                <a:t>응시자를 감시하는데 </a:t>
              </a:r>
              <a:endParaRPr lang="en-US" altLang="ko-KR" sz="1000" noProof="1">
                <a:solidFill>
                  <a:schemeClr val="tx1"/>
                </a:solidFill>
                <a:latin typeface="+mn-ea"/>
                <a:cs typeface="Segoe UI" panose="020B0502040204020203" pitchFamily="34" charset="0"/>
              </a:endParaRPr>
            </a:p>
            <a:p>
              <a:pPr algn="ctr"/>
              <a:r>
                <a:rPr lang="ko-KR" altLang="en-US" sz="1000" noProof="1">
                  <a:solidFill>
                    <a:schemeClr val="tx1"/>
                  </a:solidFill>
                  <a:latin typeface="+mn-ea"/>
                  <a:cs typeface="Segoe UI" panose="020B0502040204020203" pitchFamily="34" charset="0"/>
                </a:rPr>
                <a:t>한계가 있어요</a:t>
              </a:r>
              <a:r>
                <a:rPr lang="ko-KR" altLang="en-US" sz="1000" b="1" noProof="1">
                  <a:solidFill>
                    <a:schemeClr val="tx1"/>
                  </a:solidFill>
                  <a:latin typeface="+mn-ea"/>
                  <a:cs typeface="Segoe UI" panose="020B0502040204020203" pitchFamily="34" charset="0"/>
                </a:rPr>
                <a:t> </a:t>
              </a:r>
              <a:r>
                <a:rPr lang="en-US" altLang="ko-KR" sz="1000" b="1" noProof="1">
                  <a:solidFill>
                    <a:schemeClr val="tx1"/>
                  </a:solidFill>
                  <a:latin typeface="+mn-ea"/>
                  <a:cs typeface="Segoe UI" panose="020B0502040204020203" pitchFamily="34" charset="0"/>
                </a:rPr>
                <a:t>”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25A29A88-8BAB-1705-42AF-F6F70C3DE65F}"/>
                </a:ext>
              </a:extLst>
            </p:cNvPr>
            <p:cNvSpPr txBox="1"/>
            <p:nvPr/>
          </p:nvSpPr>
          <p:spPr>
            <a:xfrm>
              <a:off x="550863" y="2070116"/>
              <a:ext cx="2070519" cy="2022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b="1" dirty="0"/>
                <a:t>온라인시험</a:t>
              </a: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00F93EEE-A79A-E105-5C09-8CDED0828355}"/>
              </a:ext>
            </a:extLst>
          </p:cNvPr>
          <p:cNvGrpSpPr/>
          <p:nvPr/>
        </p:nvGrpSpPr>
        <p:grpSpPr>
          <a:xfrm>
            <a:off x="3512771" y="2003302"/>
            <a:ext cx="2601781" cy="1259132"/>
            <a:chOff x="2711624" y="2003302"/>
            <a:chExt cx="2062048" cy="1182195"/>
          </a:xfrm>
        </p:grpSpPr>
        <p:sp>
          <p:nvSpPr>
            <p:cNvPr id="89" name="사각형: 둥근 모서리 88">
              <a:extLst>
                <a:ext uri="{FF2B5EF4-FFF2-40B4-BE49-F238E27FC236}">
                  <a16:creationId xmlns:a16="http://schemas.microsoft.com/office/drawing/2014/main" id="{96444115-7346-820E-8FCF-2D6874570A3C}"/>
                </a:ext>
              </a:extLst>
            </p:cNvPr>
            <p:cNvSpPr/>
            <p:nvPr/>
          </p:nvSpPr>
          <p:spPr>
            <a:xfrm>
              <a:off x="2711624" y="2003302"/>
              <a:ext cx="2062047" cy="118219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Ins="90000" rtlCol="0" anchor="ctr"/>
            <a:lstStyle/>
            <a:p>
              <a:pPr algn="ctr"/>
              <a:r>
                <a:rPr lang="en-US" altLang="ko-KR" sz="1000" b="1" noProof="1">
                  <a:solidFill>
                    <a:schemeClr val="tx1"/>
                  </a:solidFill>
                  <a:latin typeface="+mn-ea"/>
                  <a:cs typeface="Segoe UI" panose="020B0502040204020203" pitchFamily="34" charset="0"/>
                </a:rPr>
                <a:t>“ </a:t>
              </a:r>
              <a:r>
                <a:rPr lang="ko-KR" altLang="en-US" sz="1000" noProof="1">
                  <a:solidFill>
                    <a:schemeClr val="tx1"/>
                  </a:solidFill>
                  <a:latin typeface="+mn-ea"/>
                  <a:cs typeface="Segoe UI" panose="020B0502040204020203" pitchFamily="34" charset="0"/>
                </a:rPr>
                <a:t>오프라인보다 온라인에서</a:t>
              </a:r>
              <a:endParaRPr lang="en-US" altLang="ko-KR" sz="1000" noProof="1">
                <a:solidFill>
                  <a:schemeClr val="tx1"/>
                </a:solidFill>
                <a:latin typeface="+mn-ea"/>
                <a:cs typeface="Segoe UI" panose="020B0502040204020203" pitchFamily="34" charset="0"/>
              </a:endParaRPr>
            </a:p>
            <a:p>
              <a:pPr algn="ctr"/>
              <a:r>
                <a:rPr lang="ko-KR" altLang="en-US" sz="1000" noProof="1">
                  <a:solidFill>
                    <a:schemeClr val="tx1"/>
                  </a:solidFill>
                  <a:latin typeface="+mn-ea"/>
                  <a:cs typeface="Segoe UI" panose="020B0502040204020203" pitchFamily="34" charset="0"/>
                </a:rPr>
                <a:t>부정행위 시도 횟수가 더 많고</a:t>
              </a:r>
              <a:endParaRPr lang="en-US" altLang="ko-KR" sz="1000" noProof="1">
                <a:solidFill>
                  <a:schemeClr val="tx1"/>
                </a:solidFill>
                <a:latin typeface="+mn-ea"/>
                <a:cs typeface="Segoe UI" panose="020B0502040204020203" pitchFamily="34" charset="0"/>
              </a:endParaRPr>
            </a:p>
            <a:p>
              <a:pPr algn="ctr"/>
              <a:r>
                <a:rPr lang="ko-KR" altLang="en-US" sz="1000" noProof="1">
                  <a:solidFill>
                    <a:schemeClr val="tx1"/>
                  </a:solidFill>
                  <a:latin typeface="+mn-ea"/>
                  <a:cs typeface="Segoe UI" panose="020B0502040204020203" pitchFamily="34" charset="0"/>
                </a:rPr>
                <a:t>발견하기 힘들어요 </a:t>
              </a:r>
              <a:r>
                <a:rPr lang="en-US" altLang="ko-KR" sz="1000" b="1" noProof="1">
                  <a:solidFill>
                    <a:schemeClr val="tx1"/>
                  </a:solidFill>
                  <a:latin typeface="+mn-ea"/>
                  <a:cs typeface="Segoe UI" panose="020B0502040204020203" pitchFamily="34" charset="0"/>
                </a:rPr>
                <a:t>”</a:t>
              </a: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1B93C158-A919-9454-9E27-7B30C0237E35}"/>
                </a:ext>
              </a:extLst>
            </p:cNvPr>
            <p:cNvSpPr txBox="1"/>
            <p:nvPr/>
          </p:nvSpPr>
          <p:spPr>
            <a:xfrm>
              <a:off x="2719576" y="2070116"/>
              <a:ext cx="2054096" cy="2022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b="1" dirty="0"/>
                <a:t>온라인시험</a:t>
              </a: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5C4318CD-48A3-C573-613A-A586EF768B5F}"/>
              </a:ext>
            </a:extLst>
          </p:cNvPr>
          <p:cNvGrpSpPr/>
          <p:nvPr/>
        </p:nvGrpSpPr>
        <p:grpSpPr>
          <a:xfrm>
            <a:off x="6456040" y="2055961"/>
            <a:ext cx="2601780" cy="1206473"/>
            <a:chOff x="4871864" y="2017123"/>
            <a:chExt cx="2062047" cy="1182195"/>
          </a:xfrm>
        </p:grpSpPr>
        <p:sp>
          <p:nvSpPr>
            <p:cNvPr id="92" name="사각형: 둥근 모서리 91">
              <a:extLst>
                <a:ext uri="{FF2B5EF4-FFF2-40B4-BE49-F238E27FC236}">
                  <a16:creationId xmlns:a16="http://schemas.microsoft.com/office/drawing/2014/main" id="{BEDFF1E1-37B6-CD76-00B5-78D447D192B3}"/>
                </a:ext>
              </a:extLst>
            </p:cNvPr>
            <p:cNvSpPr/>
            <p:nvPr/>
          </p:nvSpPr>
          <p:spPr>
            <a:xfrm>
              <a:off x="4871864" y="2017123"/>
              <a:ext cx="2062047" cy="118219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Ins="90000" rtlCol="0" anchor="ctr"/>
            <a:lstStyle/>
            <a:p>
              <a:pPr algn="ctr"/>
              <a:r>
                <a:rPr lang="en-US" altLang="ko-KR" sz="1000" b="1" noProof="1">
                  <a:solidFill>
                    <a:schemeClr val="tx1"/>
                  </a:solidFill>
                  <a:latin typeface="+mn-ea"/>
                  <a:cs typeface="Segoe UI" panose="020B0502040204020203" pitchFamily="34" charset="0"/>
                </a:rPr>
                <a:t>“</a:t>
              </a:r>
              <a:r>
                <a:rPr lang="ko-KR" altLang="en-US" sz="1000" noProof="1">
                  <a:solidFill>
                    <a:schemeClr val="tx1"/>
                  </a:solidFill>
                  <a:latin typeface="+mn-ea"/>
                  <a:cs typeface="Segoe UI" panose="020B0502040204020203" pitchFamily="34" charset="0"/>
                </a:rPr>
                <a:t>부정행위에 대한 </a:t>
              </a:r>
              <a:r>
                <a:rPr lang="ko-KR" altLang="en-US" sz="1000" dirty="0">
                  <a:solidFill>
                    <a:schemeClr val="tx1"/>
                  </a:solidFill>
                  <a:latin typeface="+mn-ea"/>
                  <a:cs typeface="Segoe UI" panose="020B0502040204020203" pitchFamily="34" charset="0"/>
                </a:rPr>
                <a:t>근거자료 확보와</a:t>
              </a:r>
              <a:endParaRPr lang="en-US" altLang="ko-KR" sz="1000" dirty="0">
                <a:solidFill>
                  <a:schemeClr val="tx1"/>
                </a:solidFill>
                <a:latin typeface="+mn-ea"/>
                <a:cs typeface="Segoe UI" panose="020B0502040204020203" pitchFamily="34" charset="0"/>
              </a:endParaRPr>
            </a:p>
            <a:p>
              <a:pPr algn="ctr"/>
              <a:r>
                <a:rPr lang="ko-KR" altLang="en-US" sz="1000" dirty="0">
                  <a:solidFill>
                    <a:schemeClr val="tx1"/>
                  </a:solidFill>
                  <a:latin typeface="+mn-ea"/>
                  <a:cs typeface="Segoe UI" panose="020B0502040204020203" pitchFamily="34" charset="0"/>
                </a:rPr>
                <a:t>부정행위 검증에 </a:t>
              </a:r>
              <a:endParaRPr lang="en-US" altLang="ko-KR" sz="1000" dirty="0">
                <a:solidFill>
                  <a:schemeClr val="tx1"/>
                </a:solidFill>
                <a:latin typeface="+mn-ea"/>
                <a:cs typeface="Segoe UI" panose="020B0502040204020203" pitchFamily="34" charset="0"/>
              </a:endParaRPr>
            </a:p>
            <a:p>
              <a:pPr algn="ctr"/>
              <a:r>
                <a:rPr lang="ko-KR" altLang="en-US" sz="1000" dirty="0">
                  <a:solidFill>
                    <a:schemeClr val="tx1"/>
                  </a:solidFill>
                  <a:latin typeface="+mn-ea"/>
                  <a:cs typeface="Segoe UI" panose="020B0502040204020203" pitchFamily="34" charset="0"/>
                </a:rPr>
                <a:t>수작업이 너무 많아요</a:t>
              </a:r>
              <a:r>
                <a:rPr lang="ko-KR" altLang="en-US" sz="1000" b="0" i="0" dirty="0">
                  <a:solidFill>
                    <a:srgbClr val="3C4043"/>
                  </a:solidFill>
                  <a:effectLst/>
                  <a:latin typeface="Roboto" panose="02000000000000000000" pitchFamily="2" charset="0"/>
                </a:rPr>
                <a:t> </a:t>
              </a:r>
              <a:r>
                <a:rPr lang="en-US" altLang="ko-KR" sz="1000" b="1" noProof="1">
                  <a:solidFill>
                    <a:schemeClr val="tx1"/>
                  </a:solidFill>
                  <a:latin typeface="+mn-ea"/>
                  <a:cs typeface="Segoe UI" panose="020B0502040204020203" pitchFamily="34" charset="0"/>
                </a:rPr>
                <a:t>”</a:t>
              </a: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A7DF01F3-C2A9-7B44-4ADF-CF9481679D6A}"/>
                </a:ext>
              </a:extLst>
            </p:cNvPr>
            <p:cNvSpPr txBox="1"/>
            <p:nvPr/>
          </p:nvSpPr>
          <p:spPr>
            <a:xfrm>
              <a:off x="4879815" y="2070116"/>
              <a:ext cx="2054096" cy="2022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b="1" dirty="0"/>
                <a:t>온라인시험</a:t>
              </a:r>
            </a:p>
          </p:txBody>
        </p:sp>
      </p:grpSp>
      <p:sp>
        <p:nvSpPr>
          <p:cNvPr id="99" name="TextBox 98">
            <a:extLst>
              <a:ext uri="{FF2B5EF4-FFF2-40B4-BE49-F238E27FC236}">
                <a16:creationId xmlns:a16="http://schemas.microsoft.com/office/drawing/2014/main" id="{02A52314-41AD-C90D-CE34-3EF05AD0B061}"/>
              </a:ext>
            </a:extLst>
          </p:cNvPr>
          <p:cNvSpPr txBox="1"/>
          <p:nvPr/>
        </p:nvSpPr>
        <p:spPr>
          <a:xfrm>
            <a:off x="558813" y="1330363"/>
            <a:ext cx="2700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시험 부정행위 검출 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AI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모델은</a:t>
            </a:r>
            <a:endParaRPr lang="en-US" altLang="ko-KR" sz="12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어떻게 사용할 수 있을까요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?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4DF82E4-D1F8-82EA-E2D6-E0E046FFC3BA}"/>
              </a:ext>
            </a:extLst>
          </p:cNvPr>
          <p:cNvSpPr txBox="1"/>
          <p:nvPr/>
        </p:nvSpPr>
        <p:spPr>
          <a:xfrm>
            <a:off x="558813" y="3572148"/>
            <a:ext cx="21247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Raiseme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에게 </a:t>
            </a:r>
            <a:endParaRPr lang="en-US" altLang="ko-KR" sz="12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무엇이든 물어보세요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837A1E4-BAEC-F36E-6718-E60C601986FE}"/>
              </a:ext>
            </a:extLst>
          </p:cNvPr>
          <p:cNvSpPr txBox="1"/>
          <p:nvPr/>
        </p:nvSpPr>
        <p:spPr>
          <a:xfrm>
            <a:off x="558813" y="4384574"/>
            <a:ext cx="23043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05510 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서울시 송파구 </a:t>
            </a:r>
            <a:r>
              <a:rPr lang="ko-KR" altLang="en-US" sz="10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올림픽로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35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길 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125 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삼성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SDS 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서관캠퍼스 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4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층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509FA17-0F23-224F-DD95-12A7BEE6BCD4}"/>
              </a:ext>
            </a:extLst>
          </p:cNvPr>
          <p:cNvSpPr txBox="1"/>
          <p:nvPr/>
        </p:nvSpPr>
        <p:spPr>
          <a:xfrm>
            <a:off x="558813" y="4076798"/>
            <a:ext cx="23043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hello@raiseme.kr</a:t>
            </a:r>
            <a:endParaRPr lang="ko-KR" altLang="en-US" sz="1000" b="1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8376F16-5291-CF17-E815-8D18840355F3}"/>
              </a:ext>
            </a:extLst>
          </p:cNvPr>
          <p:cNvSpPr txBox="1"/>
          <p:nvPr/>
        </p:nvSpPr>
        <p:spPr>
          <a:xfrm>
            <a:off x="3767256" y="4076798"/>
            <a:ext cx="46330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Raiseme</a:t>
            </a:r>
            <a:r>
              <a:rPr lang="ko-KR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의 </a:t>
            </a:r>
            <a:r>
              <a:rPr lang="en-US" altLang="ko-KR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AI </a:t>
            </a:r>
            <a:r>
              <a:rPr lang="ko-KR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모델로 여러분의 서비스를 업그레이드 하고 싶다면</a:t>
            </a:r>
          </a:p>
          <a:p>
            <a:r>
              <a:rPr lang="ko-KR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회사명</a:t>
            </a:r>
            <a:r>
              <a:rPr lang="en-US" altLang="ko-KR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 </a:t>
            </a:r>
            <a:r>
              <a:rPr lang="ko-KR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성함</a:t>
            </a:r>
            <a:r>
              <a:rPr lang="en-US" altLang="ko-KR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 </a:t>
            </a:r>
            <a:r>
              <a:rPr lang="ko-KR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연락처</a:t>
            </a:r>
            <a:r>
              <a:rPr lang="en-US" altLang="ko-KR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 </a:t>
            </a:r>
            <a:r>
              <a:rPr lang="ko-KR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문의내용을 메일로 보내주세요</a:t>
            </a:r>
            <a:r>
              <a:rPr lang="en-US" altLang="ko-KR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.</a:t>
            </a:r>
          </a:p>
          <a:p>
            <a:endParaRPr lang="en-US" altLang="ko-KR" sz="10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r>
              <a:rPr lang="ko-KR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서비스 컨설턴트가 성공 사례와 함께 여러분의 서비스를 </a:t>
            </a:r>
            <a:r>
              <a:rPr lang="en-US" altLang="ko-KR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Raise</a:t>
            </a:r>
            <a:r>
              <a:rPr lang="ko-KR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해 드립니다</a:t>
            </a:r>
            <a:r>
              <a:rPr lang="en-US" altLang="ko-KR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.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CFDDFA4-BB6E-16FD-9E99-7EDA573AECAA}"/>
              </a:ext>
            </a:extLst>
          </p:cNvPr>
          <p:cNvSpPr txBox="1"/>
          <p:nvPr/>
        </p:nvSpPr>
        <p:spPr>
          <a:xfrm>
            <a:off x="3767256" y="5123320"/>
            <a:ext cx="379462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파트너십 문의 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| 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기술 문의 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| 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요금 문의 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| 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서비스 이용문의 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| 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기타</a:t>
            </a:r>
            <a:endParaRPr lang="en-US" altLang="ko-KR" sz="10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E6437997-2D12-33C5-2CF6-668605181C40}"/>
              </a:ext>
            </a:extLst>
          </p:cNvPr>
          <p:cNvGrpSpPr/>
          <p:nvPr/>
        </p:nvGrpSpPr>
        <p:grpSpPr>
          <a:xfrm>
            <a:off x="558813" y="4900707"/>
            <a:ext cx="1774874" cy="468834"/>
            <a:chOff x="600141" y="3111507"/>
            <a:chExt cx="1774874" cy="468834"/>
          </a:xfrm>
        </p:grpSpPr>
        <p:pic>
          <p:nvPicPr>
            <p:cNvPr id="55" name="그래픽 54" descr="다운로드 단색으로 채워진">
              <a:extLst>
                <a:ext uri="{FF2B5EF4-FFF2-40B4-BE49-F238E27FC236}">
                  <a16:creationId xmlns:a16="http://schemas.microsoft.com/office/drawing/2014/main" id="{91654E73-6341-6DB7-1561-BBF2F29983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flipH="1">
              <a:off x="600141" y="3163551"/>
              <a:ext cx="144000" cy="144000"/>
            </a:xfrm>
            <a:prstGeom prst="rect">
              <a:avLst/>
            </a:prstGeom>
          </p:spPr>
        </p:pic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39AD82CB-A687-0132-D53D-6F3D14E39076}"/>
                </a:ext>
              </a:extLst>
            </p:cNvPr>
            <p:cNvSpPr/>
            <p:nvPr/>
          </p:nvSpPr>
          <p:spPr>
            <a:xfrm>
              <a:off x="678404" y="3111507"/>
              <a:ext cx="1696611" cy="265064"/>
            </a:xfrm>
            <a:prstGeom prst="rect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Ins="90000" rtlCol="0" anchor="ctr"/>
            <a:lstStyle/>
            <a:p>
              <a:pPr algn="l"/>
              <a:r>
                <a:rPr lang="en-US" altLang="ko-KR" sz="800" u="sng" noProof="1">
                  <a:solidFill>
                    <a:schemeClr val="tx1">
                      <a:lumMod val="85000"/>
                      <a:lumOff val="1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Raiseme </a:t>
              </a:r>
              <a:r>
                <a:rPr lang="ko-KR" altLang="en-US" sz="800" u="sng" noProof="1">
                  <a:solidFill>
                    <a:schemeClr val="tx1">
                      <a:lumMod val="85000"/>
                      <a:lumOff val="1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소개자료를 받고 싶어요</a:t>
              </a: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16736A4D-33BE-EBD0-A95D-5A54459F0DE0}"/>
                </a:ext>
              </a:extLst>
            </p:cNvPr>
            <p:cNvSpPr/>
            <p:nvPr/>
          </p:nvSpPr>
          <p:spPr>
            <a:xfrm>
              <a:off x="678404" y="3315277"/>
              <a:ext cx="1696611" cy="265064"/>
            </a:xfrm>
            <a:prstGeom prst="rect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Ins="90000" rtlCol="0" anchor="ctr"/>
            <a:lstStyle/>
            <a:p>
              <a:pPr algn="l"/>
              <a:r>
                <a:rPr lang="en-US" altLang="ko-KR" sz="800" u="sng" noProof="1">
                  <a:solidFill>
                    <a:schemeClr val="tx1">
                      <a:lumMod val="85000"/>
                      <a:lumOff val="1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API </a:t>
              </a:r>
              <a:r>
                <a:rPr lang="ko-KR" altLang="en-US" sz="800" u="sng" noProof="1">
                  <a:solidFill>
                    <a:schemeClr val="tx1">
                      <a:lumMod val="85000"/>
                      <a:lumOff val="1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사용 방법을 알고 싶어요</a:t>
              </a:r>
            </a:p>
          </p:txBody>
        </p:sp>
        <p:sp>
          <p:nvSpPr>
            <p:cNvPr id="58" name="Open External">
              <a:extLst>
                <a:ext uri="{FF2B5EF4-FFF2-40B4-BE49-F238E27FC236}">
                  <a16:creationId xmlns:a16="http://schemas.microsoft.com/office/drawing/2014/main" id="{FC5256AD-7FCB-58A5-F7F7-92F18236A29C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623258" y="3392056"/>
              <a:ext cx="97766" cy="108000"/>
            </a:xfrm>
            <a:custGeom>
              <a:avLst/>
              <a:gdLst>
                <a:gd name="T0" fmla="*/ 445 w 666"/>
                <a:gd name="T1" fmla="*/ 0 h 666"/>
                <a:gd name="T2" fmla="*/ 433 w 666"/>
                <a:gd name="T3" fmla="*/ 14 h 666"/>
                <a:gd name="T4" fmla="*/ 447 w 666"/>
                <a:gd name="T5" fmla="*/ 26 h 666"/>
                <a:gd name="T6" fmla="*/ 621 w 666"/>
                <a:gd name="T7" fmla="*/ 26 h 666"/>
                <a:gd name="T8" fmla="*/ 342 w 666"/>
                <a:gd name="T9" fmla="*/ 305 h 666"/>
                <a:gd name="T10" fmla="*/ 342 w 666"/>
                <a:gd name="T11" fmla="*/ 324 h 666"/>
                <a:gd name="T12" fmla="*/ 361 w 666"/>
                <a:gd name="T13" fmla="*/ 324 h 666"/>
                <a:gd name="T14" fmla="*/ 640 w 666"/>
                <a:gd name="T15" fmla="*/ 45 h 666"/>
                <a:gd name="T16" fmla="*/ 640 w 666"/>
                <a:gd name="T17" fmla="*/ 218 h 666"/>
                <a:gd name="T18" fmla="*/ 653 w 666"/>
                <a:gd name="T19" fmla="*/ 232 h 666"/>
                <a:gd name="T20" fmla="*/ 666 w 666"/>
                <a:gd name="T21" fmla="*/ 218 h 666"/>
                <a:gd name="T22" fmla="*/ 666 w 666"/>
                <a:gd name="T23" fmla="*/ 0 h 666"/>
                <a:gd name="T24" fmla="*/ 445 w 666"/>
                <a:gd name="T25" fmla="*/ 0 h 666"/>
                <a:gd name="T26" fmla="*/ 27 w 666"/>
                <a:gd name="T27" fmla="*/ 119 h 666"/>
                <a:gd name="T28" fmla="*/ 0 w 666"/>
                <a:gd name="T29" fmla="*/ 146 h 666"/>
                <a:gd name="T30" fmla="*/ 0 w 666"/>
                <a:gd name="T31" fmla="*/ 639 h 666"/>
                <a:gd name="T32" fmla="*/ 27 w 666"/>
                <a:gd name="T33" fmla="*/ 666 h 666"/>
                <a:gd name="T34" fmla="*/ 520 w 666"/>
                <a:gd name="T35" fmla="*/ 666 h 666"/>
                <a:gd name="T36" fmla="*/ 547 w 666"/>
                <a:gd name="T37" fmla="*/ 639 h 666"/>
                <a:gd name="T38" fmla="*/ 547 w 666"/>
                <a:gd name="T39" fmla="*/ 226 h 666"/>
                <a:gd name="T40" fmla="*/ 533 w 666"/>
                <a:gd name="T41" fmla="*/ 212 h 666"/>
                <a:gd name="T42" fmla="*/ 520 w 666"/>
                <a:gd name="T43" fmla="*/ 226 h 666"/>
                <a:gd name="T44" fmla="*/ 520 w 666"/>
                <a:gd name="T45" fmla="*/ 639 h 666"/>
                <a:gd name="T46" fmla="*/ 27 w 666"/>
                <a:gd name="T47" fmla="*/ 639 h 666"/>
                <a:gd name="T48" fmla="*/ 27 w 666"/>
                <a:gd name="T49" fmla="*/ 146 h 666"/>
                <a:gd name="T50" fmla="*/ 440 w 666"/>
                <a:gd name="T51" fmla="*/ 146 h 666"/>
                <a:gd name="T52" fmla="*/ 453 w 666"/>
                <a:gd name="T53" fmla="*/ 133 h 666"/>
                <a:gd name="T54" fmla="*/ 440 w 666"/>
                <a:gd name="T55" fmla="*/ 119 h 666"/>
                <a:gd name="T56" fmla="*/ 27 w 666"/>
                <a:gd name="T57" fmla="*/ 119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66" h="666">
                  <a:moveTo>
                    <a:pt x="445" y="0"/>
                  </a:moveTo>
                  <a:cubicBezTo>
                    <a:pt x="438" y="0"/>
                    <a:pt x="432" y="7"/>
                    <a:pt x="433" y="14"/>
                  </a:cubicBezTo>
                  <a:cubicBezTo>
                    <a:pt x="434" y="21"/>
                    <a:pt x="440" y="27"/>
                    <a:pt x="447" y="26"/>
                  </a:cubicBezTo>
                  <a:lnTo>
                    <a:pt x="621" y="26"/>
                  </a:lnTo>
                  <a:lnTo>
                    <a:pt x="342" y="305"/>
                  </a:lnTo>
                  <a:cubicBezTo>
                    <a:pt x="337" y="310"/>
                    <a:pt x="337" y="319"/>
                    <a:pt x="342" y="324"/>
                  </a:cubicBezTo>
                  <a:cubicBezTo>
                    <a:pt x="347" y="329"/>
                    <a:pt x="356" y="329"/>
                    <a:pt x="361" y="324"/>
                  </a:cubicBezTo>
                  <a:lnTo>
                    <a:pt x="640" y="45"/>
                  </a:lnTo>
                  <a:lnTo>
                    <a:pt x="640" y="218"/>
                  </a:lnTo>
                  <a:cubicBezTo>
                    <a:pt x="639" y="225"/>
                    <a:pt x="646" y="232"/>
                    <a:pt x="653" y="232"/>
                  </a:cubicBezTo>
                  <a:cubicBezTo>
                    <a:pt x="660" y="232"/>
                    <a:pt x="666" y="225"/>
                    <a:pt x="666" y="218"/>
                  </a:cubicBezTo>
                  <a:lnTo>
                    <a:pt x="666" y="0"/>
                  </a:lnTo>
                  <a:lnTo>
                    <a:pt x="445" y="0"/>
                  </a:lnTo>
                  <a:close/>
                  <a:moveTo>
                    <a:pt x="27" y="119"/>
                  </a:moveTo>
                  <a:cubicBezTo>
                    <a:pt x="12" y="119"/>
                    <a:pt x="0" y="131"/>
                    <a:pt x="0" y="146"/>
                  </a:cubicBezTo>
                  <a:lnTo>
                    <a:pt x="0" y="639"/>
                  </a:lnTo>
                  <a:cubicBezTo>
                    <a:pt x="0" y="654"/>
                    <a:pt x="12" y="666"/>
                    <a:pt x="27" y="666"/>
                  </a:cubicBezTo>
                  <a:lnTo>
                    <a:pt x="520" y="666"/>
                  </a:lnTo>
                  <a:cubicBezTo>
                    <a:pt x="535" y="666"/>
                    <a:pt x="547" y="654"/>
                    <a:pt x="547" y="639"/>
                  </a:cubicBezTo>
                  <a:lnTo>
                    <a:pt x="547" y="226"/>
                  </a:lnTo>
                  <a:cubicBezTo>
                    <a:pt x="547" y="219"/>
                    <a:pt x="540" y="212"/>
                    <a:pt x="533" y="212"/>
                  </a:cubicBezTo>
                  <a:cubicBezTo>
                    <a:pt x="526" y="212"/>
                    <a:pt x="520" y="219"/>
                    <a:pt x="520" y="226"/>
                  </a:cubicBezTo>
                  <a:lnTo>
                    <a:pt x="520" y="639"/>
                  </a:lnTo>
                  <a:lnTo>
                    <a:pt x="27" y="639"/>
                  </a:lnTo>
                  <a:lnTo>
                    <a:pt x="27" y="146"/>
                  </a:lnTo>
                  <a:lnTo>
                    <a:pt x="440" y="146"/>
                  </a:lnTo>
                  <a:cubicBezTo>
                    <a:pt x="447" y="146"/>
                    <a:pt x="453" y="140"/>
                    <a:pt x="453" y="133"/>
                  </a:cubicBezTo>
                  <a:cubicBezTo>
                    <a:pt x="453" y="125"/>
                    <a:pt x="447" y="119"/>
                    <a:pt x="440" y="119"/>
                  </a:cubicBezTo>
                  <a:lnTo>
                    <a:pt x="27" y="119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84EBF78F-AFBA-496C-D4C3-ACF5ABCEDF4A}"/>
              </a:ext>
            </a:extLst>
          </p:cNvPr>
          <p:cNvSpPr/>
          <p:nvPr/>
        </p:nvSpPr>
        <p:spPr>
          <a:xfrm>
            <a:off x="217502" y="791183"/>
            <a:ext cx="9010636" cy="51606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 dirty="0">
              <a:latin typeface="+mn-ea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6BA3FE52-9ED8-945D-2785-A51547B3635E}"/>
              </a:ext>
            </a:extLst>
          </p:cNvPr>
          <p:cNvSpPr/>
          <p:nvPr/>
        </p:nvSpPr>
        <p:spPr>
          <a:xfrm>
            <a:off x="217502" y="791183"/>
            <a:ext cx="9010636" cy="51606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 dirty="0">
              <a:latin typeface="+mn-ea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1DACF1D0-D958-FB1D-31D1-1783AD36880D}"/>
              </a:ext>
            </a:extLst>
          </p:cNvPr>
          <p:cNvSpPr/>
          <p:nvPr/>
        </p:nvSpPr>
        <p:spPr bwMode="auto">
          <a:xfrm>
            <a:off x="338543" y="949952"/>
            <a:ext cx="1004929" cy="198522"/>
          </a:xfrm>
          <a:prstGeom prst="rect">
            <a:avLst/>
          </a:prstGeom>
          <a:noFill/>
          <a:ln w="28575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lIns="36000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050" b="1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Raiseme </a:t>
            </a:r>
            <a:r>
              <a:rPr lang="en-US" altLang="ko-KR" sz="1050" b="1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Logo</a:t>
            </a:r>
            <a:endParaRPr kumimoji="0" lang="ko-KR" altLang="en-US" sz="1050" b="1" dirty="0">
              <a:solidFill>
                <a:schemeClr val="bg1">
                  <a:lumMod val="65000"/>
                </a:schemeClr>
              </a:solidFill>
              <a:latin typeface="+mn-ea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0F64C621-312B-5CF2-DCB3-629B7C3E050C}"/>
              </a:ext>
            </a:extLst>
          </p:cNvPr>
          <p:cNvSpPr txBox="1"/>
          <p:nvPr/>
        </p:nvSpPr>
        <p:spPr>
          <a:xfrm>
            <a:off x="6758404" y="926102"/>
            <a:ext cx="502309" cy="246221"/>
          </a:xfrm>
          <a:prstGeom prst="rect">
            <a:avLst/>
          </a:prstGeom>
          <a:noFill/>
        </p:spPr>
        <p:txBody>
          <a:bodyPr wrap="none" lIns="36000" rIns="36000" rtlCol="0" anchor="ctr">
            <a:spAutoFit/>
          </a:bodyPr>
          <a:lstStyle/>
          <a:p>
            <a:pPr algn="ctr"/>
            <a:r>
              <a:rPr kumimoji="1" lang="en-US" altLang="en-US" sz="1000" b="1" dirty="0">
                <a:latin typeface="+mn-ea"/>
              </a:rPr>
              <a:t>Service</a:t>
            </a:r>
            <a:endParaRPr kumimoji="1" lang="x-none" altLang="en-US" sz="1000" b="1" dirty="0">
              <a:latin typeface="+mn-ea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33306A9D-15B2-657D-5426-47A9726FCAE4}"/>
              </a:ext>
            </a:extLst>
          </p:cNvPr>
          <p:cNvSpPr txBox="1"/>
          <p:nvPr/>
        </p:nvSpPr>
        <p:spPr>
          <a:xfrm>
            <a:off x="8651687" y="926102"/>
            <a:ext cx="407731" cy="246221"/>
          </a:xfrm>
          <a:prstGeom prst="rect">
            <a:avLst/>
          </a:prstGeom>
          <a:noFill/>
        </p:spPr>
        <p:txBody>
          <a:bodyPr wrap="none" lIns="36000" rIns="36000" rtlCol="0" anchor="ctr">
            <a:spAutoFit/>
          </a:bodyPr>
          <a:lstStyle/>
          <a:p>
            <a:pPr algn="ctr"/>
            <a:r>
              <a:rPr kumimoji="1" lang="en-US" altLang="en-US" sz="1000" b="1" dirty="0">
                <a:latin typeface="+mn-ea"/>
              </a:rPr>
              <a:t>News</a:t>
            </a:r>
            <a:endParaRPr kumimoji="1" lang="x-none" altLang="en-US" sz="1000" b="1" dirty="0">
              <a:latin typeface="+mn-ea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B0BB33BF-498D-3FAE-8E28-A8AF8B99CFCE}"/>
              </a:ext>
            </a:extLst>
          </p:cNvPr>
          <p:cNvSpPr txBox="1"/>
          <p:nvPr/>
        </p:nvSpPr>
        <p:spPr>
          <a:xfrm>
            <a:off x="7893956" y="926102"/>
            <a:ext cx="620930" cy="246221"/>
          </a:xfrm>
          <a:prstGeom prst="rect">
            <a:avLst/>
          </a:prstGeom>
          <a:noFill/>
        </p:spPr>
        <p:txBody>
          <a:bodyPr wrap="none" lIns="36000" rIns="36000" rtlCol="0" anchor="ctr">
            <a:spAutoFit/>
          </a:bodyPr>
          <a:lstStyle/>
          <a:p>
            <a:pPr algn="ctr"/>
            <a:r>
              <a:rPr kumimoji="1" lang="en-US" altLang="en-US" sz="1000" b="1" dirty="0">
                <a:latin typeface="+mn-ea"/>
              </a:rPr>
              <a:t>Use Case</a:t>
            </a:r>
            <a:endParaRPr kumimoji="1" lang="x-none" altLang="en-US" sz="1000" b="1" dirty="0">
              <a:latin typeface="+mn-ea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2C870111-C450-5DC5-A21C-CB9B06E7DE63}"/>
              </a:ext>
            </a:extLst>
          </p:cNvPr>
          <p:cNvSpPr txBox="1"/>
          <p:nvPr/>
        </p:nvSpPr>
        <p:spPr>
          <a:xfrm>
            <a:off x="6170591" y="926102"/>
            <a:ext cx="451012" cy="246221"/>
          </a:xfrm>
          <a:prstGeom prst="rect">
            <a:avLst/>
          </a:prstGeom>
          <a:noFill/>
        </p:spPr>
        <p:txBody>
          <a:bodyPr wrap="none" lIns="36000" rIns="36000" rtlCol="0"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000" b="1" dirty="0">
                <a:latin typeface="+mn-ea"/>
              </a:rPr>
              <a:t>About</a:t>
            </a:r>
            <a:endParaRPr kumimoji="0" lang="ko-KR" altLang="en-US" sz="1000" b="1" dirty="0">
              <a:latin typeface="+mn-ea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A572D3D6-5799-1634-9EA8-A04E8EA18155}"/>
              </a:ext>
            </a:extLst>
          </p:cNvPr>
          <p:cNvSpPr txBox="1"/>
          <p:nvPr/>
        </p:nvSpPr>
        <p:spPr>
          <a:xfrm>
            <a:off x="7397514" y="926102"/>
            <a:ext cx="359641" cy="246221"/>
          </a:xfrm>
          <a:prstGeom prst="rect">
            <a:avLst/>
          </a:prstGeom>
          <a:noFill/>
        </p:spPr>
        <p:txBody>
          <a:bodyPr wrap="none" lIns="36000" rIns="36000" rtlCol="0" anchor="ctr">
            <a:spAutoFit/>
          </a:bodyPr>
          <a:lstStyle/>
          <a:p>
            <a:pPr algn="ctr"/>
            <a:r>
              <a:rPr kumimoji="1" lang="en-US" altLang="en-US" sz="1000" b="1" dirty="0">
                <a:latin typeface="+mn-ea"/>
              </a:rPr>
              <a:t>Tech</a:t>
            </a:r>
            <a:endParaRPr kumimoji="1" lang="x-none" altLang="en-US" sz="1000" b="1" dirty="0">
              <a:latin typeface="+mn-ea"/>
            </a:endParaRPr>
          </a:p>
        </p:txBody>
      </p:sp>
      <p:sp>
        <p:nvSpPr>
          <p:cNvPr id="75" name="Button">
            <a:extLst>
              <a:ext uri="{FF2B5EF4-FFF2-40B4-BE49-F238E27FC236}">
                <a16:creationId xmlns:a16="http://schemas.microsoft.com/office/drawing/2014/main" id="{E451B396-705D-E199-AF6F-40322A65663E}"/>
              </a:ext>
            </a:extLst>
          </p:cNvPr>
          <p:cNvSpPr>
            <a:spLocks/>
          </p:cNvSpPr>
          <p:nvPr/>
        </p:nvSpPr>
        <p:spPr bwMode="auto">
          <a:xfrm>
            <a:off x="8483956" y="1589220"/>
            <a:ext cx="573864" cy="241995"/>
          </a:xfrm>
          <a:prstGeom prst="roundRect">
            <a:avLst>
              <a:gd name="adj" fmla="val 8776"/>
            </a:avLst>
          </a:prstGeom>
          <a:solidFill>
            <a:srgbClr val="FFFFFF"/>
          </a:solidFill>
          <a:ln w="635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more &gt;</a:t>
            </a:r>
          </a:p>
        </p:txBody>
      </p:sp>
    </p:spTree>
    <p:extLst>
      <p:ext uri="{BB962C8B-B14F-4D97-AF65-F5344CB8AC3E}">
        <p14:creationId xmlns:p14="http://schemas.microsoft.com/office/powerpoint/2010/main" val="6867716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35B44F-81DA-3473-5FBF-1116DD70F90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Showcase : </a:t>
            </a:r>
            <a:r>
              <a:rPr lang="ko-KR" altLang="en-US" dirty="0"/>
              <a:t>메인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8CC5AD9-DD2C-4CF0-A28D-F52B806C9A6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Main &gt; Showcase 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1196C17-A330-4510-24B6-FA144F09070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S_MAIN_01_P</a:t>
            </a:r>
            <a:endParaRPr lang="ko-KR" altLang="en-US" dirty="0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D760755B-0620-0741-3E29-66BFA6A9CE16}"/>
              </a:ext>
            </a:extLst>
          </p:cNvPr>
          <p:cNvGrpSpPr/>
          <p:nvPr/>
        </p:nvGrpSpPr>
        <p:grpSpPr>
          <a:xfrm>
            <a:off x="217498" y="788533"/>
            <a:ext cx="9010640" cy="5798741"/>
            <a:chOff x="217498" y="788533"/>
            <a:chExt cx="9010640" cy="5798741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670860B-58FF-8398-6460-6E095508029F}"/>
                </a:ext>
              </a:extLst>
            </p:cNvPr>
            <p:cNvSpPr/>
            <p:nvPr/>
          </p:nvSpPr>
          <p:spPr bwMode="auto">
            <a:xfrm>
              <a:off x="217502" y="1307243"/>
              <a:ext cx="9010633" cy="2656734"/>
            </a:xfrm>
            <a:prstGeom prst="rect">
              <a:avLst/>
            </a:prstGeom>
            <a:solidFill>
              <a:srgbClr val="D9D9D9"/>
            </a:solidFill>
            <a:ln w="2857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kumimoji="0" lang="ko-KR" altLang="en-US" dirty="0">
                <a:solidFill>
                  <a:srgbClr val="FF0000"/>
                </a:solidFill>
                <a:latin typeface="+mn-ea"/>
              </a:endParaRPr>
            </a:p>
          </p:txBody>
        </p:sp>
        <p:sp>
          <p:nvSpPr>
            <p:cNvPr id="6" name="Freeform 129">
              <a:extLst>
                <a:ext uri="{FF2B5EF4-FFF2-40B4-BE49-F238E27FC236}">
                  <a16:creationId xmlns:a16="http://schemas.microsoft.com/office/drawing/2014/main" id="{F515AB29-725B-AFD7-5224-7E0BAFD873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29119" y="2313334"/>
              <a:ext cx="787402" cy="644552"/>
            </a:xfrm>
            <a:custGeom>
              <a:avLst/>
              <a:gdLst>
                <a:gd name="T0" fmla="*/ 800850339 w 68"/>
                <a:gd name="T1" fmla="*/ 578081024 h 55"/>
                <a:gd name="T2" fmla="*/ 741964184 w 68"/>
                <a:gd name="T3" fmla="*/ 648868068 h 55"/>
                <a:gd name="T4" fmla="*/ 58886155 w 68"/>
                <a:gd name="T5" fmla="*/ 648868068 h 55"/>
                <a:gd name="T6" fmla="*/ 0 w 68"/>
                <a:gd name="T7" fmla="*/ 578081024 h 55"/>
                <a:gd name="T8" fmla="*/ 0 w 68"/>
                <a:gd name="T9" fmla="*/ 70787044 h 55"/>
                <a:gd name="T10" fmla="*/ 58886155 w 68"/>
                <a:gd name="T11" fmla="*/ 0 h 55"/>
                <a:gd name="T12" fmla="*/ 741964184 w 68"/>
                <a:gd name="T13" fmla="*/ 0 h 55"/>
                <a:gd name="T14" fmla="*/ 800850339 w 68"/>
                <a:gd name="T15" fmla="*/ 70787044 h 55"/>
                <a:gd name="T16" fmla="*/ 800850339 w 68"/>
                <a:gd name="T17" fmla="*/ 578081024 h 55"/>
                <a:gd name="T18" fmla="*/ 58886155 w 68"/>
                <a:gd name="T19" fmla="*/ 58988631 h 55"/>
                <a:gd name="T20" fmla="*/ 47108238 w 68"/>
                <a:gd name="T21" fmla="*/ 70787044 h 55"/>
                <a:gd name="T22" fmla="*/ 47108238 w 68"/>
                <a:gd name="T23" fmla="*/ 578081024 h 55"/>
                <a:gd name="T24" fmla="*/ 58886155 w 68"/>
                <a:gd name="T25" fmla="*/ 601677850 h 55"/>
                <a:gd name="T26" fmla="*/ 741964184 w 68"/>
                <a:gd name="T27" fmla="*/ 601677850 h 55"/>
                <a:gd name="T28" fmla="*/ 753742101 w 68"/>
                <a:gd name="T29" fmla="*/ 578081024 h 55"/>
                <a:gd name="T30" fmla="*/ 753742101 w 68"/>
                <a:gd name="T31" fmla="*/ 70787044 h 55"/>
                <a:gd name="T32" fmla="*/ 741964184 w 68"/>
                <a:gd name="T33" fmla="*/ 58988631 h 55"/>
                <a:gd name="T34" fmla="*/ 58886155 w 68"/>
                <a:gd name="T35" fmla="*/ 58988631 h 55"/>
                <a:gd name="T36" fmla="*/ 188436383 w 68"/>
                <a:gd name="T37" fmla="*/ 271346327 h 55"/>
                <a:gd name="T38" fmla="*/ 105994393 w 68"/>
                <a:gd name="T39" fmla="*/ 188760870 h 55"/>
                <a:gd name="T40" fmla="*/ 188436383 w 68"/>
                <a:gd name="T41" fmla="*/ 106178848 h 55"/>
                <a:gd name="T42" fmla="*/ 270874942 w 68"/>
                <a:gd name="T43" fmla="*/ 188760870 h 55"/>
                <a:gd name="T44" fmla="*/ 188436383 w 68"/>
                <a:gd name="T45" fmla="*/ 271346327 h 55"/>
                <a:gd name="T46" fmla="*/ 694855946 w 68"/>
                <a:gd name="T47" fmla="*/ 542689220 h 55"/>
                <a:gd name="T48" fmla="*/ 105994393 w 68"/>
                <a:gd name="T49" fmla="*/ 542689220 h 55"/>
                <a:gd name="T50" fmla="*/ 105994393 w 68"/>
                <a:gd name="T51" fmla="*/ 460107198 h 55"/>
                <a:gd name="T52" fmla="*/ 235544621 w 68"/>
                <a:gd name="T53" fmla="*/ 330331523 h 55"/>
                <a:gd name="T54" fmla="*/ 306208694 w 68"/>
                <a:gd name="T55" fmla="*/ 389320154 h 55"/>
                <a:gd name="T56" fmla="*/ 518197480 w 68"/>
                <a:gd name="T57" fmla="*/ 176962457 h 55"/>
                <a:gd name="T58" fmla="*/ 694855946 w 68"/>
                <a:gd name="T59" fmla="*/ 353928349 h 55"/>
                <a:gd name="T60" fmla="*/ 694855946 w 68"/>
                <a:gd name="T61" fmla="*/ 542689220 h 55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0" t="0" r="r" b="b"/>
              <a:pathLst>
                <a:path w="68" h="55">
                  <a:moveTo>
                    <a:pt x="68" y="49"/>
                  </a:moveTo>
                  <a:cubicBezTo>
                    <a:pt x="68" y="53"/>
                    <a:pt x="66" y="55"/>
                    <a:pt x="63" y="55"/>
                  </a:cubicBezTo>
                  <a:cubicBezTo>
                    <a:pt x="5" y="55"/>
                    <a:pt x="5" y="55"/>
                    <a:pt x="5" y="55"/>
                  </a:cubicBezTo>
                  <a:cubicBezTo>
                    <a:pt x="2" y="55"/>
                    <a:pt x="0" y="53"/>
                    <a:pt x="0" y="4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5" y="0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66" y="0"/>
                    <a:pt x="68" y="3"/>
                    <a:pt x="68" y="6"/>
                  </a:cubicBezTo>
                  <a:lnTo>
                    <a:pt x="68" y="49"/>
                  </a:lnTo>
                  <a:close/>
                  <a:moveTo>
                    <a:pt x="5" y="5"/>
                  </a:moveTo>
                  <a:cubicBezTo>
                    <a:pt x="5" y="5"/>
                    <a:pt x="4" y="5"/>
                    <a:pt x="4" y="6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4" y="50"/>
                    <a:pt x="5" y="51"/>
                    <a:pt x="5" y="51"/>
                  </a:cubicBezTo>
                  <a:cubicBezTo>
                    <a:pt x="63" y="51"/>
                    <a:pt x="63" y="51"/>
                    <a:pt x="63" y="51"/>
                  </a:cubicBezTo>
                  <a:cubicBezTo>
                    <a:pt x="63" y="51"/>
                    <a:pt x="64" y="50"/>
                    <a:pt x="64" y="49"/>
                  </a:cubicBezTo>
                  <a:cubicBezTo>
                    <a:pt x="64" y="6"/>
                    <a:pt x="64" y="6"/>
                    <a:pt x="64" y="6"/>
                  </a:cubicBezTo>
                  <a:cubicBezTo>
                    <a:pt x="64" y="5"/>
                    <a:pt x="63" y="5"/>
                    <a:pt x="63" y="5"/>
                  </a:cubicBezTo>
                  <a:lnTo>
                    <a:pt x="5" y="5"/>
                  </a:lnTo>
                  <a:close/>
                  <a:moveTo>
                    <a:pt x="16" y="23"/>
                  </a:moveTo>
                  <a:cubicBezTo>
                    <a:pt x="12" y="23"/>
                    <a:pt x="9" y="20"/>
                    <a:pt x="9" y="16"/>
                  </a:cubicBezTo>
                  <a:cubicBezTo>
                    <a:pt x="9" y="13"/>
                    <a:pt x="12" y="9"/>
                    <a:pt x="16" y="9"/>
                  </a:cubicBezTo>
                  <a:cubicBezTo>
                    <a:pt x="20" y="9"/>
                    <a:pt x="23" y="13"/>
                    <a:pt x="23" y="16"/>
                  </a:cubicBezTo>
                  <a:cubicBezTo>
                    <a:pt x="23" y="20"/>
                    <a:pt x="20" y="23"/>
                    <a:pt x="16" y="23"/>
                  </a:cubicBezTo>
                  <a:close/>
                  <a:moveTo>
                    <a:pt x="59" y="46"/>
                  </a:moveTo>
                  <a:cubicBezTo>
                    <a:pt x="9" y="46"/>
                    <a:pt x="9" y="46"/>
                    <a:pt x="9" y="46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20" y="28"/>
                    <a:pt x="20" y="28"/>
                    <a:pt x="20" y="28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44" y="15"/>
                    <a:pt x="44" y="15"/>
                    <a:pt x="44" y="15"/>
                  </a:cubicBezTo>
                  <a:cubicBezTo>
                    <a:pt x="59" y="30"/>
                    <a:pt x="59" y="30"/>
                    <a:pt x="59" y="30"/>
                  </a:cubicBezTo>
                  <a:lnTo>
                    <a:pt x="59" y="46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endParaRPr lang="id-ID" dirty="0">
                <a:latin typeface="+mn-ea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FCED180-08F2-2DC0-8FA0-58A91F3C8052}"/>
                </a:ext>
              </a:extLst>
            </p:cNvPr>
            <p:cNvSpPr txBox="1"/>
            <p:nvPr/>
          </p:nvSpPr>
          <p:spPr>
            <a:xfrm>
              <a:off x="3251200" y="1764865"/>
              <a:ext cx="30241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편리하고 정확한</a:t>
              </a:r>
              <a:endPara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92B93E8-DA9F-64B7-C62C-57E2B02FD1EA}"/>
                </a:ext>
              </a:extLst>
            </p:cNvPr>
            <p:cNvSpPr txBox="1"/>
            <p:nvPr/>
          </p:nvSpPr>
          <p:spPr>
            <a:xfrm>
              <a:off x="3724375" y="1971880"/>
              <a:ext cx="200639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Raiseme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4E3D33A-A34C-96F0-5D57-58C7DF3324DF}"/>
                </a:ext>
              </a:extLst>
            </p:cNvPr>
            <p:cNvSpPr txBox="1"/>
            <p:nvPr/>
          </p:nvSpPr>
          <p:spPr>
            <a:xfrm>
              <a:off x="550862" y="4596211"/>
              <a:ext cx="270033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Raiseme</a:t>
              </a:r>
              <a:r>
                <a:rPr lang="ko-KR" alt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의 집중도 분석 </a:t>
              </a:r>
              <a:endPara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  <a:p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AI</a:t>
              </a:r>
              <a:r>
                <a:rPr lang="ko-KR" alt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 모델을 소개합니다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10A5EBD-82E0-9EF7-0162-4D5F433E8B7A}"/>
                </a:ext>
              </a:extLst>
            </p:cNvPr>
            <p:cNvSpPr txBox="1"/>
            <p:nvPr/>
          </p:nvSpPr>
          <p:spPr>
            <a:xfrm>
              <a:off x="3507967" y="5140091"/>
              <a:ext cx="3592858" cy="11244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en-US" altLang="ko-KR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Raiseme</a:t>
              </a:r>
              <a:r>
                <a:rPr lang="ko-KR" alt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의 집중과 비집중상태의 뇌파를 활용한 </a:t>
              </a:r>
              <a:r>
                <a:rPr lang="en-US" altLang="ko-KR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AI</a:t>
              </a:r>
              <a:r>
                <a:rPr lang="ko-KR" alt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학습으로 더 정확하게 판정할 수 있습니다</a:t>
              </a:r>
              <a:r>
                <a:rPr lang="en-US" altLang="ko-KR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.</a:t>
              </a:r>
            </a:p>
            <a:p>
              <a:pPr algn="just">
                <a:lnSpc>
                  <a:spcPct val="150000"/>
                </a:lnSpc>
              </a:pPr>
              <a:endParaRPr lang="en-US" altLang="ko-KR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  <a:p>
              <a:pPr algn="just">
                <a:lnSpc>
                  <a:spcPct val="150000"/>
                </a:lnSpc>
              </a:pPr>
              <a:r>
                <a:rPr lang="en-US" altLang="ko-KR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Eye Tracking</a:t>
              </a:r>
              <a:r>
                <a:rPr lang="ko-KR" alt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으로는 구분할 수 없는 청각 집중상태나 </a:t>
              </a:r>
              <a:endPara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  <a:p>
              <a:pPr algn="just">
                <a:lnSpc>
                  <a:spcPct val="150000"/>
                </a:lnSpc>
              </a:pPr>
              <a:r>
                <a:rPr lang="ko-KR" alt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시선만 고정한 상태를 구분할 수 있습니다</a:t>
              </a:r>
              <a:r>
                <a:rPr lang="en-US" altLang="ko-KR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.</a:t>
              </a:r>
              <a:endPara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68873E9B-B9D6-D7FD-0001-4C549F181434}"/>
                </a:ext>
              </a:extLst>
            </p:cNvPr>
            <p:cNvGrpSpPr/>
            <p:nvPr/>
          </p:nvGrpSpPr>
          <p:grpSpPr>
            <a:xfrm>
              <a:off x="550862" y="5140091"/>
              <a:ext cx="2700338" cy="1447183"/>
              <a:chOff x="550862" y="2149829"/>
              <a:chExt cx="2700338" cy="1447183"/>
            </a:xfrm>
          </p:grpSpPr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D3DE306C-7286-82CB-5285-04888E1E6736}"/>
                  </a:ext>
                </a:extLst>
              </p:cNvPr>
              <p:cNvSpPr/>
              <p:nvPr/>
            </p:nvSpPr>
            <p:spPr bwMode="auto">
              <a:xfrm>
                <a:off x="550862" y="2149829"/>
                <a:ext cx="2700338" cy="1447183"/>
              </a:xfrm>
              <a:prstGeom prst="rect">
                <a:avLst/>
              </a:prstGeom>
              <a:solidFill>
                <a:srgbClr val="D9D9D9"/>
              </a:solidFill>
              <a:ln w="28575"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kumimoji="0" lang="ko-KR" altLang="en-US" dirty="0">
                  <a:solidFill>
                    <a:srgbClr val="FF0000"/>
                  </a:solidFill>
                  <a:latin typeface="+mn-ea"/>
                </a:endParaRPr>
              </a:p>
            </p:txBody>
          </p:sp>
          <p:sp>
            <p:nvSpPr>
              <p:cNvPr id="13" name="Freeform 129">
                <a:extLst>
                  <a:ext uri="{FF2B5EF4-FFF2-40B4-BE49-F238E27FC236}">
                    <a16:creationId xmlns:a16="http://schemas.microsoft.com/office/drawing/2014/main" id="{825E5FCB-0E3A-C0FD-7882-45E25FA0190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21397" y="2644518"/>
                <a:ext cx="559267" cy="457805"/>
              </a:xfrm>
              <a:custGeom>
                <a:avLst/>
                <a:gdLst>
                  <a:gd name="T0" fmla="*/ 800850339 w 68"/>
                  <a:gd name="T1" fmla="*/ 578081024 h 55"/>
                  <a:gd name="T2" fmla="*/ 741964184 w 68"/>
                  <a:gd name="T3" fmla="*/ 648868068 h 55"/>
                  <a:gd name="T4" fmla="*/ 58886155 w 68"/>
                  <a:gd name="T5" fmla="*/ 648868068 h 55"/>
                  <a:gd name="T6" fmla="*/ 0 w 68"/>
                  <a:gd name="T7" fmla="*/ 578081024 h 55"/>
                  <a:gd name="T8" fmla="*/ 0 w 68"/>
                  <a:gd name="T9" fmla="*/ 70787044 h 55"/>
                  <a:gd name="T10" fmla="*/ 58886155 w 68"/>
                  <a:gd name="T11" fmla="*/ 0 h 55"/>
                  <a:gd name="T12" fmla="*/ 741964184 w 68"/>
                  <a:gd name="T13" fmla="*/ 0 h 55"/>
                  <a:gd name="T14" fmla="*/ 800850339 w 68"/>
                  <a:gd name="T15" fmla="*/ 70787044 h 55"/>
                  <a:gd name="T16" fmla="*/ 800850339 w 68"/>
                  <a:gd name="T17" fmla="*/ 578081024 h 55"/>
                  <a:gd name="T18" fmla="*/ 58886155 w 68"/>
                  <a:gd name="T19" fmla="*/ 58988631 h 55"/>
                  <a:gd name="T20" fmla="*/ 47108238 w 68"/>
                  <a:gd name="T21" fmla="*/ 70787044 h 55"/>
                  <a:gd name="T22" fmla="*/ 47108238 w 68"/>
                  <a:gd name="T23" fmla="*/ 578081024 h 55"/>
                  <a:gd name="T24" fmla="*/ 58886155 w 68"/>
                  <a:gd name="T25" fmla="*/ 601677850 h 55"/>
                  <a:gd name="T26" fmla="*/ 741964184 w 68"/>
                  <a:gd name="T27" fmla="*/ 601677850 h 55"/>
                  <a:gd name="T28" fmla="*/ 753742101 w 68"/>
                  <a:gd name="T29" fmla="*/ 578081024 h 55"/>
                  <a:gd name="T30" fmla="*/ 753742101 w 68"/>
                  <a:gd name="T31" fmla="*/ 70787044 h 55"/>
                  <a:gd name="T32" fmla="*/ 741964184 w 68"/>
                  <a:gd name="T33" fmla="*/ 58988631 h 55"/>
                  <a:gd name="T34" fmla="*/ 58886155 w 68"/>
                  <a:gd name="T35" fmla="*/ 58988631 h 55"/>
                  <a:gd name="T36" fmla="*/ 188436383 w 68"/>
                  <a:gd name="T37" fmla="*/ 271346327 h 55"/>
                  <a:gd name="T38" fmla="*/ 105994393 w 68"/>
                  <a:gd name="T39" fmla="*/ 188760870 h 55"/>
                  <a:gd name="T40" fmla="*/ 188436383 w 68"/>
                  <a:gd name="T41" fmla="*/ 106178848 h 55"/>
                  <a:gd name="T42" fmla="*/ 270874942 w 68"/>
                  <a:gd name="T43" fmla="*/ 188760870 h 55"/>
                  <a:gd name="T44" fmla="*/ 188436383 w 68"/>
                  <a:gd name="T45" fmla="*/ 271346327 h 55"/>
                  <a:gd name="T46" fmla="*/ 694855946 w 68"/>
                  <a:gd name="T47" fmla="*/ 542689220 h 55"/>
                  <a:gd name="T48" fmla="*/ 105994393 w 68"/>
                  <a:gd name="T49" fmla="*/ 542689220 h 55"/>
                  <a:gd name="T50" fmla="*/ 105994393 w 68"/>
                  <a:gd name="T51" fmla="*/ 460107198 h 55"/>
                  <a:gd name="T52" fmla="*/ 235544621 w 68"/>
                  <a:gd name="T53" fmla="*/ 330331523 h 55"/>
                  <a:gd name="T54" fmla="*/ 306208694 w 68"/>
                  <a:gd name="T55" fmla="*/ 389320154 h 55"/>
                  <a:gd name="T56" fmla="*/ 518197480 w 68"/>
                  <a:gd name="T57" fmla="*/ 176962457 h 55"/>
                  <a:gd name="T58" fmla="*/ 694855946 w 68"/>
                  <a:gd name="T59" fmla="*/ 353928349 h 55"/>
                  <a:gd name="T60" fmla="*/ 694855946 w 68"/>
                  <a:gd name="T61" fmla="*/ 542689220 h 55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</a:gdLst>
                <a:ahLst/>
                <a:cxnLst>
                  <a:cxn ang="T62">
                    <a:pos x="T0" y="T1"/>
                  </a:cxn>
                  <a:cxn ang="T63">
                    <a:pos x="T2" y="T3"/>
                  </a:cxn>
                  <a:cxn ang="T64">
                    <a:pos x="T4" y="T5"/>
                  </a:cxn>
                  <a:cxn ang="T65">
                    <a:pos x="T6" y="T7"/>
                  </a:cxn>
                  <a:cxn ang="T66">
                    <a:pos x="T8" y="T9"/>
                  </a:cxn>
                  <a:cxn ang="T67">
                    <a:pos x="T10" y="T11"/>
                  </a:cxn>
                  <a:cxn ang="T68">
                    <a:pos x="T12" y="T13"/>
                  </a:cxn>
                  <a:cxn ang="T69">
                    <a:pos x="T14" y="T15"/>
                  </a:cxn>
                  <a:cxn ang="T70">
                    <a:pos x="T16" y="T17"/>
                  </a:cxn>
                  <a:cxn ang="T71">
                    <a:pos x="T18" y="T19"/>
                  </a:cxn>
                  <a:cxn ang="T72">
                    <a:pos x="T20" y="T21"/>
                  </a:cxn>
                  <a:cxn ang="T73">
                    <a:pos x="T22" y="T23"/>
                  </a:cxn>
                  <a:cxn ang="T74">
                    <a:pos x="T24" y="T25"/>
                  </a:cxn>
                  <a:cxn ang="T75">
                    <a:pos x="T26" y="T27"/>
                  </a:cxn>
                  <a:cxn ang="T76">
                    <a:pos x="T28" y="T29"/>
                  </a:cxn>
                  <a:cxn ang="T77">
                    <a:pos x="T30" y="T31"/>
                  </a:cxn>
                  <a:cxn ang="T78">
                    <a:pos x="T32" y="T33"/>
                  </a:cxn>
                  <a:cxn ang="T79">
                    <a:pos x="T34" y="T35"/>
                  </a:cxn>
                  <a:cxn ang="T80">
                    <a:pos x="T36" y="T37"/>
                  </a:cxn>
                  <a:cxn ang="T81">
                    <a:pos x="T38" y="T39"/>
                  </a:cxn>
                  <a:cxn ang="T82">
                    <a:pos x="T40" y="T41"/>
                  </a:cxn>
                  <a:cxn ang="T83">
                    <a:pos x="T42" y="T43"/>
                  </a:cxn>
                  <a:cxn ang="T84">
                    <a:pos x="T44" y="T45"/>
                  </a:cxn>
                  <a:cxn ang="T85">
                    <a:pos x="T46" y="T47"/>
                  </a:cxn>
                  <a:cxn ang="T86">
                    <a:pos x="T48" y="T49"/>
                  </a:cxn>
                  <a:cxn ang="T87">
                    <a:pos x="T50" y="T51"/>
                  </a:cxn>
                  <a:cxn ang="T88">
                    <a:pos x="T52" y="T53"/>
                  </a:cxn>
                  <a:cxn ang="T89">
                    <a:pos x="T54" y="T55"/>
                  </a:cxn>
                  <a:cxn ang="T90">
                    <a:pos x="T56" y="T57"/>
                  </a:cxn>
                  <a:cxn ang="T91">
                    <a:pos x="T58" y="T59"/>
                  </a:cxn>
                  <a:cxn ang="T92">
                    <a:pos x="T60" y="T61"/>
                  </a:cxn>
                </a:cxnLst>
                <a:rect l="0" t="0" r="r" b="b"/>
                <a:pathLst>
                  <a:path w="68" h="55">
                    <a:moveTo>
                      <a:pt x="68" y="49"/>
                    </a:moveTo>
                    <a:cubicBezTo>
                      <a:pt x="68" y="53"/>
                      <a:pt x="66" y="55"/>
                      <a:pt x="63" y="55"/>
                    </a:cubicBezTo>
                    <a:cubicBezTo>
                      <a:pt x="5" y="55"/>
                      <a:pt x="5" y="55"/>
                      <a:pt x="5" y="55"/>
                    </a:cubicBezTo>
                    <a:cubicBezTo>
                      <a:pt x="2" y="55"/>
                      <a:pt x="0" y="53"/>
                      <a:pt x="0" y="49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2" y="0"/>
                      <a:pt x="5" y="0"/>
                    </a:cubicBezTo>
                    <a:cubicBezTo>
                      <a:pt x="63" y="0"/>
                      <a:pt x="63" y="0"/>
                      <a:pt x="63" y="0"/>
                    </a:cubicBezTo>
                    <a:cubicBezTo>
                      <a:pt x="66" y="0"/>
                      <a:pt x="68" y="3"/>
                      <a:pt x="68" y="6"/>
                    </a:cubicBezTo>
                    <a:lnTo>
                      <a:pt x="68" y="49"/>
                    </a:lnTo>
                    <a:close/>
                    <a:moveTo>
                      <a:pt x="5" y="5"/>
                    </a:moveTo>
                    <a:cubicBezTo>
                      <a:pt x="5" y="5"/>
                      <a:pt x="4" y="5"/>
                      <a:pt x="4" y="6"/>
                    </a:cubicBezTo>
                    <a:cubicBezTo>
                      <a:pt x="4" y="49"/>
                      <a:pt x="4" y="49"/>
                      <a:pt x="4" y="49"/>
                    </a:cubicBezTo>
                    <a:cubicBezTo>
                      <a:pt x="4" y="50"/>
                      <a:pt x="5" y="51"/>
                      <a:pt x="5" y="51"/>
                    </a:cubicBezTo>
                    <a:cubicBezTo>
                      <a:pt x="63" y="51"/>
                      <a:pt x="63" y="51"/>
                      <a:pt x="63" y="51"/>
                    </a:cubicBezTo>
                    <a:cubicBezTo>
                      <a:pt x="63" y="51"/>
                      <a:pt x="64" y="50"/>
                      <a:pt x="64" y="49"/>
                    </a:cubicBezTo>
                    <a:cubicBezTo>
                      <a:pt x="64" y="6"/>
                      <a:pt x="64" y="6"/>
                      <a:pt x="64" y="6"/>
                    </a:cubicBezTo>
                    <a:cubicBezTo>
                      <a:pt x="64" y="5"/>
                      <a:pt x="63" y="5"/>
                      <a:pt x="63" y="5"/>
                    </a:cubicBezTo>
                    <a:lnTo>
                      <a:pt x="5" y="5"/>
                    </a:lnTo>
                    <a:close/>
                    <a:moveTo>
                      <a:pt x="16" y="23"/>
                    </a:moveTo>
                    <a:cubicBezTo>
                      <a:pt x="12" y="23"/>
                      <a:pt x="9" y="20"/>
                      <a:pt x="9" y="16"/>
                    </a:cubicBezTo>
                    <a:cubicBezTo>
                      <a:pt x="9" y="13"/>
                      <a:pt x="12" y="9"/>
                      <a:pt x="16" y="9"/>
                    </a:cubicBezTo>
                    <a:cubicBezTo>
                      <a:pt x="20" y="9"/>
                      <a:pt x="23" y="13"/>
                      <a:pt x="23" y="16"/>
                    </a:cubicBezTo>
                    <a:cubicBezTo>
                      <a:pt x="23" y="20"/>
                      <a:pt x="20" y="23"/>
                      <a:pt x="16" y="23"/>
                    </a:cubicBezTo>
                    <a:close/>
                    <a:moveTo>
                      <a:pt x="59" y="46"/>
                    </a:moveTo>
                    <a:cubicBezTo>
                      <a:pt x="9" y="46"/>
                      <a:pt x="9" y="46"/>
                      <a:pt x="9" y="46"/>
                    </a:cubicBezTo>
                    <a:cubicBezTo>
                      <a:pt x="9" y="39"/>
                      <a:pt x="9" y="39"/>
                      <a:pt x="9" y="39"/>
                    </a:cubicBezTo>
                    <a:cubicBezTo>
                      <a:pt x="20" y="28"/>
                      <a:pt x="20" y="28"/>
                      <a:pt x="20" y="28"/>
                    </a:cubicBezTo>
                    <a:cubicBezTo>
                      <a:pt x="26" y="33"/>
                      <a:pt x="26" y="33"/>
                      <a:pt x="26" y="33"/>
                    </a:cubicBezTo>
                    <a:cubicBezTo>
                      <a:pt x="44" y="15"/>
                      <a:pt x="44" y="15"/>
                      <a:pt x="44" y="15"/>
                    </a:cubicBezTo>
                    <a:cubicBezTo>
                      <a:pt x="59" y="30"/>
                      <a:pt x="59" y="30"/>
                      <a:pt x="59" y="30"/>
                    </a:cubicBezTo>
                    <a:lnTo>
                      <a:pt x="59" y="46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id-ID" dirty="0">
                  <a:latin typeface="+mn-ea"/>
                </a:endParaRPr>
              </a:p>
            </p:txBody>
          </p:sp>
        </p:grpSp>
        <p:sp>
          <p:nvSpPr>
            <p:cNvPr id="14" name="Button">
              <a:extLst>
                <a:ext uri="{FF2B5EF4-FFF2-40B4-BE49-F238E27FC236}">
                  <a16:creationId xmlns:a16="http://schemas.microsoft.com/office/drawing/2014/main" id="{28D07AC6-3D81-F497-643B-2862B16A96A0}"/>
                </a:ext>
              </a:extLst>
            </p:cNvPr>
            <p:cNvSpPr>
              <a:spLocks/>
            </p:cNvSpPr>
            <p:nvPr/>
          </p:nvSpPr>
          <p:spPr bwMode="auto">
            <a:xfrm>
              <a:off x="3507967" y="6313512"/>
              <a:ext cx="956861" cy="241995"/>
            </a:xfrm>
            <a:prstGeom prst="roundRect">
              <a:avLst>
                <a:gd name="adj" fmla="val 8776"/>
              </a:avLst>
            </a:prstGeom>
            <a:solidFill>
              <a:srgbClr val="FFFFFF"/>
            </a:solidFill>
            <a:ln w="6350" cap="flat" cmpd="sng" algn="ctr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Showcase </a:t>
              </a:r>
              <a:r>
                <a:rPr lang="ko-KR" alt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체험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43F485E6-1EFD-59A0-ADD5-B89AFEDD602A}"/>
                </a:ext>
              </a:extLst>
            </p:cNvPr>
            <p:cNvCxnSpPr/>
            <p:nvPr/>
          </p:nvCxnSpPr>
          <p:spPr>
            <a:xfrm>
              <a:off x="217502" y="4401108"/>
              <a:ext cx="9010633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4CECF07D-DCD4-F5EB-C432-594628811256}"/>
                </a:ext>
              </a:extLst>
            </p:cNvPr>
            <p:cNvCxnSpPr>
              <a:cxnSpLocks/>
            </p:cNvCxnSpPr>
            <p:nvPr/>
          </p:nvCxnSpPr>
          <p:spPr>
            <a:xfrm>
              <a:off x="2592015" y="3981978"/>
              <a:ext cx="0" cy="42003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F08E072D-C8DE-6F02-25ED-075A4740AD5C}"/>
                </a:ext>
              </a:extLst>
            </p:cNvPr>
            <p:cNvSpPr/>
            <p:nvPr/>
          </p:nvSpPr>
          <p:spPr>
            <a:xfrm>
              <a:off x="675699" y="4102800"/>
              <a:ext cx="1335545" cy="154914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/>
            <a:p>
              <a:pPr lvl="0" algn="ctr" latinLnBrk="0">
                <a:lnSpc>
                  <a:spcPct val="110000"/>
                </a:lnSpc>
                <a:defRPr/>
              </a:pPr>
              <a:r>
                <a:rPr lang="ko-KR" altLang="en-US" sz="1000" b="1" dirty="0">
                  <a:latin typeface="+mn-ea"/>
                  <a:cs typeface="Segoe UI" panose="020B0502040204020203" pitchFamily="34" charset="0"/>
                </a:rPr>
                <a:t>집중도 분석</a:t>
              </a: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8551FC55-6857-F9AC-9C97-10EFB07D00AD}"/>
                </a:ext>
              </a:extLst>
            </p:cNvPr>
            <p:cNvSpPr/>
            <p:nvPr/>
          </p:nvSpPr>
          <p:spPr>
            <a:xfrm>
              <a:off x="7440746" y="4102800"/>
              <a:ext cx="1335545" cy="154914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/>
            <a:p>
              <a:pPr lvl="0" algn="ctr" latinLnBrk="0">
                <a:lnSpc>
                  <a:spcPct val="110000"/>
                </a:lnSpc>
                <a:defRPr/>
              </a:pPr>
              <a:r>
                <a:rPr lang="ko-KR" altLang="en-US" sz="1000" b="1" dirty="0">
                  <a:latin typeface="+mn-ea"/>
                  <a:cs typeface="Segoe UI" panose="020B0502040204020203" pitchFamily="34" charset="0"/>
                </a:rPr>
                <a:t>시험 부정행위 검출</a:t>
              </a: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B5AA7010-51FC-7C2F-DFF8-3CF257881328}"/>
                </a:ext>
              </a:extLst>
            </p:cNvPr>
            <p:cNvSpPr/>
            <p:nvPr/>
          </p:nvSpPr>
          <p:spPr>
            <a:xfrm>
              <a:off x="217498" y="4341026"/>
              <a:ext cx="2369487" cy="70745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Ins="90000" rtlCol="0" anchor="ctr"/>
            <a:lstStyle/>
            <a:p>
              <a:pPr algn="l"/>
              <a:endParaRPr lang="ko-KR" altLang="en-US" sz="1000" noProof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E1ABF8F0-E4B2-8922-55DF-2CDE74C718B1}"/>
                </a:ext>
              </a:extLst>
            </p:cNvPr>
            <p:cNvCxnSpPr/>
            <p:nvPr/>
          </p:nvCxnSpPr>
          <p:spPr>
            <a:xfrm>
              <a:off x="217502" y="3963977"/>
              <a:ext cx="9010633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60063F82-859C-24AC-45B3-AD5AFE2B8456}"/>
                </a:ext>
              </a:extLst>
            </p:cNvPr>
            <p:cNvCxnSpPr>
              <a:cxnSpLocks/>
            </p:cNvCxnSpPr>
            <p:nvPr/>
          </p:nvCxnSpPr>
          <p:spPr>
            <a:xfrm>
              <a:off x="4763778" y="3967282"/>
              <a:ext cx="8503" cy="45431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243429C0-F2FE-652E-E6B2-808048198E3F}"/>
                </a:ext>
              </a:extLst>
            </p:cNvPr>
            <p:cNvCxnSpPr>
              <a:cxnSpLocks/>
            </p:cNvCxnSpPr>
            <p:nvPr/>
          </p:nvCxnSpPr>
          <p:spPr>
            <a:xfrm>
              <a:off x="6945599" y="3967282"/>
              <a:ext cx="0" cy="43472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3C83B75D-563D-A473-2E17-E5DA03EC3A04}"/>
                </a:ext>
              </a:extLst>
            </p:cNvPr>
            <p:cNvSpPr/>
            <p:nvPr/>
          </p:nvSpPr>
          <p:spPr>
            <a:xfrm>
              <a:off x="3014376" y="4102800"/>
              <a:ext cx="1335545" cy="154914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/>
            <a:p>
              <a:pPr lvl="0" algn="ctr" latinLnBrk="0">
                <a:lnSpc>
                  <a:spcPct val="110000"/>
                </a:lnSpc>
                <a:defRPr/>
              </a:pPr>
              <a:r>
                <a:rPr lang="ko-KR" altLang="en-US" sz="1000" b="1">
                  <a:latin typeface="+mn-ea"/>
                  <a:cs typeface="Segoe UI" panose="020B0502040204020203" pitchFamily="34" charset="0"/>
                </a:rPr>
                <a:t>흥미도 </a:t>
              </a:r>
              <a:r>
                <a:rPr lang="ko-KR" altLang="en-US" sz="1000" b="1" dirty="0">
                  <a:latin typeface="+mn-ea"/>
                  <a:cs typeface="Segoe UI" panose="020B0502040204020203" pitchFamily="34" charset="0"/>
                </a:rPr>
                <a:t>분석</a:t>
              </a: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6B364A5D-2F5D-4000-5893-221C93E6B63F}"/>
                </a:ext>
              </a:extLst>
            </p:cNvPr>
            <p:cNvSpPr/>
            <p:nvPr/>
          </p:nvSpPr>
          <p:spPr>
            <a:xfrm>
              <a:off x="5193524" y="4102800"/>
              <a:ext cx="1335545" cy="154914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/>
            <a:p>
              <a:pPr lvl="0" algn="ctr" latinLnBrk="0">
                <a:lnSpc>
                  <a:spcPct val="110000"/>
                </a:lnSpc>
                <a:defRPr/>
              </a:pPr>
              <a:r>
                <a:rPr lang="ko-KR" altLang="en-US" sz="1000" b="1" dirty="0">
                  <a:latin typeface="+mn-ea"/>
                  <a:cs typeface="Segoe UI" panose="020B0502040204020203" pitchFamily="34" charset="0"/>
                </a:rPr>
                <a:t>자세 분석</a:t>
              </a: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49ABF374-A6BF-7317-209A-7A83805A7CF6}"/>
                </a:ext>
              </a:extLst>
            </p:cNvPr>
            <p:cNvSpPr/>
            <p:nvPr/>
          </p:nvSpPr>
          <p:spPr>
            <a:xfrm>
              <a:off x="217502" y="791183"/>
              <a:ext cx="9010636" cy="51606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x-none" altLang="en-US" dirty="0">
                <a:latin typeface="+mn-ea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5C64B45F-4FC0-A46D-BF36-B2E5D38F8D5F}"/>
                </a:ext>
              </a:extLst>
            </p:cNvPr>
            <p:cNvSpPr/>
            <p:nvPr/>
          </p:nvSpPr>
          <p:spPr>
            <a:xfrm>
              <a:off x="217502" y="791183"/>
              <a:ext cx="9010636" cy="51606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x-none" altLang="en-US" dirty="0">
                <a:latin typeface="+mn-ea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EFB28432-8539-3297-884A-369F9CDFE6B5}"/>
                </a:ext>
              </a:extLst>
            </p:cNvPr>
            <p:cNvSpPr/>
            <p:nvPr/>
          </p:nvSpPr>
          <p:spPr>
            <a:xfrm>
              <a:off x="217502" y="791183"/>
              <a:ext cx="9010636" cy="51606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x-none" altLang="en-US" dirty="0">
                <a:latin typeface="+mn-ea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91DABD91-D4C7-9F17-2FF5-84E8D5B6C21E}"/>
                </a:ext>
              </a:extLst>
            </p:cNvPr>
            <p:cNvSpPr/>
            <p:nvPr/>
          </p:nvSpPr>
          <p:spPr bwMode="auto">
            <a:xfrm>
              <a:off x="338543" y="949952"/>
              <a:ext cx="1004929" cy="198522"/>
            </a:xfrm>
            <a:prstGeom prst="rect">
              <a:avLst/>
            </a:prstGeom>
            <a:noFill/>
            <a:ln w="2857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none" lIns="36000"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0" lang="en-US" altLang="ko-KR" sz="1050" b="1" dirty="0">
                  <a:solidFill>
                    <a:schemeClr val="bg1">
                      <a:lumMod val="65000"/>
                    </a:schemeClr>
                  </a:solidFill>
                  <a:latin typeface="+mn-ea"/>
                </a:rPr>
                <a:t>Raiseme </a:t>
              </a:r>
              <a:r>
                <a:rPr lang="en-US" altLang="ko-KR" sz="1050" b="1" dirty="0">
                  <a:solidFill>
                    <a:schemeClr val="bg1">
                      <a:lumMod val="65000"/>
                    </a:schemeClr>
                  </a:solidFill>
                  <a:latin typeface="+mn-ea"/>
                </a:rPr>
                <a:t>Logo</a:t>
              </a:r>
              <a:endParaRPr kumimoji="0" lang="ko-KR" altLang="en-US" sz="1050" b="1" dirty="0">
                <a:solidFill>
                  <a:schemeClr val="bg1">
                    <a:lumMod val="65000"/>
                  </a:schemeClr>
                </a:solidFill>
                <a:latin typeface="+mn-ea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05B60A9-FEAA-D5F8-6863-78B74316EA62}"/>
                </a:ext>
              </a:extLst>
            </p:cNvPr>
            <p:cNvSpPr txBox="1"/>
            <p:nvPr/>
          </p:nvSpPr>
          <p:spPr>
            <a:xfrm>
              <a:off x="6903769" y="926102"/>
              <a:ext cx="502309" cy="246221"/>
            </a:xfrm>
            <a:prstGeom prst="rect">
              <a:avLst/>
            </a:prstGeom>
            <a:noFill/>
          </p:spPr>
          <p:txBody>
            <a:bodyPr wrap="none" lIns="36000" rIns="36000" rtlCol="0" anchor="ctr">
              <a:spAutoFit/>
            </a:bodyPr>
            <a:lstStyle/>
            <a:p>
              <a:pPr algn="ctr"/>
              <a:r>
                <a:rPr kumimoji="1" lang="en-US" altLang="en-US" sz="1000" b="1" dirty="0">
                  <a:latin typeface="+mn-ea"/>
                </a:rPr>
                <a:t>Service</a:t>
              </a:r>
              <a:endParaRPr kumimoji="1" lang="x-none" altLang="en-US" sz="1000" b="1" dirty="0">
                <a:latin typeface="+mn-ea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AC6E76D6-AC7D-82FF-8E4C-68EA9DED4696}"/>
                </a:ext>
              </a:extLst>
            </p:cNvPr>
            <p:cNvSpPr txBox="1"/>
            <p:nvPr/>
          </p:nvSpPr>
          <p:spPr>
            <a:xfrm>
              <a:off x="8651687" y="926102"/>
              <a:ext cx="407731" cy="246221"/>
            </a:xfrm>
            <a:prstGeom prst="rect">
              <a:avLst/>
            </a:prstGeom>
            <a:noFill/>
          </p:spPr>
          <p:txBody>
            <a:bodyPr wrap="none" lIns="36000" rIns="36000" rtlCol="0" anchor="ctr">
              <a:spAutoFit/>
            </a:bodyPr>
            <a:lstStyle/>
            <a:p>
              <a:pPr algn="ctr"/>
              <a:r>
                <a:rPr kumimoji="1" lang="en-US" altLang="en-US" sz="1000" b="1" dirty="0">
                  <a:latin typeface="+mn-ea"/>
                </a:rPr>
                <a:t>News</a:t>
              </a:r>
              <a:endParaRPr kumimoji="1" lang="x-none" altLang="en-US" sz="1000" b="1" dirty="0">
                <a:latin typeface="+mn-ea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F3D80295-FEB6-6C6F-453B-462BC64E2155}"/>
                </a:ext>
              </a:extLst>
            </p:cNvPr>
            <p:cNvSpPr/>
            <p:nvPr/>
          </p:nvSpPr>
          <p:spPr bwMode="auto">
            <a:xfrm>
              <a:off x="5775776" y="971689"/>
              <a:ext cx="346666" cy="155049"/>
            </a:xfrm>
            <a:prstGeom prst="rect">
              <a:avLst/>
            </a:prstGeom>
            <a:noFill/>
            <a:ln w="2857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none" lIns="36000"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kumimoji="0" lang="ko-KR" altLang="en-US" sz="1000" b="1" dirty="0">
                <a:latin typeface="+mn-ea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D2E52764-4E8E-D9C7-FAA8-57B6899B0B40}"/>
                </a:ext>
              </a:extLst>
            </p:cNvPr>
            <p:cNvSpPr txBox="1"/>
            <p:nvPr/>
          </p:nvSpPr>
          <p:spPr>
            <a:xfrm>
              <a:off x="8080805" y="926102"/>
              <a:ext cx="353228" cy="246221"/>
            </a:xfrm>
            <a:prstGeom prst="rect">
              <a:avLst/>
            </a:prstGeom>
            <a:noFill/>
          </p:spPr>
          <p:txBody>
            <a:bodyPr wrap="none" lIns="36000" rIns="36000" rtlCol="0" anchor="ctr">
              <a:spAutoFit/>
            </a:bodyPr>
            <a:lstStyle/>
            <a:p>
              <a:pPr algn="ctr"/>
              <a:r>
                <a:rPr kumimoji="1" lang="en-US" altLang="en-US" sz="1000" b="1" dirty="0">
                  <a:latin typeface="+mn-ea"/>
                </a:rPr>
                <a:t>Case</a:t>
              </a:r>
              <a:endParaRPr kumimoji="1" lang="x-none" altLang="en-US" sz="1000" b="1" dirty="0">
                <a:latin typeface="+mn-ea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6AF2542-CED7-2911-3559-17CC3AE61FAD}"/>
                </a:ext>
              </a:extLst>
            </p:cNvPr>
            <p:cNvSpPr txBox="1"/>
            <p:nvPr/>
          </p:nvSpPr>
          <p:spPr>
            <a:xfrm>
              <a:off x="6323266" y="926102"/>
              <a:ext cx="451012" cy="246221"/>
            </a:xfrm>
            <a:prstGeom prst="rect">
              <a:avLst/>
            </a:prstGeom>
            <a:noFill/>
          </p:spPr>
          <p:txBody>
            <a:bodyPr wrap="none" lIns="36000" rIns="36000" rtlCol="0" anchor="ctr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0" lang="en-US" altLang="ko-KR" sz="1000" b="1" dirty="0">
                  <a:latin typeface="+mn-ea"/>
                </a:rPr>
                <a:t>About</a:t>
              </a:r>
              <a:endParaRPr kumimoji="0" lang="ko-KR" altLang="en-US" sz="1000" b="1" dirty="0">
                <a:latin typeface="+mn-ea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9167492-B130-9FC3-1A05-D6D129CE7E29}"/>
                </a:ext>
              </a:extLst>
            </p:cNvPr>
            <p:cNvSpPr txBox="1"/>
            <p:nvPr/>
          </p:nvSpPr>
          <p:spPr>
            <a:xfrm>
              <a:off x="7506714" y="926102"/>
              <a:ext cx="359641" cy="246221"/>
            </a:xfrm>
            <a:prstGeom prst="rect">
              <a:avLst/>
            </a:prstGeom>
            <a:noFill/>
          </p:spPr>
          <p:txBody>
            <a:bodyPr wrap="none" lIns="36000" rIns="36000" rtlCol="0" anchor="ctr">
              <a:spAutoFit/>
            </a:bodyPr>
            <a:lstStyle/>
            <a:p>
              <a:pPr algn="ctr"/>
              <a:r>
                <a:rPr kumimoji="1" lang="en-US" altLang="en-US" sz="1000" b="1" dirty="0">
                  <a:latin typeface="+mn-ea"/>
                </a:rPr>
                <a:t>Tech</a:t>
              </a:r>
              <a:endParaRPr kumimoji="1" lang="x-none" altLang="en-US" sz="1000" b="1" dirty="0">
                <a:latin typeface="+mn-ea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8F8EF853-7126-6C59-040F-3143CD65C553}"/>
                </a:ext>
              </a:extLst>
            </p:cNvPr>
            <p:cNvSpPr/>
            <p:nvPr/>
          </p:nvSpPr>
          <p:spPr>
            <a:xfrm>
              <a:off x="217498" y="788533"/>
              <a:ext cx="9010632" cy="5798735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Ins="90000" rtlCol="0" anchor="ctr"/>
            <a:lstStyle/>
            <a:p>
              <a:pPr algn="ctr"/>
              <a:endParaRPr lang="ko-KR" altLang="en-US" noProof="1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aphicFrame>
        <p:nvGraphicFramePr>
          <p:cNvPr id="47" name="표 46">
            <a:extLst>
              <a:ext uri="{FF2B5EF4-FFF2-40B4-BE49-F238E27FC236}">
                <a16:creationId xmlns:a16="http://schemas.microsoft.com/office/drawing/2014/main" id="{4A1FB8E9-8418-9916-4189-3F6D255463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8226697"/>
              </p:ext>
            </p:extLst>
          </p:nvPr>
        </p:nvGraphicFramePr>
        <p:xfrm>
          <a:off x="9317697" y="798693"/>
          <a:ext cx="2656801" cy="27091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6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61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5521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</a:t>
                      </a:r>
                      <a:endParaRPr lang="ko-KR" altLang="en-US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B="6480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08399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진입 경로</a:t>
                      </a:r>
                      <a:endParaRPr lang="en-US" altLang="ko-KR" sz="800" b="1" kern="1200" baseline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0" marR="0" lvl="0" indent="0" algn="l" defTabSz="908399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① 홈페이지 </a:t>
                      </a:r>
                      <a:r>
                        <a:rPr lang="en-US" altLang="ko-KR" sz="800" b="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Showcase </a:t>
                      </a:r>
                      <a:r>
                        <a:rPr lang="ko-KR" altLang="en-US" sz="800" b="0" kern="1200" baseline="0" dirty="0" err="1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플로팅</a:t>
                      </a:r>
                      <a:r>
                        <a:rPr lang="ko-KR" altLang="en-US" sz="800" b="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버튼 </a:t>
                      </a:r>
                      <a:r>
                        <a:rPr lang="en-US" altLang="ko-KR" sz="800" b="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ko-KR" altLang="en-US" sz="800" b="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팝업</a:t>
                      </a: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0" marR="0" lvl="0" indent="0" algn="l" defTabSz="908399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② 현재 화면에서 복사한 링크 공유 </a:t>
                      </a:r>
                      <a:r>
                        <a:rPr lang="en-US" altLang="ko-KR" sz="800" b="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ko-KR" altLang="en-US" sz="800" b="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페이지</a:t>
                      </a: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B="648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6007786"/>
                  </a:ext>
                </a:extLst>
              </a:tr>
              <a:tr h="255521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B="6480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lnSpc>
                          <a:spcPts val="1200"/>
                        </a:lnSpc>
                        <a:buFontTx/>
                        <a:buNone/>
                      </a:pPr>
                      <a:r>
                        <a:rPr lang="en-US" altLang="ko-KR" sz="800" b="1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URL</a:t>
                      </a:r>
                      <a:r>
                        <a:rPr lang="ko-KR" altLang="en-US" sz="800" b="1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복사</a:t>
                      </a:r>
                      <a:endParaRPr lang="en-US" altLang="ko-KR" sz="800" b="1" baseline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marR="0" lvl="0" indent="-171450" algn="l" defTabSz="908399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복사한 </a:t>
                      </a: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URL</a:t>
                      </a: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입력 시 </a:t>
                      </a:r>
                      <a:r>
                        <a:rPr lang="ko-KR" altLang="en-US" sz="800" b="0" baseline="0" dirty="0" err="1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메인페이지에서</a:t>
                      </a: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</a:t>
                      </a:r>
                      <a:r>
                        <a:rPr lang="en-US" altLang="ko-KR" sz="800" b="0" baseline="0" dirty="0">
                          <a:solidFill>
                            <a:srgbClr val="0070C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</a:t>
                      </a:r>
                      <a:r>
                        <a:rPr lang="en-US" altLang="ko-KR" sz="800" b="0" dirty="0">
                          <a:solidFill>
                            <a:srgbClr val="0070C0"/>
                          </a:solidFill>
                        </a:rPr>
                        <a:t>S_MAIN_01_P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팝업 출력</a:t>
                      </a:r>
                    </a:p>
                  </a:txBody>
                  <a:tcPr marB="648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5521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B="6480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lnSpc>
                          <a:spcPts val="1200"/>
                        </a:lnSpc>
                        <a:buFontTx/>
                        <a:buNone/>
                      </a:pPr>
                      <a:r>
                        <a:rPr lang="ko-KR" altLang="en-US" sz="800" b="1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집중도 분석 </a:t>
                      </a:r>
                      <a:r>
                        <a:rPr lang="en-US" altLang="ko-KR" sz="800" b="1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Showcase</a:t>
                      </a:r>
                    </a:p>
                    <a:p>
                      <a:pPr marL="171450" marR="0" lvl="0" indent="-171450" algn="l" defTabSz="908399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800" dirty="0"/>
                        <a:t>선택</a:t>
                      </a:r>
                      <a:r>
                        <a:rPr lang="en-US" altLang="ko-KR" sz="800" dirty="0"/>
                        <a:t> </a:t>
                      </a:r>
                      <a:r>
                        <a:rPr lang="ko-KR" altLang="en-US" sz="800" dirty="0"/>
                        <a:t>시 </a:t>
                      </a:r>
                      <a:r>
                        <a:rPr lang="en-US" altLang="ko-KR" sz="800" dirty="0">
                          <a:solidFill>
                            <a:srgbClr val="0070C0"/>
                          </a:solidFill>
                        </a:rPr>
                        <a:t>[S_CONC_01_P]</a:t>
                      </a:r>
                      <a:r>
                        <a:rPr lang="ko-KR" altLang="en-US" sz="800" dirty="0"/>
                        <a:t>으로 이동</a:t>
                      </a:r>
                    </a:p>
                  </a:txBody>
                  <a:tcPr marB="648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4097051"/>
                  </a:ext>
                </a:extLst>
              </a:tr>
              <a:tr h="255521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B="6480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lnSpc>
                          <a:spcPts val="1200"/>
                        </a:lnSpc>
                        <a:buFontTx/>
                        <a:buNone/>
                      </a:pPr>
                      <a:r>
                        <a:rPr lang="ko-KR" altLang="en-US" sz="800" b="1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흥미도 분석 </a:t>
                      </a:r>
                      <a:r>
                        <a:rPr lang="en-US" altLang="ko-KR" sz="800" b="1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Showcase</a:t>
                      </a:r>
                    </a:p>
                    <a:p>
                      <a:pPr marL="171450" marR="0" lvl="0" indent="-171450" algn="l" defTabSz="908399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800" dirty="0"/>
                        <a:t>선택</a:t>
                      </a:r>
                      <a:r>
                        <a:rPr lang="en-US" altLang="ko-KR" sz="800" dirty="0"/>
                        <a:t> </a:t>
                      </a:r>
                      <a:r>
                        <a:rPr lang="ko-KR" altLang="en-US" sz="800" dirty="0"/>
                        <a:t>시 </a:t>
                      </a:r>
                      <a:r>
                        <a:rPr lang="en-US" altLang="ko-KR" sz="800" dirty="0">
                          <a:solidFill>
                            <a:srgbClr val="0070C0"/>
                          </a:solidFill>
                        </a:rPr>
                        <a:t>[S_INTE_01_P]</a:t>
                      </a:r>
                      <a:r>
                        <a:rPr lang="ko-KR" altLang="en-US" sz="800" dirty="0"/>
                        <a:t>으로 이동</a:t>
                      </a:r>
                    </a:p>
                  </a:txBody>
                  <a:tcPr marB="648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2554837"/>
                  </a:ext>
                </a:extLst>
              </a:tr>
              <a:tr h="255521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B="6480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lnSpc>
                          <a:spcPts val="1200"/>
                        </a:lnSpc>
                        <a:buFontTx/>
                        <a:buNone/>
                      </a:pPr>
                      <a:r>
                        <a:rPr lang="ko-KR" altLang="en-US" sz="800" b="1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자세 분석 </a:t>
                      </a:r>
                      <a:r>
                        <a:rPr lang="en-US" altLang="ko-KR" sz="800" b="1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Showcase</a:t>
                      </a:r>
                    </a:p>
                    <a:p>
                      <a:pPr marL="171450" marR="0" lvl="0" indent="-171450" algn="l" defTabSz="908399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800" dirty="0"/>
                        <a:t>선택</a:t>
                      </a:r>
                      <a:r>
                        <a:rPr lang="en-US" altLang="ko-KR" sz="800" dirty="0"/>
                        <a:t> </a:t>
                      </a:r>
                      <a:r>
                        <a:rPr lang="ko-KR" altLang="en-US" sz="800" dirty="0"/>
                        <a:t>시 </a:t>
                      </a:r>
                      <a:r>
                        <a:rPr lang="en-US" altLang="ko-KR" sz="800" dirty="0">
                          <a:solidFill>
                            <a:srgbClr val="0070C0"/>
                          </a:solidFill>
                        </a:rPr>
                        <a:t>[S_POST_01_P]</a:t>
                      </a:r>
                      <a:r>
                        <a:rPr lang="ko-KR" altLang="en-US" sz="800" dirty="0"/>
                        <a:t>으로 이동</a:t>
                      </a:r>
                    </a:p>
                  </a:txBody>
                  <a:tcPr marB="648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2130827"/>
                  </a:ext>
                </a:extLst>
              </a:tr>
              <a:tr h="255521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endParaRPr lang="ko-KR" altLang="en-US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B="6480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08399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닫기</a:t>
                      </a: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171450" marR="0" lvl="0" indent="-171450" algn="l" defTabSz="908399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800" b="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팝업 닫힘</a:t>
                      </a: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B="648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7884449"/>
                  </a:ext>
                </a:extLst>
              </a:tr>
            </a:tbl>
          </a:graphicData>
        </a:graphic>
      </p:graphicFrame>
      <p:sp>
        <p:nvSpPr>
          <p:cNvPr id="64" name="직사각형 63">
            <a:extLst>
              <a:ext uri="{FF2B5EF4-FFF2-40B4-BE49-F238E27FC236}">
                <a16:creationId xmlns:a16="http://schemas.microsoft.com/office/drawing/2014/main" id="{BAAE9CEB-E5F7-D87B-CE15-194845AC0425}"/>
              </a:ext>
            </a:extLst>
          </p:cNvPr>
          <p:cNvSpPr/>
          <p:nvPr/>
        </p:nvSpPr>
        <p:spPr>
          <a:xfrm>
            <a:off x="308163" y="878162"/>
            <a:ext cx="8760063" cy="539563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marR="0" lvl="1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29006DB3-B218-BE9D-3E61-256180C85824}"/>
              </a:ext>
            </a:extLst>
          </p:cNvPr>
          <p:cNvSpPr/>
          <p:nvPr/>
        </p:nvSpPr>
        <p:spPr>
          <a:xfrm>
            <a:off x="3668976" y="1653397"/>
            <a:ext cx="2038436" cy="293034"/>
          </a:xfrm>
          <a:prstGeom prst="rect">
            <a:avLst/>
          </a:prstGeom>
          <a:noFill/>
          <a:ln w="3175">
            <a:noFill/>
          </a:ln>
          <a:effectLst/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Raiseme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Showcase</a:t>
            </a:r>
            <a:endParaRPr lang="ko-KR" altLang="en-US" sz="12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51" name="Delete">
            <a:extLst>
              <a:ext uri="{FF2B5EF4-FFF2-40B4-BE49-F238E27FC236}">
                <a16:creationId xmlns:a16="http://schemas.microsoft.com/office/drawing/2014/main" id="{140B55DA-1A9B-4EC2-28AE-6E2F5FD48E03}"/>
              </a:ext>
            </a:extLst>
          </p:cNvPr>
          <p:cNvSpPr>
            <a:spLocks noChangeAspect="1"/>
          </p:cNvSpPr>
          <p:nvPr/>
        </p:nvSpPr>
        <p:spPr bwMode="auto">
          <a:xfrm>
            <a:off x="8531986" y="1037036"/>
            <a:ext cx="157114" cy="169711"/>
          </a:xfrm>
          <a:custGeom>
            <a:avLst/>
            <a:gdLst>
              <a:gd name="T0" fmla="*/ 3 w 77"/>
              <a:gd name="T1" fmla="*/ 0 h 77"/>
              <a:gd name="T2" fmla="*/ 0 w 77"/>
              <a:gd name="T3" fmla="*/ 3 h 77"/>
              <a:gd name="T4" fmla="*/ 36 w 77"/>
              <a:gd name="T5" fmla="*/ 38 h 77"/>
              <a:gd name="T6" fmla="*/ 0 w 77"/>
              <a:gd name="T7" fmla="*/ 74 h 77"/>
              <a:gd name="T8" fmla="*/ 3 w 77"/>
              <a:gd name="T9" fmla="*/ 77 h 77"/>
              <a:gd name="T10" fmla="*/ 39 w 77"/>
              <a:gd name="T11" fmla="*/ 41 h 77"/>
              <a:gd name="T12" fmla="*/ 74 w 77"/>
              <a:gd name="T13" fmla="*/ 77 h 77"/>
              <a:gd name="T14" fmla="*/ 77 w 77"/>
              <a:gd name="T15" fmla="*/ 74 h 77"/>
              <a:gd name="T16" fmla="*/ 42 w 77"/>
              <a:gd name="T17" fmla="*/ 38 h 77"/>
              <a:gd name="T18" fmla="*/ 77 w 77"/>
              <a:gd name="T19" fmla="*/ 3 h 77"/>
              <a:gd name="T20" fmla="*/ 74 w 77"/>
              <a:gd name="T21" fmla="*/ 0 h 77"/>
              <a:gd name="T22" fmla="*/ 39 w 77"/>
              <a:gd name="T23" fmla="*/ 35 h 77"/>
              <a:gd name="T24" fmla="*/ 3 w 77"/>
              <a:gd name="T25" fmla="*/ 0 h 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77" h="77">
                <a:moveTo>
                  <a:pt x="3" y="0"/>
                </a:moveTo>
                <a:lnTo>
                  <a:pt x="0" y="3"/>
                </a:lnTo>
                <a:lnTo>
                  <a:pt x="36" y="38"/>
                </a:lnTo>
                <a:lnTo>
                  <a:pt x="0" y="74"/>
                </a:lnTo>
                <a:lnTo>
                  <a:pt x="3" y="77"/>
                </a:lnTo>
                <a:lnTo>
                  <a:pt x="39" y="41"/>
                </a:lnTo>
                <a:lnTo>
                  <a:pt x="74" y="77"/>
                </a:lnTo>
                <a:lnTo>
                  <a:pt x="77" y="74"/>
                </a:lnTo>
                <a:lnTo>
                  <a:pt x="42" y="38"/>
                </a:lnTo>
                <a:lnTo>
                  <a:pt x="77" y="3"/>
                </a:lnTo>
                <a:lnTo>
                  <a:pt x="74" y="0"/>
                </a:lnTo>
                <a:lnTo>
                  <a:pt x="39" y="35"/>
                </a:lnTo>
                <a:lnTo>
                  <a:pt x="3" y="0"/>
                </a:lnTo>
                <a:close/>
              </a:path>
            </a:pathLst>
          </a:custGeom>
          <a:solidFill>
            <a:srgbClr val="5F5F5F"/>
          </a:solidFill>
          <a:ln w="3175"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624854F-932F-F8BA-CB01-1B1C56CDDCC7}"/>
              </a:ext>
            </a:extLst>
          </p:cNvPr>
          <p:cNvSpPr txBox="1"/>
          <p:nvPr/>
        </p:nvSpPr>
        <p:spPr>
          <a:xfrm>
            <a:off x="997635" y="1921759"/>
            <a:ext cx="7381118" cy="380480"/>
          </a:xfrm>
          <a:prstGeom prst="rect">
            <a:avLst/>
          </a:prstGeom>
          <a:noFill/>
        </p:spPr>
        <p:txBody>
          <a:bodyPr wrap="square" lIns="72000" tIns="36000" rIns="72000" bIns="36000" rtlCol="0">
            <a:spAutoFit/>
          </a:bodyPr>
          <a:lstStyle/>
          <a:p>
            <a:pPr algn="ctr"/>
            <a:r>
              <a:rPr lang="en-US" altLang="ko-KR" sz="2000" b="1" dirty="0" err="1"/>
              <a:t>Raiseme</a:t>
            </a:r>
            <a:r>
              <a:rPr lang="ko-KR" altLang="en-US" sz="2000" b="1" dirty="0"/>
              <a:t>의 </a:t>
            </a:r>
            <a:r>
              <a:rPr lang="en-US" altLang="ko-KR" sz="2000" b="1" dirty="0"/>
              <a:t>AI </a:t>
            </a:r>
            <a:r>
              <a:rPr lang="ko-KR" altLang="en-US" sz="2000" b="1" dirty="0"/>
              <a:t>모델을 지금 체험해보세요</a:t>
            </a:r>
            <a:endParaRPr lang="en-US" altLang="ko-KR" sz="2000" b="1" dirty="0"/>
          </a:p>
        </p:txBody>
      </p:sp>
      <p:sp>
        <p:nvSpPr>
          <p:cNvPr id="54" name="사각형: 둥근 모서리 128">
            <a:extLst>
              <a:ext uri="{FF2B5EF4-FFF2-40B4-BE49-F238E27FC236}">
                <a16:creationId xmlns:a16="http://schemas.microsoft.com/office/drawing/2014/main" id="{C8073C8E-4EB5-487C-0802-8E891E7FFCD0}"/>
              </a:ext>
            </a:extLst>
          </p:cNvPr>
          <p:cNvSpPr>
            <a:spLocks/>
          </p:cNvSpPr>
          <p:nvPr/>
        </p:nvSpPr>
        <p:spPr>
          <a:xfrm>
            <a:off x="7108563" y="1996112"/>
            <a:ext cx="679625" cy="23177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0">
            <a:solidFill>
              <a:schemeClr val="tx1">
                <a:lumMod val="50000"/>
                <a:lumOff val="50000"/>
              </a:schemeClr>
            </a:solidFill>
            <a:prstDash/>
          </a:ln>
          <a:effectLst/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0" tIns="0" rIns="0" bIns="0" numCol="1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i="0" u="none" strike="noStrike" kern="1200" cap="none" normalizeH="0" noProof="0" dirty="0">
                <a:ln w="9525" cap="flat" cmpd="sng">
                  <a:noFill/>
                  <a:prstDash/>
                </a:ln>
                <a:solidFill>
                  <a:schemeClr val="tx1"/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rPr>
              <a:t>URL </a:t>
            </a:r>
            <a:r>
              <a:rPr kumimoji="0" lang="ko-KR" altLang="en-US" sz="900" i="0" u="none" strike="noStrike" kern="1200" cap="none" normalizeH="0" noProof="0" dirty="0">
                <a:ln w="9525" cap="flat" cmpd="sng">
                  <a:noFill/>
                  <a:prstDash/>
                </a:ln>
                <a:solidFill>
                  <a:schemeClr val="tx1"/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rPr>
              <a:t>복사</a:t>
            </a: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B051F8DE-0B53-C8DE-2B3B-D62F5EF7C809}"/>
              </a:ext>
            </a:extLst>
          </p:cNvPr>
          <p:cNvSpPr/>
          <p:nvPr/>
        </p:nvSpPr>
        <p:spPr>
          <a:xfrm>
            <a:off x="7270874" y="1794185"/>
            <a:ext cx="166154" cy="166154"/>
          </a:xfrm>
          <a:prstGeom prst="ellipse">
            <a:avLst/>
          </a:prstGeom>
          <a:solidFill>
            <a:srgbClr val="C0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38" dirty="0">
                <a:solidFill>
                  <a:schemeClr val="bg1"/>
                </a:solidFill>
                <a:latin typeface="+mn-ea"/>
              </a:rPr>
              <a:t>1</a:t>
            </a:r>
            <a:endParaRPr lang="ko-KR" altLang="en-US" sz="738" dirty="0" err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94DD9786-9B3E-AB4D-CDB0-7004C55AAA6C}"/>
              </a:ext>
            </a:extLst>
          </p:cNvPr>
          <p:cNvSpPr/>
          <p:nvPr/>
        </p:nvSpPr>
        <p:spPr>
          <a:xfrm>
            <a:off x="997636" y="3079262"/>
            <a:ext cx="2149938" cy="2149938"/>
          </a:xfrm>
          <a:prstGeom prst="ellipse">
            <a:avLst/>
          </a:prstGeom>
          <a:solidFill>
            <a:srgbClr val="7F7F7F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Ins="90000" rtlCol="0" anchor="ctr"/>
          <a:lstStyle/>
          <a:p>
            <a:pPr algn="ctr"/>
            <a:r>
              <a:rPr lang="ko-KR" altLang="en-US" b="1" noProof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집중도 분석</a:t>
            </a:r>
            <a:endParaRPr lang="en-US" altLang="ko-KR" b="1" noProof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endParaRPr lang="en-US" altLang="ko-KR" sz="800" noProof="1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ko-KR" altLang="en-US" sz="800" noProof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사람의 자세</a:t>
            </a:r>
            <a:r>
              <a:rPr lang="en-US" altLang="ko-KR" sz="800" noProof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ko-KR" altLang="en-US" sz="800" noProof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행동</a:t>
            </a:r>
            <a:r>
              <a:rPr lang="en-US" altLang="ko-KR" sz="800" noProof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ko-KR" altLang="en-US" sz="800" noProof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표정 등을 분석하여 </a:t>
            </a:r>
            <a:endParaRPr lang="en-US" altLang="ko-KR" sz="800" noProof="1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ko-KR" altLang="en-US" sz="800" noProof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집중도를 측정합니다</a:t>
            </a:r>
            <a:r>
              <a:rPr lang="en-US" altLang="ko-KR" sz="800" noProof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</a:p>
          <a:p>
            <a:pPr algn="ctr"/>
            <a:endParaRPr lang="ko-KR" altLang="en-US" sz="800" noProof="1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7A2FA842-AF28-BDB1-D62E-62796CC5D98F}"/>
              </a:ext>
            </a:extLst>
          </p:cNvPr>
          <p:cNvSpPr/>
          <p:nvPr/>
        </p:nvSpPr>
        <p:spPr>
          <a:xfrm>
            <a:off x="3613226" y="3079262"/>
            <a:ext cx="2149938" cy="2149938"/>
          </a:xfrm>
          <a:prstGeom prst="ellipse">
            <a:avLst/>
          </a:prstGeom>
          <a:solidFill>
            <a:srgbClr val="7F7F7F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Ins="90000" rtlCol="0" anchor="ctr"/>
          <a:lstStyle/>
          <a:p>
            <a:pPr marL="0" marR="0" lvl="0" indent="0" algn="ctr" defTabSz="91419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맑은 고딕"/>
                <a:cs typeface="Segoe UI" panose="020B0502040204020203" pitchFamily="34" charset="0"/>
              </a:rPr>
              <a:t>흥미도 분석</a:t>
            </a:r>
            <a:endParaRPr kumimoji="0" lang="en-US" altLang="ko-KR" sz="1800" b="1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맑은 고딕"/>
              <a:cs typeface="Segoe UI" panose="020B0502040204020203" pitchFamily="34" charset="0"/>
            </a:endParaRPr>
          </a:p>
          <a:p>
            <a:pPr marL="0" marR="0" lvl="0" indent="0" algn="ctr" defTabSz="91419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800" b="0" i="0" u="none" strike="noStrike" kern="1200" cap="none" spc="0" normalizeH="0" baseline="0" noProof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맑은 고딕"/>
              <a:cs typeface="Segoe UI" panose="020B0502040204020203" pitchFamily="34" charset="0"/>
            </a:endParaRPr>
          </a:p>
          <a:p>
            <a:pPr marL="0" marR="0" lvl="0" indent="0" algn="ctr" defTabSz="91419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1200" cap="none" spc="0" normalizeH="0" baseline="0" noProof="1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맑은 고딕"/>
                <a:cs typeface="Segoe UI" panose="020B0502040204020203" pitchFamily="34" charset="0"/>
              </a:rPr>
              <a:t>표정 변화로 인한 얼굴 근육을 분석해서 </a:t>
            </a:r>
            <a:endParaRPr kumimoji="0" lang="en-US" altLang="ko-KR" sz="800" b="0" i="0" u="none" strike="noStrike" kern="1200" cap="none" spc="0" normalizeH="0" baseline="0" noProof="1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Segoe UI" panose="020B0502040204020203" pitchFamily="34" charset="0"/>
              <a:ea typeface="맑은 고딕"/>
              <a:cs typeface="Segoe UI" panose="020B0502040204020203" pitchFamily="34" charset="0"/>
            </a:endParaRPr>
          </a:p>
          <a:p>
            <a:pPr marL="0" marR="0" lvl="0" indent="0" algn="ctr" defTabSz="91419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1200" cap="none" spc="0" normalizeH="0" baseline="0" noProof="1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맑은 고딕"/>
                <a:cs typeface="Segoe UI" panose="020B0502040204020203" pitchFamily="34" charset="0"/>
              </a:rPr>
              <a:t>흥미도를 측정합니다</a:t>
            </a:r>
            <a:r>
              <a:rPr kumimoji="0" lang="en-US" altLang="ko-KR" sz="800" b="0" i="0" u="none" strike="noStrike" kern="1200" cap="none" spc="0" normalizeH="0" baseline="0" noProof="1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맑은 고딕"/>
                <a:cs typeface="Segoe UI" panose="020B0502040204020203" pitchFamily="34" charset="0"/>
              </a:rPr>
              <a:t>.</a:t>
            </a:r>
            <a:endParaRPr kumimoji="0" lang="ko-KR" altLang="en-US" sz="800" b="0" i="0" u="none" strike="noStrike" kern="1200" cap="none" spc="0" normalizeH="0" baseline="0" noProof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맑은 고딕"/>
              <a:cs typeface="Segoe UI" panose="020B0502040204020203" pitchFamily="34" charset="0"/>
            </a:endParaRPr>
          </a:p>
          <a:p>
            <a:pPr algn="l"/>
            <a:endParaRPr lang="ko-KR" altLang="en-US" sz="800" noProof="1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9F8CF0BB-38E5-B275-B89F-26D92A4D8514}"/>
              </a:ext>
            </a:extLst>
          </p:cNvPr>
          <p:cNvSpPr/>
          <p:nvPr/>
        </p:nvSpPr>
        <p:spPr>
          <a:xfrm>
            <a:off x="6228815" y="3079262"/>
            <a:ext cx="2149938" cy="2149938"/>
          </a:xfrm>
          <a:prstGeom prst="ellipse">
            <a:avLst/>
          </a:prstGeom>
          <a:solidFill>
            <a:srgbClr val="7F7F7F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Ins="90000" rtlCol="0" anchor="ctr"/>
          <a:lstStyle/>
          <a:p>
            <a:pPr marL="0" marR="0" lvl="0" indent="0" algn="ctr" defTabSz="91419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맑은 고딕"/>
                <a:cs typeface="Segoe UI" panose="020B0502040204020203" pitchFamily="34" charset="0"/>
              </a:rPr>
              <a:t>자세 분석</a:t>
            </a:r>
            <a:endParaRPr kumimoji="0" lang="en-US" altLang="ko-KR" sz="1800" b="1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맑은 고딕"/>
              <a:cs typeface="Segoe UI" panose="020B0502040204020203" pitchFamily="34" charset="0"/>
            </a:endParaRPr>
          </a:p>
          <a:p>
            <a:pPr marL="0" marR="0" lvl="0" indent="0" algn="ctr" defTabSz="91419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800" b="0" i="0" u="none" strike="noStrike" kern="1200" cap="none" spc="0" normalizeH="0" baseline="0" noProof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맑은 고딕"/>
              <a:cs typeface="Segoe UI" panose="020B0502040204020203" pitchFamily="34" charset="0"/>
            </a:endParaRPr>
          </a:p>
          <a:p>
            <a:pPr marL="0" marR="0" lvl="0" indent="0" algn="ctr" defTabSz="91419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1200" cap="none" spc="0" normalizeH="0" baseline="0" noProof="1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맑은 고딕"/>
                <a:cs typeface="Segoe UI" panose="020B0502040204020203" pitchFamily="34" charset="0"/>
              </a:rPr>
              <a:t>화상으로 소통할 때 참여자들의</a:t>
            </a:r>
            <a:endParaRPr kumimoji="0" lang="en-US" altLang="ko-KR" sz="800" b="0" i="0" u="none" strike="noStrike" kern="1200" cap="none" spc="0" normalizeH="0" baseline="0" noProof="1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Segoe UI" panose="020B0502040204020203" pitchFamily="34" charset="0"/>
              <a:ea typeface="맑은 고딕"/>
              <a:cs typeface="Segoe UI" panose="020B0502040204020203" pitchFamily="34" charset="0"/>
            </a:endParaRPr>
          </a:p>
          <a:p>
            <a:pPr marL="0" marR="0" lvl="0" indent="0" algn="ctr" defTabSz="91419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1200" cap="none" spc="0" normalizeH="0" baseline="0" noProof="1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맑은 고딕"/>
                <a:cs typeface="Segoe UI" panose="020B0502040204020203" pitchFamily="34" charset="0"/>
              </a:rPr>
              <a:t> 바른 자세 여부를 확인할 수 있습니다</a:t>
            </a:r>
            <a:r>
              <a:rPr kumimoji="0" lang="en-US" altLang="ko-KR" sz="800" b="0" i="0" u="none" strike="noStrike" kern="1200" cap="none" spc="0" normalizeH="0" baseline="0" noProof="1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맑은 고딕"/>
                <a:cs typeface="Segoe UI" panose="020B0502040204020203" pitchFamily="34" charset="0"/>
              </a:rPr>
              <a:t>.</a:t>
            </a:r>
            <a:endParaRPr kumimoji="0" lang="ko-KR" altLang="en-US" sz="800" b="0" i="0" u="none" strike="noStrike" kern="1200" cap="none" spc="0" normalizeH="0" baseline="0" noProof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맑은 고딕"/>
              <a:cs typeface="Segoe UI" panose="020B0502040204020203" pitchFamily="34" charset="0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CD51B7C5-5E4A-8C35-FA04-3D135ECB9FF8}"/>
              </a:ext>
            </a:extLst>
          </p:cNvPr>
          <p:cNvSpPr/>
          <p:nvPr/>
        </p:nvSpPr>
        <p:spPr>
          <a:xfrm>
            <a:off x="1989528" y="3295788"/>
            <a:ext cx="166154" cy="166154"/>
          </a:xfrm>
          <a:prstGeom prst="ellipse">
            <a:avLst/>
          </a:prstGeom>
          <a:solidFill>
            <a:srgbClr val="C0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38" dirty="0">
                <a:solidFill>
                  <a:schemeClr val="bg1"/>
                </a:solidFill>
                <a:latin typeface="+mn-ea"/>
              </a:rPr>
              <a:t>2</a:t>
            </a:r>
            <a:endParaRPr lang="ko-KR" altLang="en-US" sz="738" dirty="0" err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D2149CC7-4E82-DDA7-DC07-72542C30C470}"/>
              </a:ext>
            </a:extLst>
          </p:cNvPr>
          <p:cNvSpPr/>
          <p:nvPr/>
        </p:nvSpPr>
        <p:spPr>
          <a:xfrm>
            <a:off x="4605118" y="3295788"/>
            <a:ext cx="166154" cy="166154"/>
          </a:xfrm>
          <a:prstGeom prst="ellipse">
            <a:avLst/>
          </a:prstGeom>
          <a:solidFill>
            <a:srgbClr val="C0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38" dirty="0">
                <a:solidFill>
                  <a:schemeClr val="bg1"/>
                </a:solidFill>
                <a:latin typeface="+mn-ea"/>
              </a:rPr>
              <a:t>3</a:t>
            </a:r>
            <a:endParaRPr lang="ko-KR" altLang="en-US" sz="738" dirty="0" err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2682D5A6-E6F1-3265-C2F4-C2A66FBECC7D}"/>
              </a:ext>
            </a:extLst>
          </p:cNvPr>
          <p:cNvSpPr/>
          <p:nvPr/>
        </p:nvSpPr>
        <p:spPr>
          <a:xfrm>
            <a:off x="7220707" y="3295788"/>
            <a:ext cx="166154" cy="166154"/>
          </a:xfrm>
          <a:prstGeom prst="ellipse">
            <a:avLst/>
          </a:prstGeom>
          <a:solidFill>
            <a:srgbClr val="C0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38" dirty="0">
                <a:solidFill>
                  <a:schemeClr val="bg1"/>
                </a:solidFill>
                <a:latin typeface="+mn-ea"/>
              </a:rPr>
              <a:t>4</a:t>
            </a:r>
            <a:endParaRPr lang="ko-KR" altLang="en-US" sz="738" dirty="0" err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87834507-8167-23BF-6BB9-28DA2516EBA4}"/>
              </a:ext>
            </a:extLst>
          </p:cNvPr>
          <p:cNvSpPr/>
          <p:nvPr/>
        </p:nvSpPr>
        <p:spPr>
          <a:xfrm>
            <a:off x="8540540" y="849691"/>
            <a:ext cx="166154" cy="166154"/>
          </a:xfrm>
          <a:prstGeom prst="ellipse">
            <a:avLst/>
          </a:prstGeom>
          <a:solidFill>
            <a:srgbClr val="C0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38" dirty="0">
                <a:solidFill>
                  <a:schemeClr val="bg1"/>
                </a:solidFill>
                <a:latin typeface="+mn-ea"/>
              </a:rPr>
              <a:t>5</a:t>
            </a:r>
            <a:endParaRPr lang="ko-KR" altLang="en-US" sz="738" dirty="0" err="1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441617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35B44F-81DA-3473-5FBF-1116DD70F90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Showcase : </a:t>
            </a:r>
            <a:r>
              <a:rPr lang="ko-KR" altLang="en-US" dirty="0"/>
              <a:t>집중도 분석 모델 소개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8CC5AD9-DD2C-4CF0-A28D-F52B806C9A6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Main &gt; Showcase &gt; </a:t>
            </a:r>
            <a:r>
              <a:rPr lang="ko-KR" altLang="en-US" dirty="0"/>
              <a:t>집중도 분석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1196C17-A330-4510-24B6-FA144F09070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S_CONC_01_P</a:t>
            </a:r>
            <a:endParaRPr lang="ko-KR" altLang="en-US" dirty="0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D760755B-0620-0741-3E29-66BFA6A9CE16}"/>
              </a:ext>
            </a:extLst>
          </p:cNvPr>
          <p:cNvGrpSpPr/>
          <p:nvPr/>
        </p:nvGrpSpPr>
        <p:grpSpPr>
          <a:xfrm>
            <a:off x="212125" y="788830"/>
            <a:ext cx="9010640" cy="5798741"/>
            <a:chOff x="217498" y="788533"/>
            <a:chExt cx="9010640" cy="5798741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670860B-58FF-8398-6460-6E095508029F}"/>
                </a:ext>
              </a:extLst>
            </p:cNvPr>
            <p:cNvSpPr/>
            <p:nvPr/>
          </p:nvSpPr>
          <p:spPr bwMode="auto">
            <a:xfrm>
              <a:off x="217502" y="1307243"/>
              <a:ext cx="9010633" cy="2656734"/>
            </a:xfrm>
            <a:prstGeom prst="rect">
              <a:avLst/>
            </a:prstGeom>
            <a:solidFill>
              <a:srgbClr val="D9D9D9"/>
            </a:solidFill>
            <a:ln w="2857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kumimoji="0" lang="ko-KR" altLang="en-US" dirty="0">
                <a:solidFill>
                  <a:srgbClr val="FF0000"/>
                </a:solidFill>
                <a:latin typeface="+mn-ea"/>
              </a:endParaRPr>
            </a:p>
          </p:txBody>
        </p:sp>
        <p:sp>
          <p:nvSpPr>
            <p:cNvPr id="6" name="Freeform 129">
              <a:extLst>
                <a:ext uri="{FF2B5EF4-FFF2-40B4-BE49-F238E27FC236}">
                  <a16:creationId xmlns:a16="http://schemas.microsoft.com/office/drawing/2014/main" id="{F515AB29-725B-AFD7-5224-7E0BAFD873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29119" y="2313334"/>
              <a:ext cx="787402" cy="644552"/>
            </a:xfrm>
            <a:custGeom>
              <a:avLst/>
              <a:gdLst>
                <a:gd name="T0" fmla="*/ 800850339 w 68"/>
                <a:gd name="T1" fmla="*/ 578081024 h 55"/>
                <a:gd name="T2" fmla="*/ 741964184 w 68"/>
                <a:gd name="T3" fmla="*/ 648868068 h 55"/>
                <a:gd name="T4" fmla="*/ 58886155 w 68"/>
                <a:gd name="T5" fmla="*/ 648868068 h 55"/>
                <a:gd name="T6" fmla="*/ 0 w 68"/>
                <a:gd name="T7" fmla="*/ 578081024 h 55"/>
                <a:gd name="T8" fmla="*/ 0 w 68"/>
                <a:gd name="T9" fmla="*/ 70787044 h 55"/>
                <a:gd name="T10" fmla="*/ 58886155 w 68"/>
                <a:gd name="T11" fmla="*/ 0 h 55"/>
                <a:gd name="T12" fmla="*/ 741964184 w 68"/>
                <a:gd name="T13" fmla="*/ 0 h 55"/>
                <a:gd name="T14" fmla="*/ 800850339 w 68"/>
                <a:gd name="T15" fmla="*/ 70787044 h 55"/>
                <a:gd name="T16" fmla="*/ 800850339 w 68"/>
                <a:gd name="T17" fmla="*/ 578081024 h 55"/>
                <a:gd name="T18" fmla="*/ 58886155 w 68"/>
                <a:gd name="T19" fmla="*/ 58988631 h 55"/>
                <a:gd name="T20" fmla="*/ 47108238 w 68"/>
                <a:gd name="T21" fmla="*/ 70787044 h 55"/>
                <a:gd name="T22" fmla="*/ 47108238 w 68"/>
                <a:gd name="T23" fmla="*/ 578081024 h 55"/>
                <a:gd name="T24" fmla="*/ 58886155 w 68"/>
                <a:gd name="T25" fmla="*/ 601677850 h 55"/>
                <a:gd name="T26" fmla="*/ 741964184 w 68"/>
                <a:gd name="T27" fmla="*/ 601677850 h 55"/>
                <a:gd name="T28" fmla="*/ 753742101 w 68"/>
                <a:gd name="T29" fmla="*/ 578081024 h 55"/>
                <a:gd name="T30" fmla="*/ 753742101 w 68"/>
                <a:gd name="T31" fmla="*/ 70787044 h 55"/>
                <a:gd name="T32" fmla="*/ 741964184 w 68"/>
                <a:gd name="T33" fmla="*/ 58988631 h 55"/>
                <a:gd name="T34" fmla="*/ 58886155 w 68"/>
                <a:gd name="T35" fmla="*/ 58988631 h 55"/>
                <a:gd name="T36" fmla="*/ 188436383 w 68"/>
                <a:gd name="T37" fmla="*/ 271346327 h 55"/>
                <a:gd name="T38" fmla="*/ 105994393 w 68"/>
                <a:gd name="T39" fmla="*/ 188760870 h 55"/>
                <a:gd name="T40" fmla="*/ 188436383 w 68"/>
                <a:gd name="T41" fmla="*/ 106178848 h 55"/>
                <a:gd name="T42" fmla="*/ 270874942 w 68"/>
                <a:gd name="T43" fmla="*/ 188760870 h 55"/>
                <a:gd name="T44" fmla="*/ 188436383 w 68"/>
                <a:gd name="T45" fmla="*/ 271346327 h 55"/>
                <a:gd name="T46" fmla="*/ 694855946 w 68"/>
                <a:gd name="T47" fmla="*/ 542689220 h 55"/>
                <a:gd name="T48" fmla="*/ 105994393 w 68"/>
                <a:gd name="T49" fmla="*/ 542689220 h 55"/>
                <a:gd name="T50" fmla="*/ 105994393 w 68"/>
                <a:gd name="T51" fmla="*/ 460107198 h 55"/>
                <a:gd name="T52" fmla="*/ 235544621 w 68"/>
                <a:gd name="T53" fmla="*/ 330331523 h 55"/>
                <a:gd name="T54" fmla="*/ 306208694 w 68"/>
                <a:gd name="T55" fmla="*/ 389320154 h 55"/>
                <a:gd name="T56" fmla="*/ 518197480 w 68"/>
                <a:gd name="T57" fmla="*/ 176962457 h 55"/>
                <a:gd name="T58" fmla="*/ 694855946 w 68"/>
                <a:gd name="T59" fmla="*/ 353928349 h 55"/>
                <a:gd name="T60" fmla="*/ 694855946 w 68"/>
                <a:gd name="T61" fmla="*/ 542689220 h 55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0" t="0" r="r" b="b"/>
              <a:pathLst>
                <a:path w="68" h="55">
                  <a:moveTo>
                    <a:pt x="68" y="49"/>
                  </a:moveTo>
                  <a:cubicBezTo>
                    <a:pt x="68" y="53"/>
                    <a:pt x="66" y="55"/>
                    <a:pt x="63" y="55"/>
                  </a:cubicBezTo>
                  <a:cubicBezTo>
                    <a:pt x="5" y="55"/>
                    <a:pt x="5" y="55"/>
                    <a:pt x="5" y="55"/>
                  </a:cubicBezTo>
                  <a:cubicBezTo>
                    <a:pt x="2" y="55"/>
                    <a:pt x="0" y="53"/>
                    <a:pt x="0" y="4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5" y="0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66" y="0"/>
                    <a:pt x="68" y="3"/>
                    <a:pt x="68" y="6"/>
                  </a:cubicBezTo>
                  <a:lnTo>
                    <a:pt x="68" y="49"/>
                  </a:lnTo>
                  <a:close/>
                  <a:moveTo>
                    <a:pt x="5" y="5"/>
                  </a:moveTo>
                  <a:cubicBezTo>
                    <a:pt x="5" y="5"/>
                    <a:pt x="4" y="5"/>
                    <a:pt x="4" y="6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4" y="50"/>
                    <a:pt x="5" y="51"/>
                    <a:pt x="5" y="51"/>
                  </a:cubicBezTo>
                  <a:cubicBezTo>
                    <a:pt x="63" y="51"/>
                    <a:pt x="63" y="51"/>
                    <a:pt x="63" y="51"/>
                  </a:cubicBezTo>
                  <a:cubicBezTo>
                    <a:pt x="63" y="51"/>
                    <a:pt x="64" y="50"/>
                    <a:pt x="64" y="49"/>
                  </a:cubicBezTo>
                  <a:cubicBezTo>
                    <a:pt x="64" y="6"/>
                    <a:pt x="64" y="6"/>
                    <a:pt x="64" y="6"/>
                  </a:cubicBezTo>
                  <a:cubicBezTo>
                    <a:pt x="64" y="5"/>
                    <a:pt x="63" y="5"/>
                    <a:pt x="63" y="5"/>
                  </a:cubicBezTo>
                  <a:lnTo>
                    <a:pt x="5" y="5"/>
                  </a:lnTo>
                  <a:close/>
                  <a:moveTo>
                    <a:pt x="16" y="23"/>
                  </a:moveTo>
                  <a:cubicBezTo>
                    <a:pt x="12" y="23"/>
                    <a:pt x="9" y="20"/>
                    <a:pt x="9" y="16"/>
                  </a:cubicBezTo>
                  <a:cubicBezTo>
                    <a:pt x="9" y="13"/>
                    <a:pt x="12" y="9"/>
                    <a:pt x="16" y="9"/>
                  </a:cubicBezTo>
                  <a:cubicBezTo>
                    <a:pt x="20" y="9"/>
                    <a:pt x="23" y="13"/>
                    <a:pt x="23" y="16"/>
                  </a:cubicBezTo>
                  <a:cubicBezTo>
                    <a:pt x="23" y="20"/>
                    <a:pt x="20" y="23"/>
                    <a:pt x="16" y="23"/>
                  </a:cubicBezTo>
                  <a:close/>
                  <a:moveTo>
                    <a:pt x="59" y="46"/>
                  </a:moveTo>
                  <a:cubicBezTo>
                    <a:pt x="9" y="46"/>
                    <a:pt x="9" y="46"/>
                    <a:pt x="9" y="46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20" y="28"/>
                    <a:pt x="20" y="28"/>
                    <a:pt x="20" y="28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44" y="15"/>
                    <a:pt x="44" y="15"/>
                    <a:pt x="44" y="15"/>
                  </a:cubicBezTo>
                  <a:cubicBezTo>
                    <a:pt x="59" y="30"/>
                    <a:pt x="59" y="30"/>
                    <a:pt x="59" y="30"/>
                  </a:cubicBezTo>
                  <a:lnTo>
                    <a:pt x="59" y="46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endParaRPr lang="id-ID" dirty="0">
                <a:latin typeface="+mn-ea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FCED180-08F2-2DC0-8FA0-58A91F3C8052}"/>
                </a:ext>
              </a:extLst>
            </p:cNvPr>
            <p:cNvSpPr txBox="1"/>
            <p:nvPr/>
          </p:nvSpPr>
          <p:spPr>
            <a:xfrm>
              <a:off x="3251200" y="1764865"/>
              <a:ext cx="30241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편리하고 정확한</a:t>
              </a:r>
              <a:endPara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92B93E8-DA9F-64B7-C62C-57E2B02FD1EA}"/>
                </a:ext>
              </a:extLst>
            </p:cNvPr>
            <p:cNvSpPr txBox="1"/>
            <p:nvPr/>
          </p:nvSpPr>
          <p:spPr>
            <a:xfrm>
              <a:off x="3724375" y="1971880"/>
              <a:ext cx="200639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Raiseme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4E3D33A-A34C-96F0-5D57-58C7DF3324DF}"/>
                </a:ext>
              </a:extLst>
            </p:cNvPr>
            <p:cNvSpPr txBox="1"/>
            <p:nvPr/>
          </p:nvSpPr>
          <p:spPr>
            <a:xfrm>
              <a:off x="550862" y="4596211"/>
              <a:ext cx="270033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Raiseme</a:t>
              </a:r>
              <a:r>
                <a:rPr lang="ko-KR" alt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의 집중도 분석 </a:t>
              </a:r>
              <a:endPara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  <a:p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AI</a:t>
              </a:r>
              <a:r>
                <a:rPr lang="ko-KR" alt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 모델을 소개합니다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10A5EBD-82E0-9EF7-0162-4D5F433E8B7A}"/>
                </a:ext>
              </a:extLst>
            </p:cNvPr>
            <p:cNvSpPr txBox="1"/>
            <p:nvPr/>
          </p:nvSpPr>
          <p:spPr>
            <a:xfrm>
              <a:off x="3507967" y="5140091"/>
              <a:ext cx="3592858" cy="11244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en-US" altLang="ko-KR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Raiseme</a:t>
              </a:r>
              <a:r>
                <a:rPr lang="ko-KR" alt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의 집중과 비집중상태의 뇌파를 활용한 </a:t>
              </a:r>
              <a:r>
                <a:rPr lang="en-US" altLang="ko-KR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AI</a:t>
              </a:r>
              <a:r>
                <a:rPr lang="ko-KR" alt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학습으로 더 정확하게 판정할 수 있습니다</a:t>
              </a:r>
              <a:r>
                <a:rPr lang="en-US" altLang="ko-KR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.</a:t>
              </a:r>
            </a:p>
            <a:p>
              <a:pPr algn="just">
                <a:lnSpc>
                  <a:spcPct val="150000"/>
                </a:lnSpc>
              </a:pPr>
              <a:endParaRPr lang="en-US" altLang="ko-KR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  <a:p>
              <a:pPr algn="just">
                <a:lnSpc>
                  <a:spcPct val="150000"/>
                </a:lnSpc>
              </a:pPr>
              <a:r>
                <a:rPr lang="en-US" altLang="ko-KR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Eye Tracking</a:t>
              </a:r>
              <a:r>
                <a:rPr lang="ko-KR" alt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으로는 구분할 수 없는 청각 집중상태나 </a:t>
              </a:r>
              <a:endPara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  <a:p>
              <a:pPr algn="just">
                <a:lnSpc>
                  <a:spcPct val="150000"/>
                </a:lnSpc>
              </a:pPr>
              <a:r>
                <a:rPr lang="ko-KR" alt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시선만 고정한 상태를 구분할 수 있습니다</a:t>
              </a:r>
              <a:r>
                <a:rPr lang="en-US" altLang="ko-KR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.</a:t>
              </a:r>
              <a:endPara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68873E9B-B9D6-D7FD-0001-4C549F181434}"/>
                </a:ext>
              </a:extLst>
            </p:cNvPr>
            <p:cNvGrpSpPr/>
            <p:nvPr/>
          </p:nvGrpSpPr>
          <p:grpSpPr>
            <a:xfrm>
              <a:off x="550862" y="5140091"/>
              <a:ext cx="2700338" cy="1447183"/>
              <a:chOff x="550862" y="2149829"/>
              <a:chExt cx="2700338" cy="1447183"/>
            </a:xfrm>
          </p:grpSpPr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D3DE306C-7286-82CB-5285-04888E1E6736}"/>
                  </a:ext>
                </a:extLst>
              </p:cNvPr>
              <p:cNvSpPr/>
              <p:nvPr/>
            </p:nvSpPr>
            <p:spPr bwMode="auto">
              <a:xfrm>
                <a:off x="550862" y="2149829"/>
                <a:ext cx="2700338" cy="1447183"/>
              </a:xfrm>
              <a:prstGeom prst="rect">
                <a:avLst/>
              </a:prstGeom>
              <a:solidFill>
                <a:srgbClr val="D9D9D9"/>
              </a:solidFill>
              <a:ln w="28575"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kumimoji="0" lang="ko-KR" altLang="en-US" dirty="0">
                  <a:solidFill>
                    <a:srgbClr val="FF0000"/>
                  </a:solidFill>
                  <a:latin typeface="+mn-ea"/>
                </a:endParaRPr>
              </a:p>
            </p:txBody>
          </p:sp>
          <p:sp>
            <p:nvSpPr>
              <p:cNvPr id="13" name="Freeform 129">
                <a:extLst>
                  <a:ext uri="{FF2B5EF4-FFF2-40B4-BE49-F238E27FC236}">
                    <a16:creationId xmlns:a16="http://schemas.microsoft.com/office/drawing/2014/main" id="{825E5FCB-0E3A-C0FD-7882-45E25FA0190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21397" y="2644518"/>
                <a:ext cx="559267" cy="457805"/>
              </a:xfrm>
              <a:custGeom>
                <a:avLst/>
                <a:gdLst>
                  <a:gd name="T0" fmla="*/ 800850339 w 68"/>
                  <a:gd name="T1" fmla="*/ 578081024 h 55"/>
                  <a:gd name="T2" fmla="*/ 741964184 w 68"/>
                  <a:gd name="T3" fmla="*/ 648868068 h 55"/>
                  <a:gd name="T4" fmla="*/ 58886155 w 68"/>
                  <a:gd name="T5" fmla="*/ 648868068 h 55"/>
                  <a:gd name="T6" fmla="*/ 0 w 68"/>
                  <a:gd name="T7" fmla="*/ 578081024 h 55"/>
                  <a:gd name="T8" fmla="*/ 0 w 68"/>
                  <a:gd name="T9" fmla="*/ 70787044 h 55"/>
                  <a:gd name="T10" fmla="*/ 58886155 w 68"/>
                  <a:gd name="T11" fmla="*/ 0 h 55"/>
                  <a:gd name="T12" fmla="*/ 741964184 w 68"/>
                  <a:gd name="T13" fmla="*/ 0 h 55"/>
                  <a:gd name="T14" fmla="*/ 800850339 w 68"/>
                  <a:gd name="T15" fmla="*/ 70787044 h 55"/>
                  <a:gd name="T16" fmla="*/ 800850339 w 68"/>
                  <a:gd name="T17" fmla="*/ 578081024 h 55"/>
                  <a:gd name="T18" fmla="*/ 58886155 w 68"/>
                  <a:gd name="T19" fmla="*/ 58988631 h 55"/>
                  <a:gd name="T20" fmla="*/ 47108238 w 68"/>
                  <a:gd name="T21" fmla="*/ 70787044 h 55"/>
                  <a:gd name="T22" fmla="*/ 47108238 w 68"/>
                  <a:gd name="T23" fmla="*/ 578081024 h 55"/>
                  <a:gd name="T24" fmla="*/ 58886155 w 68"/>
                  <a:gd name="T25" fmla="*/ 601677850 h 55"/>
                  <a:gd name="T26" fmla="*/ 741964184 w 68"/>
                  <a:gd name="T27" fmla="*/ 601677850 h 55"/>
                  <a:gd name="T28" fmla="*/ 753742101 w 68"/>
                  <a:gd name="T29" fmla="*/ 578081024 h 55"/>
                  <a:gd name="T30" fmla="*/ 753742101 w 68"/>
                  <a:gd name="T31" fmla="*/ 70787044 h 55"/>
                  <a:gd name="T32" fmla="*/ 741964184 w 68"/>
                  <a:gd name="T33" fmla="*/ 58988631 h 55"/>
                  <a:gd name="T34" fmla="*/ 58886155 w 68"/>
                  <a:gd name="T35" fmla="*/ 58988631 h 55"/>
                  <a:gd name="T36" fmla="*/ 188436383 w 68"/>
                  <a:gd name="T37" fmla="*/ 271346327 h 55"/>
                  <a:gd name="T38" fmla="*/ 105994393 w 68"/>
                  <a:gd name="T39" fmla="*/ 188760870 h 55"/>
                  <a:gd name="T40" fmla="*/ 188436383 w 68"/>
                  <a:gd name="T41" fmla="*/ 106178848 h 55"/>
                  <a:gd name="T42" fmla="*/ 270874942 w 68"/>
                  <a:gd name="T43" fmla="*/ 188760870 h 55"/>
                  <a:gd name="T44" fmla="*/ 188436383 w 68"/>
                  <a:gd name="T45" fmla="*/ 271346327 h 55"/>
                  <a:gd name="T46" fmla="*/ 694855946 w 68"/>
                  <a:gd name="T47" fmla="*/ 542689220 h 55"/>
                  <a:gd name="T48" fmla="*/ 105994393 w 68"/>
                  <a:gd name="T49" fmla="*/ 542689220 h 55"/>
                  <a:gd name="T50" fmla="*/ 105994393 w 68"/>
                  <a:gd name="T51" fmla="*/ 460107198 h 55"/>
                  <a:gd name="T52" fmla="*/ 235544621 w 68"/>
                  <a:gd name="T53" fmla="*/ 330331523 h 55"/>
                  <a:gd name="T54" fmla="*/ 306208694 w 68"/>
                  <a:gd name="T55" fmla="*/ 389320154 h 55"/>
                  <a:gd name="T56" fmla="*/ 518197480 w 68"/>
                  <a:gd name="T57" fmla="*/ 176962457 h 55"/>
                  <a:gd name="T58" fmla="*/ 694855946 w 68"/>
                  <a:gd name="T59" fmla="*/ 353928349 h 55"/>
                  <a:gd name="T60" fmla="*/ 694855946 w 68"/>
                  <a:gd name="T61" fmla="*/ 542689220 h 55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</a:gdLst>
                <a:ahLst/>
                <a:cxnLst>
                  <a:cxn ang="T62">
                    <a:pos x="T0" y="T1"/>
                  </a:cxn>
                  <a:cxn ang="T63">
                    <a:pos x="T2" y="T3"/>
                  </a:cxn>
                  <a:cxn ang="T64">
                    <a:pos x="T4" y="T5"/>
                  </a:cxn>
                  <a:cxn ang="T65">
                    <a:pos x="T6" y="T7"/>
                  </a:cxn>
                  <a:cxn ang="T66">
                    <a:pos x="T8" y="T9"/>
                  </a:cxn>
                  <a:cxn ang="T67">
                    <a:pos x="T10" y="T11"/>
                  </a:cxn>
                  <a:cxn ang="T68">
                    <a:pos x="T12" y="T13"/>
                  </a:cxn>
                  <a:cxn ang="T69">
                    <a:pos x="T14" y="T15"/>
                  </a:cxn>
                  <a:cxn ang="T70">
                    <a:pos x="T16" y="T17"/>
                  </a:cxn>
                  <a:cxn ang="T71">
                    <a:pos x="T18" y="T19"/>
                  </a:cxn>
                  <a:cxn ang="T72">
                    <a:pos x="T20" y="T21"/>
                  </a:cxn>
                  <a:cxn ang="T73">
                    <a:pos x="T22" y="T23"/>
                  </a:cxn>
                  <a:cxn ang="T74">
                    <a:pos x="T24" y="T25"/>
                  </a:cxn>
                  <a:cxn ang="T75">
                    <a:pos x="T26" y="T27"/>
                  </a:cxn>
                  <a:cxn ang="T76">
                    <a:pos x="T28" y="T29"/>
                  </a:cxn>
                  <a:cxn ang="T77">
                    <a:pos x="T30" y="T31"/>
                  </a:cxn>
                  <a:cxn ang="T78">
                    <a:pos x="T32" y="T33"/>
                  </a:cxn>
                  <a:cxn ang="T79">
                    <a:pos x="T34" y="T35"/>
                  </a:cxn>
                  <a:cxn ang="T80">
                    <a:pos x="T36" y="T37"/>
                  </a:cxn>
                  <a:cxn ang="T81">
                    <a:pos x="T38" y="T39"/>
                  </a:cxn>
                  <a:cxn ang="T82">
                    <a:pos x="T40" y="T41"/>
                  </a:cxn>
                  <a:cxn ang="T83">
                    <a:pos x="T42" y="T43"/>
                  </a:cxn>
                  <a:cxn ang="T84">
                    <a:pos x="T44" y="T45"/>
                  </a:cxn>
                  <a:cxn ang="T85">
                    <a:pos x="T46" y="T47"/>
                  </a:cxn>
                  <a:cxn ang="T86">
                    <a:pos x="T48" y="T49"/>
                  </a:cxn>
                  <a:cxn ang="T87">
                    <a:pos x="T50" y="T51"/>
                  </a:cxn>
                  <a:cxn ang="T88">
                    <a:pos x="T52" y="T53"/>
                  </a:cxn>
                  <a:cxn ang="T89">
                    <a:pos x="T54" y="T55"/>
                  </a:cxn>
                  <a:cxn ang="T90">
                    <a:pos x="T56" y="T57"/>
                  </a:cxn>
                  <a:cxn ang="T91">
                    <a:pos x="T58" y="T59"/>
                  </a:cxn>
                  <a:cxn ang="T92">
                    <a:pos x="T60" y="T61"/>
                  </a:cxn>
                </a:cxnLst>
                <a:rect l="0" t="0" r="r" b="b"/>
                <a:pathLst>
                  <a:path w="68" h="55">
                    <a:moveTo>
                      <a:pt x="68" y="49"/>
                    </a:moveTo>
                    <a:cubicBezTo>
                      <a:pt x="68" y="53"/>
                      <a:pt x="66" y="55"/>
                      <a:pt x="63" y="55"/>
                    </a:cubicBezTo>
                    <a:cubicBezTo>
                      <a:pt x="5" y="55"/>
                      <a:pt x="5" y="55"/>
                      <a:pt x="5" y="55"/>
                    </a:cubicBezTo>
                    <a:cubicBezTo>
                      <a:pt x="2" y="55"/>
                      <a:pt x="0" y="53"/>
                      <a:pt x="0" y="49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2" y="0"/>
                      <a:pt x="5" y="0"/>
                    </a:cubicBezTo>
                    <a:cubicBezTo>
                      <a:pt x="63" y="0"/>
                      <a:pt x="63" y="0"/>
                      <a:pt x="63" y="0"/>
                    </a:cubicBezTo>
                    <a:cubicBezTo>
                      <a:pt x="66" y="0"/>
                      <a:pt x="68" y="3"/>
                      <a:pt x="68" y="6"/>
                    </a:cubicBezTo>
                    <a:lnTo>
                      <a:pt x="68" y="49"/>
                    </a:lnTo>
                    <a:close/>
                    <a:moveTo>
                      <a:pt x="5" y="5"/>
                    </a:moveTo>
                    <a:cubicBezTo>
                      <a:pt x="5" y="5"/>
                      <a:pt x="4" y="5"/>
                      <a:pt x="4" y="6"/>
                    </a:cubicBezTo>
                    <a:cubicBezTo>
                      <a:pt x="4" y="49"/>
                      <a:pt x="4" y="49"/>
                      <a:pt x="4" y="49"/>
                    </a:cubicBezTo>
                    <a:cubicBezTo>
                      <a:pt x="4" y="50"/>
                      <a:pt x="5" y="51"/>
                      <a:pt x="5" y="51"/>
                    </a:cubicBezTo>
                    <a:cubicBezTo>
                      <a:pt x="63" y="51"/>
                      <a:pt x="63" y="51"/>
                      <a:pt x="63" y="51"/>
                    </a:cubicBezTo>
                    <a:cubicBezTo>
                      <a:pt x="63" y="51"/>
                      <a:pt x="64" y="50"/>
                      <a:pt x="64" y="49"/>
                    </a:cubicBezTo>
                    <a:cubicBezTo>
                      <a:pt x="64" y="6"/>
                      <a:pt x="64" y="6"/>
                      <a:pt x="64" y="6"/>
                    </a:cubicBezTo>
                    <a:cubicBezTo>
                      <a:pt x="64" y="5"/>
                      <a:pt x="63" y="5"/>
                      <a:pt x="63" y="5"/>
                    </a:cubicBezTo>
                    <a:lnTo>
                      <a:pt x="5" y="5"/>
                    </a:lnTo>
                    <a:close/>
                    <a:moveTo>
                      <a:pt x="16" y="23"/>
                    </a:moveTo>
                    <a:cubicBezTo>
                      <a:pt x="12" y="23"/>
                      <a:pt x="9" y="20"/>
                      <a:pt x="9" y="16"/>
                    </a:cubicBezTo>
                    <a:cubicBezTo>
                      <a:pt x="9" y="13"/>
                      <a:pt x="12" y="9"/>
                      <a:pt x="16" y="9"/>
                    </a:cubicBezTo>
                    <a:cubicBezTo>
                      <a:pt x="20" y="9"/>
                      <a:pt x="23" y="13"/>
                      <a:pt x="23" y="16"/>
                    </a:cubicBezTo>
                    <a:cubicBezTo>
                      <a:pt x="23" y="20"/>
                      <a:pt x="20" y="23"/>
                      <a:pt x="16" y="23"/>
                    </a:cubicBezTo>
                    <a:close/>
                    <a:moveTo>
                      <a:pt x="59" y="46"/>
                    </a:moveTo>
                    <a:cubicBezTo>
                      <a:pt x="9" y="46"/>
                      <a:pt x="9" y="46"/>
                      <a:pt x="9" y="46"/>
                    </a:cubicBezTo>
                    <a:cubicBezTo>
                      <a:pt x="9" y="39"/>
                      <a:pt x="9" y="39"/>
                      <a:pt x="9" y="39"/>
                    </a:cubicBezTo>
                    <a:cubicBezTo>
                      <a:pt x="20" y="28"/>
                      <a:pt x="20" y="28"/>
                      <a:pt x="20" y="28"/>
                    </a:cubicBezTo>
                    <a:cubicBezTo>
                      <a:pt x="26" y="33"/>
                      <a:pt x="26" y="33"/>
                      <a:pt x="26" y="33"/>
                    </a:cubicBezTo>
                    <a:cubicBezTo>
                      <a:pt x="44" y="15"/>
                      <a:pt x="44" y="15"/>
                      <a:pt x="44" y="15"/>
                    </a:cubicBezTo>
                    <a:cubicBezTo>
                      <a:pt x="59" y="30"/>
                      <a:pt x="59" y="30"/>
                      <a:pt x="59" y="30"/>
                    </a:cubicBezTo>
                    <a:lnTo>
                      <a:pt x="59" y="46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id-ID" dirty="0">
                  <a:latin typeface="+mn-ea"/>
                </a:endParaRPr>
              </a:p>
            </p:txBody>
          </p:sp>
        </p:grpSp>
        <p:sp>
          <p:nvSpPr>
            <p:cNvPr id="14" name="Button">
              <a:extLst>
                <a:ext uri="{FF2B5EF4-FFF2-40B4-BE49-F238E27FC236}">
                  <a16:creationId xmlns:a16="http://schemas.microsoft.com/office/drawing/2014/main" id="{28D07AC6-3D81-F497-643B-2862B16A96A0}"/>
                </a:ext>
              </a:extLst>
            </p:cNvPr>
            <p:cNvSpPr>
              <a:spLocks/>
            </p:cNvSpPr>
            <p:nvPr/>
          </p:nvSpPr>
          <p:spPr bwMode="auto">
            <a:xfrm>
              <a:off x="3507967" y="6313512"/>
              <a:ext cx="956861" cy="241995"/>
            </a:xfrm>
            <a:prstGeom prst="roundRect">
              <a:avLst>
                <a:gd name="adj" fmla="val 8776"/>
              </a:avLst>
            </a:prstGeom>
            <a:solidFill>
              <a:srgbClr val="FFFFFF"/>
            </a:solidFill>
            <a:ln w="6350" cap="flat" cmpd="sng" algn="ctr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Showcase </a:t>
              </a:r>
              <a:r>
                <a:rPr lang="ko-KR" alt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체험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43F485E6-1EFD-59A0-ADD5-B89AFEDD602A}"/>
                </a:ext>
              </a:extLst>
            </p:cNvPr>
            <p:cNvCxnSpPr/>
            <p:nvPr/>
          </p:nvCxnSpPr>
          <p:spPr>
            <a:xfrm>
              <a:off x="217502" y="4401108"/>
              <a:ext cx="9010633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4CECF07D-DCD4-F5EB-C432-594628811256}"/>
                </a:ext>
              </a:extLst>
            </p:cNvPr>
            <p:cNvCxnSpPr>
              <a:cxnSpLocks/>
            </p:cNvCxnSpPr>
            <p:nvPr/>
          </p:nvCxnSpPr>
          <p:spPr>
            <a:xfrm>
              <a:off x="2592015" y="3981978"/>
              <a:ext cx="0" cy="42003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F08E072D-C8DE-6F02-25ED-075A4740AD5C}"/>
                </a:ext>
              </a:extLst>
            </p:cNvPr>
            <p:cNvSpPr/>
            <p:nvPr/>
          </p:nvSpPr>
          <p:spPr>
            <a:xfrm>
              <a:off x="675699" y="4102800"/>
              <a:ext cx="1335545" cy="154914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/>
            <a:p>
              <a:pPr lvl="0" algn="ctr" latinLnBrk="0">
                <a:lnSpc>
                  <a:spcPct val="110000"/>
                </a:lnSpc>
                <a:defRPr/>
              </a:pPr>
              <a:r>
                <a:rPr lang="ko-KR" altLang="en-US" sz="1000" b="1" dirty="0">
                  <a:latin typeface="+mn-ea"/>
                  <a:cs typeface="Segoe UI" panose="020B0502040204020203" pitchFamily="34" charset="0"/>
                </a:rPr>
                <a:t>집중도 분석</a:t>
              </a: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8551FC55-6857-F9AC-9C97-10EFB07D00AD}"/>
                </a:ext>
              </a:extLst>
            </p:cNvPr>
            <p:cNvSpPr/>
            <p:nvPr/>
          </p:nvSpPr>
          <p:spPr>
            <a:xfrm>
              <a:off x="7440746" y="4102800"/>
              <a:ext cx="1335545" cy="154914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/>
            <a:p>
              <a:pPr lvl="0" algn="ctr" latinLnBrk="0">
                <a:lnSpc>
                  <a:spcPct val="110000"/>
                </a:lnSpc>
                <a:defRPr/>
              </a:pPr>
              <a:r>
                <a:rPr lang="ko-KR" altLang="en-US" sz="1000" b="1" dirty="0">
                  <a:latin typeface="+mn-ea"/>
                  <a:cs typeface="Segoe UI" panose="020B0502040204020203" pitchFamily="34" charset="0"/>
                </a:rPr>
                <a:t>시험 부정행위 검출</a:t>
              </a: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B5AA7010-51FC-7C2F-DFF8-3CF257881328}"/>
                </a:ext>
              </a:extLst>
            </p:cNvPr>
            <p:cNvSpPr/>
            <p:nvPr/>
          </p:nvSpPr>
          <p:spPr>
            <a:xfrm>
              <a:off x="217498" y="4341026"/>
              <a:ext cx="2369487" cy="70745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Ins="90000" rtlCol="0" anchor="ctr"/>
            <a:lstStyle/>
            <a:p>
              <a:pPr algn="l"/>
              <a:endParaRPr lang="ko-KR" altLang="en-US" sz="1000" noProof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E1ABF8F0-E4B2-8922-55DF-2CDE74C718B1}"/>
                </a:ext>
              </a:extLst>
            </p:cNvPr>
            <p:cNvCxnSpPr/>
            <p:nvPr/>
          </p:nvCxnSpPr>
          <p:spPr>
            <a:xfrm>
              <a:off x="217502" y="3963977"/>
              <a:ext cx="9010633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60063F82-859C-24AC-45B3-AD5AFE2B8456}"/>
                </a:ext>
              </a:extLst>
            </p:cNvPr>
            <p:cNvCxnSpPr>
              <a:cxnSpLocks/>
            </p:cNvCxnSpPr>
            <p:nvPr/>
          </p:nvCxnSpPr>
          <p:spPr>
            <a:xfrm>
              <a:off x="4763778" y="3967282"/>
              <a:ext cx="8503" cy="45431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243429C0-F2FE-652E-E6B2-808048198E3F}"/>
                </a:ext>
              </a:extLst>
            </p:cNvPr>
            <p:cNvCxnSpPr>
              <a:cxnSpLocks/>
            </p:cNvCxnSpPr>
            <p:nvPr/>
          </p:nvCxnSpPr>
          <p:spPr>
            <a:xfrm>
              <a:off x="6945599" y="3967282"/>
              <a:ext cx="0" cy="43472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3C83B75D-563D-A473-2E17-E5DA03EC3A04}"/>
                </a:ext>
              </a:extLst>
            </p:cNvPr>
            <p:cNvSpPr/>
            <p:nvPr/>
          </p:nvSpPr>
          <p:spPr>
            <a:xfrm>
              <a:off x="3014376" y="4102800"/>
              <a:ext cx="1335545" cy="154914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/>
            <a:p>
              <a:pPr lvl="0" algn="ctr" latinLnBrk="0">
                <a:lnSpc>
                  <a:spcPct val="110000"/>
                </a:lnSpc>
                <a:defRPr/>
              </a:pPr>
              <a:r>
                <a:rPr lang="ko-KR" altLang="en-US" sz="1000" b="1">
                  <a:latin typeface="+mn-ea"/>
                  <a:cs typeface="Segoe UI" panose="020B0502040204020203" pitchFamily="34" charset="0"/>
                </a:rPr>
                <a:t>흥미도 </a:t>
              </a:r>
              <a:r>
                <a:rPr lang="ko-KR" altLang="en-US" sz="1000" b="1" dirty="0">
                  <a:latin typeface="+mn-ea"/>
                  <a:cs typeface="Segoe UI" panose="020B0502040204020203" pitchFamily="34" charset="0"/>
                </a:rPr>
                <a:t>분석</a:t>
              </a: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6B364A5D-2F5D-4000-5893-221C93E6B63F}"/>
                </a:ext>
              </a:extLst>
            </p:cNvPr>
            <p:cNvSpPr/>
            <p:nvPr/>
          </p:nvSpPr>
          <p:spPr>
            <a:xfrm>
              <a:off x="5193524" y="4102800"/>
              <a:ext cx="1335545" cy="154914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/>
            <a:p>
              <a:pPr lvl="0" algn="ctr" latinLnBrk="0">
                <a:lnSpc>
                  <a:spcPct val="110000"/>
                </a:lnSpc>
                <a:defRPr/>
              </a:pPr>
              <a:r>
                <a:rPr lang="ko-KR" altLang="en-US" sz="1000" b="1" dirty="0">
                  <a:latin typeface="+mn-ea"/>
                  <a:cs typeface="Segoe UI" panose="020B0502040204020203" pitchFamily="34" charset="0"/>
                </a:rPr>
                <a:t>자세 분석</a:t>
              </a: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49ABF374-A6BF-7317-209A-7A83805A7CF6}"/>
                </a:ext>
              </a:extLst>
            </p:cNvPr>
            <p:cNvSpPr/>
            <p:nvPr/>
          </p:nvSpPr>
          <p:spPr>
            <a:xfrm>
              <a:off x="217502" y="791183"/>
              <a:ext cx="9010636" cy="51606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x-none" altLang="en-US" dirty="0">
                <a:latin typeface="+mn-ea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5C64B45F-4FC0-A46D-BF36-B2E5D38F8D5F}"/>
                </a:ext>
              </a:extLst>
            </p:cNvPr>
            <p:cNvSpPr/>
            <p:nvPr/>
          </p:nvSpPr>
          <p:spPr>
            <a:xfrm>
              <a:off x="217502" y="791183"/>
              <a:ext cx="9010636" cy="51606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x-none" altLang="en-US" dirty="0">
                <a:latin typeface="+mn-ea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EFB28432-8539-3297-884A-369F9CDFE6B5}"/>
                </a:ext>
              </a:extLst>
            </p:cNvPr>
            <p:cNvSpPr/>
            <p:nvPr/>
          </p:nvSpPr>
          <p:spPr>
            <a:xfrm>
              <a:off x="217502" y="791183"/>
              <a:ext cx="9010636" cy="51606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x-none" altLang="en-US" dirty="0">
                <a:latin typeface="+mn-ea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91DABD91-D4C7-9F17-2FF5-84E8D5B6C21E}"/>
                </a:ext>
              </a:extLst>
            </p:cNvPr>
            <p:cNvSpPr/>
            <p:nvPr/>
          </p:nvSpPr>
          <p:spPr bwMode="auto">
            <a:xfrm>
              <a:off x="338543" y="949952"/>
              <a:ext cx="1004929" cy="198522"/>
            </a:xfrm>
            <a:prstGeom prst="rect">
              <a:avLst/>
            </a:prstGeom>
            <a:noFill/>
            <a:ln w="2857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none" lIns="36000"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0" lang="en-US" altLang="ko-KR" sz="1050" b="1" dirty="0">
                  <a:solidFill>
                    <a:schemeClr val="bg1">
                      <a:lumMod val="65000"/>
                    </a:schemeClr>
                  </a:solidFill>
                  <a:latin typeface="+mn-ea"/>
                </a:rPr>
                <a:t>Raiseme </a:t>
              </a:r>
              <a:r>
                <a:rPr lang="en-US" altLang="ko-KR" sz="1050" b="1" dirty="0">
                  <a:solidFill>
                    <a:schemeClr val="bg1">
                      <a:lumMod val="65000"/>
                    </a:schemeClr>
                  </a:solidFill>
                  <a:latin typeface="+mn-ea"/>
                </a:rPr>
                <a:t>Logo</a:t>
              </a:r>
              <a:endParaRPr kumimoji="0" lang="ko-KR" altLang="en-US" sz="1050" b="1" dirty="0">
                <a:solidFill>
                  <a:schemeClr val="bg1">
                    <a:lumMod val="65000"/>
                  </a:schemeClr>
                </a:solidFill>
                <a:latin typeface="+mn-ea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05B60A9-FEAA-D5F8-6863-78B74316EA62}"/>
                </a:ext>
              </a:extLst>
            </p:cNvPr>
            <p:cNvSpPr txBox="1"/>
            <p:nvPr/>
          </p:nvSpPr>
          <p:spPr>
            <a:xfrm>
              <a:off x="6903769" y="926102"/>
              <a:ext cx="502309" cy="246221"/>
            </a:xfrm>
            <a:prstGeom prst="rect">
              <a:avLst/>
            </a:prstGeom>
            <a:noFill/>
          </p:spPr>
          <p:txBody>
            <a:bodyPr wrap="none" lIns="36000" rIns="36000" rtlCol="0" anchor="ctr">
              <a:spAutoFit/>
            </a:bodyPr>
            <a:lstStyle/>
            <a:p>
              <a:pPr algn="ctr"/>
              <a:r>
                <a:rPr kumimoji="1" lang="en-US" altLang="en-US" sz="1000" b="1" dirty="0">
                  <a:latin typeface="+mn-ea"/>
                </a:rPr>
                <a:t>Service</a:t>
              </a:r>
              <a:endParaRPr kumimoji="1" lang="x-none" altLang="en-US" sz="1000" b="1" dirty="0">
                <a:latin typeface="+mn-ea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AC6E76D6-AC7D-82FF-8E4C-68EA9DED4696}"/>
                </a:ext>
              </a:extLst>
            </p:cNvPr>
            <p:cNvSpPr txBox="1"/>
            <p:nvPr/>
          </p:nvSpPr>
          <p:spPr>
            <a:xfrm>
              <a:off x="8651687" y="926102"/>
              <a:ext cx="407731" cy="246221"/>
            </a:xfrm>
            <a:prstGeom prst="rect">
              <a:avLst/>
            </a:prstGeom>
            <a:noFill/>
          </p:spPr>
          <p:txBody>
            <a:bodyPr wrap="none" lIns="36000" rIns="36000" rtlCol="0" anchor="ctr">
              <a:spAutoFit/>
            </a:bodyPr>
            <a:lstStyle/>
            <a:p>
              <a:pPr algn="ctr"/>
              <a:r>
                <a:rPr kumimoji="1" lang="en-US" altLang="en-US" sz="1000" b="1" dirty="0">
                  <a:latin typeface="+mn-ea"/>
                </a:rPr>
                <a:t>News</a:t>
              </a:r>
              <a:endParaRPr kumimoji="1" lang="x-none" altLang="en-US" sz="1000" b="1" dirty="0">
                <a:latin typeface="+mn-ea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F3D80295-FEB6-6C6F-453B-462BC64E2155}"/>
                </a:ext>
              </a:extLst>
            </p:cNvPr>
            <p:cNvSpPr/>
            <p:nvPr/>
          </p:nvSpPr>
          <p:spPr bwMode="auto">
            <a:xfrm>
              <a:off x="5775776" y="971689"/>
              <a:ext cx="346666" cy="155049"/>
            </a:xfrm>
            <a:prstGeom prst="rect">
              <a:avLst/>
            </a:prstGeom>
            <a:noFill/>
            <a:ln w="2857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none" lIns="36000"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kumimoji="0" lang="ko-KR" altLang="en-US" sz="1000" b="1" dirty="0">
                <a:latin typeface="+mn-ea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D2E52764-4E8E-D9C7-FAA8-57B6899B0B40}"/>
                </a:ext>
              </a:extLst>
            </p:cNvPr>
            <p:cNvSpPr txBox="1"/>
            <p:nvPr/>
          </p:nvSpPr>
          <p:spPr>
            <a:xfrm>
              <a:off x="8080805" y="926102"/>
              <a:ext cx="353228" cy="246221"/>
            </a:xfrm>
            <a:prstGeom prst="rect">
              <a:avLst/>
            </a:prstGeom>
            <a:noFill/>
          </p:spPr>
          <p:txBody>
            <a:bodyPr wrap="none" lIns="36000" rIns="36000" rtlCol="0" anchor="ctr">
              <a:spAutoFit/>
            </a:bodyPr>
            <a:lstStyle/>
            <a:p>
              <a:pPr algn="ctr"/>
              <a:r>
                <a:rPr kumimoji="1" lang="en-US" altLang="en-US" sz="1000" b="1" dirty="0">
                  <a:latin typeface="+mn-ea"/>
                </a:rPr>
                <a:t>Case</a:t>
              </a:r>
              <a:endParaRPr kumimoji="1" lang="x-none" altLang="en-US" sz="1000" b="1" dirty="0">
                <a:latin typeface="+mn-ea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6AF2542-CED7-2911-3559-17CC3AE61FAD}"/>
                </a:ext>
              </a:extLst>
            </p:cNvPr>
            <p:cNvSpPr txBox="1"/>
            <p:nvPr/>
          </p:nvSpPr>
          <p:spPr>
            <a:xfrm>
              <a:off x="6323266" y="926102"/>
              <a:ext cx="451012" cy="246221"/>
            </a:xfrm>
            <a:prstGeom prst="rect">
              <a:avLst/>
            </a:prstGeom>
            <a:noFill/>
          </p:spPr>
          <p:txBody>
            <a:bodyPr wrap="none" lIns="36000" rIns="36000" rtlCol="0" anchor="ctr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0" lang="en-US" altLang="ko-KR" sz="1000" b="1" dirty="0">
                  <a:latin typeface="+mn-ea"/>
                </a:rPr>
                <a:t>About</a:t>
              </a:r>
              <a:endParaRPr kumimoji="0" lang="ko-KR" altLang="en-US" sz="1000" b="1" dirty="0">
                <a:latin typeface="+mn-ea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9167492-B130-9FC3-1A05-D6D129CE7E29}"/>
                </a:ext>
              </a:extLst>
            </p:cNvPr>
            <p:cNvSpPr txBox="1"/>
            <p:nvPr/>
          </p:nvSpPr>
          <p:spPr>
            <a:xfrm>
              <a:off x="7506714" y="926102"/>
              <a:ext cx="359641" cy="246221"/>
            </a:xfrm>
            <a:prstGeom prst="rect">
              <a:avLst/>
            </a:prstGeom>
            <a:noFill/>
          </p:spPr>
          <p:txBody>
            <a:bodyPr wrap="none" lIns="36000" rIns="36000" rtlCol="0" anchor="ctr">
              <a:spAutoFit/>
            </a:bodyPr>
            <a:lstStyle/>
            <a:p>
              <a:pPr algn="ctr"/>
              <a:r>
                <a:rPr kumimoji="1" lang="en-US" altLang="en-US" sz="1000" b="1" dirty="0">
                  <a:latin typeface="+mn-ea"/>
                </a:rPr>
                <a:t>Tech</a:t>
              </a:r>
              <a:endParaRPr kumimoji="1" lang="x-none" altLang="en-US" sz="1000" b="1" dirty="0">
                <a:latin typeface="+mn-ea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8F8EF853-7126-6C59-040F-3143CD65C553}"/>
                </a:ext>
              </a:extLst>
            </p:cNvPr>
            <p:cNvSpPr/>
            <p:nvPr/>
          </p:nvSpPr>
          <p:spPr>
            <a:xfrm>
              <a:off x="217498" y="788533"/>
              <a:ext cx="9010632" cy="5798735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Ins="90000" rtlCol="0" anchor="ctr"/>
            <a:lstStyle/>
            <a:p>
              <a:pPr algn="ctr"/>
              <a:endParaRPr lang="ko-KR" altLang="en-US" noProof="1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BAAE9CEB-E5F7-D87B-CE15-194845AC0425}"/>
              </a:ext>
            </a:extLst>
          </p:cNvPr>
          <p:cNvSpPr/>
          <p:nvPr/>
        </p:nvSpPr>
        <p:spPr>
          <a:xfrm>
            <a:off x="299356" y="878164"/>
            <a:ext cx="8760063" cy="5403588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marR="0" lvl="1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B5FC2032-2DF6-3895-90C1-4D844AF8F94E}"/>
              </a:ext>
            </a:extLst>
          </p:cNvPr>
          <p:cNvSpPr/>
          <p:nvPr/>
        </p:nvSpPr>
        <p:spPr>
          <a:xfrm>
            <a:off x="546157" y="1413736"/>
            <a:ext cx="8283984" cy="456610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lnSpc>
                <a:spcPct val="150000"/>
              </a:lnSpc>
              <a:buAutoNum type="arabicPeriod"/>
            </a:pP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6F2C153-4FA2-CC9A-C0BC-834899B3D7E2}"/>
              </a:ext>
            </a:extLst>
          </p:cNvPr>
          <p:cNvSpPr txBox="1"/>
          <p:nvPr/>
        </p:nvSpPr>
        <p:spPr>
          <a:xfrm>
            <a:off x="1404093" y="1994517"/>
            <a:ext cx="3707906" cy="307777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r>
              <a:rPr lang="ko-KR" altLang="en-US" sz="2000" b="1" dirty="0"/>
              <a:t>집중도는 몇 퍼센트</a:t>
            </a:r>
            <a:r>
              <a:rPr lang="en-US" altLang="ko-KR" sz="2000" b="1" dirty="0"/>
              <a:t>?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5FEA2DFC-4C48-AE7A-5B0C-2819CED33459}"/>
              </a:ext>
            </a:extLst>
          </p:cNvPr>
          <p:cNvSpPr txBox="1"/>
          <p:nvPr/>
        </p:nvSpPr>
        <p:spPr>
          <a:xfrm>
            <a:off x="1404093" y="2318552"/>
            <a:ext cx="3712179" cy="153888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pPr>
              <a:defRPr/>
            </a:pPr>
            <a:r>
              <a:rPr lang="ko-KR" altLang="en-US" sz="1000" dirty="0">
                <a:latin typeface="맑은 고딕"/>
                <a:ea typeface="맑은 고딕"/>
              </a:rPr>
              <a:t>나는 집중력이 좋은 편인지 궁금하다면 지금 테스트 해보세요</a:t>
            </a:r>
            <a:r>
              <a:rPr lang="en-US" altLang="ko-KR" sz="1000" dirty="0">
                <a:latin typeface="맑은 고딕"/>
                <a:ea typeface="맑은 고딕"/>
              </a:rPr>
              <a:t>!</a:t>
            </a: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E7BD2104-D0B9-9522-8EED-8A86827790E0}"/>
              </a:ext>
            </a:extLst>
          </p:cNvPr>
          <p:cNvSpPr/>
          <p:nvPr/>
        </p:nvSpPr>
        <p:spPr>
          <a:xfrm>
            <a:off x="548549" y="986216"/>
            <a:ext cx="1566113" cy="293034"/>
          </a:xfrm>
          <a:prstGeom prst="rect">
            <a:avLst/>
          </a:prstGeom>
          <a:noFill/>
          <a:ln w="3175">
            <a:noFill/>
          </a:ln>
          <a:effectLst/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Raiseme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Showcase</a:t>
            </a:r>
            <a:endParaRPr lang="ko-KR" altLang="en-US" sz="12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80" name="Delete">
            <a:extLst>
              <a:ext uri="{FF2B5EF4-FFF2-40B4-BE49-F238E27FC236}">
                <a16:creationId xmlns:a16="http://schemas.microsoft.com/office/drawing/2014/main" id="{1BD5D00C-AC7A-64FF-C862-D04ADC9F13E9}"/>
              </a:ext>
            </a:extLst>
          </p:cNvPr>
          <p:cNvSpPr>
            <a:spLocks noChangeAspect="1"/>
          </p:cNvSpPr>
          <p:nvPr/>
        </p:nvSpPr>
        <p:spPr bwMode="auto">
          <a:xfrm>
            <a:off x="8531986" y="1037036"/>
            <a:ext cx="157114" cy="169711"/>
          </a:xfrm>
          <a:custGeom>
            <a:avLst/>
            <a:gdLst>
              <a:gd name="T0" fmla="*/ 3 w 77"/>
              <a:gd name="T1" fmla="*/ 0 h 77"/>
              <a:gd name="T2" fmla="*/ 0 w 77"/>
              <a:gd name="T3" fmla="*/ 3 h 77"/>
              <a:gd name="T4" fmla="*/ 36 w 77"/>
              <a:gd name="T5" fmla="*/ 38 h 77"/>
              <a:gd name="T6" fmla="*/ 0 w 77"/>
              <a:gd name="T7" fmla="*/ 74 h 77"/>
              <a:gd name="T8" fmla="*/ 3 w 77"/>
              <a:gd name="T9" fmla="*/ 77 h 77"/>
              <a:gd name="T10" fmla="*/ 39 w 77"/>
              <a:gd name="T11" fmla="*/ 41 h 77"/>
              <a:gd name="T12" fmla="*/ 74 w 77"/>
              <a:gd name="T13" fmla="*/ 77 h 77"/>
              <a:gd name="T14" fmla="*/ 77 w 77"/>
              <a:gd name="T15" fmla="*/ 74 h 77"/>
              <a:gd name="T16" fmla="*/ 42 w 77"/>
              <a:gd name="T17" fmla="*/ 38 h 77"/>
              <a:gd name="T18" fmla="*/ 77 w 77"/>
              <a:gd name="T19" fmla="*/ 3 h 77"/>
              <a:gd name="T20" fmla="*/ 74 w 77"/>
              <a:gd name="T21" fmla="*/ 0 h 77"/>
              <a:gd name="T22" fmla="*/ 39 w 77"/>
              <a:gd name="T23" fmla="*/ 35 h 77"/>
              <a:gd name="T24" fmla="*/ 3 w 77"/>
              <a:gd name="T25" fmla="*/ 0 h 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77" h="77">
                <a:moveTo>
                  <a:pt x="3" y="0"/>
                </a:moveTo>
                <a:lnTo>
                  <a:pt x="0" y="3"/>
                </a:lnTo>
                <a:lnTo>
                  <a:pt x="36" y="38"/>
                </a:lnTo>
                <a:lnTo>
                  <a:pt x="0" y="74"/>
                </a:lnTo>
                <a:lnTo>
                  <a:pt x="3" y="77"/>
                </a:lnTo>
                <a:lnTo>
                  <a:pt x="39" y="41"/>
                </a:lnTo>
                <a:lnTo>
                  <a:pt x="74" y="77"/>
                </a:lnTo>
                <a:lnTo>
                  <a:pt x="77" y="74"/>
                </a:lnTo>
                <a:lnTo>
                  <a:pt x="42" y="38"/>
                </a:lnTo>
                <a:lnTo>
                  <a:pt x="77" y="3"/>
                </a:lnTo>
                <a:lnTo>
                  <a:pt x="74" y="0"/>
                </a:lnTo>
                <a:lnTo>
                  <a:pt x="39" y="35"/>
                </a:lnTo>
                <a:lnTo>
                  <a:pt x="3" y="0"/>
                </a:lnTo>
                <a:close/>
              </a:path>
            </a:pathLst>
          </a:custGeom>
          <a:solidFill>
            <a:srgbClr val="5F5F5F"/>
          </a:solidFill>
          <a:ln w="3175"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0" name="사각형: 둥근 모서리 128">
            <a:extLst>
              <a:ext uri="{FF2B5EF4-FFF2-40B4-BE49-F238E27FC236}">
                <a16:creationId xmlns:a16="http://schemas.microsoft.com/office/drawing/2014/main" id="{A6531C3A-9C38-49CB-0F94-5712B3BC4036}"/>
              </a:ext>
            </a:extLst>
          </p:cNvPr>
          <p:cNvSpPr>
            <a:spLocks/>
          </p:cNvSpPr>
          <p:nvPr/>
        </p:nvSpPr>
        <p:spPr>
          <a:xfrm>
            <a:off x="5996672" y="1989505"/>
            <a:ext cx="1982942" cy="489804"/>
          </a:xfrm>
          <a:prstGeom prst="roundRect">
            <a:avLst>
              <a:gd name="adj" fmla="val 50000"/>
            </a:avLst>
          </a:prstGeom>
          <a:solidFill>
            <a:srgbClr val="7F7F7F"/>
          </a:solidFill>
          <a:ln w="0">
            <a:solidFill>
              <a:schemeClr val="tx1">
                <a:lumMod val="50000"/>
                <a:lumOff val="50000"/>
              </a:schemeClr>
            </a:solidFill>
            <a:prstDash/>
          </a:ln>
          <a:effectLst/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>
                <a:ln w="9525" cap="flat" cmpd="sng">
                  <a:noFill/>
                  <a:prstDash/>
                </a:ln>
                <a:solidFill>
                  <a:srgbClr val="FFFFFF"/>
                </a:solidFill>
                <a:latin typeface="맑은 고딕" charset="0"/>
                <a:ea typeface="맑은 고딕" charset="0"/>
              </a:rPr>
              <a:t>분석</a:t>
            </a:r>
            <a:r>
              <a:rPr kumimoji="0" lang="ko-KR" altLang="en-US" b="1" i="0" u="none" strike="noStrike" kern="1200" cap="none" spc="0" normalizeH="0" baseline="0" noProof="0" dirty="0">
                <a:ln w="9525" cap="flat" cmpd="sng">
                  <a:noFill/>
                  <a:prstDash/>
                </a:ln>
                <a:solidFill>
                  <a:srgbClr val="FFFFFF"/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rPr>
              <a:t> 시작</a:t>
            </a:r>
          </a:p>
        </p:txBody>
      </p:sp>
      <p:sp>
        <p:nvSpPr>
          <p:cNvPr id="135" name="타원 134">
            <a:extLst>
              <a:ext uri="{FF2B5EF4-FFF2-40B4-BE49-F238E27FC236}">
                <a16:creationId xmlns:a16="http://schemas.microsoft.com/office/drawing/2014/main" id="{A6ABE80D-634C-3A0D-9611-CB0987AC33AE}"/>
              </a:ext>
            </a:extLst>
          </p:cNvPr>
          <p:cNvSpPr/>
          <p:nvPr/>
        </p:nvSpPr>
        <p:spPr>
          <a:xfrm>
            <a:off x="1244692" y="2102783"/>
            <a:ext cx="166154" cy="166154"/>
          </a:xfrm>
          <a:prstGeom prst="ellipse">
            <a:avLst/>
          </a:prstGeom>
          <a:solidFill>
            <a:srgbClr val="C0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38" dirty="0">
                <a:solidFill>
                  <a:schemeClr val="bg1"/>
                </a:solidFill>
                <a:latin typeface="+mn-ea"/>
              </a:rPr>
              <a:t>2</a:t>
            </a:r>
            <a:endParaRPr lang="ko-KR" altLang="en-US" sz="738" dirty="0" err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136" name="타원 135">
            <a:extLst>
              <a:ext uri="{FF2B5EF4-FFF2-40B4-BE49-F238E27FC236}">
                <a16:creationId xmlns:a16="http://schemas.microsoft.com/office/drawing/2014/main" id="{4E241C19-B524-B61F-E099-55519DC2AFCD}"/>
              </a:ext>
            </a:extLst>
          </p:cNvPr>
          <p:cNvSpPr/>
          <p:nvPr/>
        </p:nvSpPr>
        <p:spPr>
          <a:xfrm>
            <a:off x="3995488" y="1884854"/>
            <a:ext cx="166154" cy="166154"/>
          </a:xfrm>
          <a:prstGeom prst="ellipse">
            <a:avLst/>
          </a:prstGeom>
          <a:solidFill>
            <a:srgbClr val="C0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38" dirty="0">
                <a:solidFill>
                  <a:schemeClr val="bg1"/>
                </a:solidFill>
                <a:latin typeface="+mn-ea"/>
              </a:rPr>
              <a:t>3</a:t>
            </a:r>
            <a:endParaRPr lang="ko-KR" altLang="en-US" sz="738" dirty="0" err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137" name="타원 136">
            <a:extLst>
              <a:ext uri="{FF2B5EF4-FFF2-40B4-BE49-F238E27FC236}">
                <a16:creationId xmlns:a16="http://schemas.microsoft.com/office/drawing/2014/main" id="{B299A2A6-2025-4B81-7FF1-A7A344608F1B}"/>
              </a:ext>
            </a:extLst>
          </p:cNvPr>
          <p:cNvSpPr/>
          <p:nvPr/>
        </p:nvSpPr>
        <p:spPr>
          <a:xfrm>
            <a:off x="6052274" y="2018603"/>
            <a:ext cx="166154" cy="166154"/>
          </a:xfrm>
          <a:prstGeom prst="ellipse">
            <a:avLst/>
          </a:prstGeom>
          <a:solidFill>
            <a:srgbClr val="C0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38" dirty="0">
                <a:solidFill>
                  <a:schemeClr val="bg1"/>
                </a:solidFill>
                <a:latin typeface="+mn-ea"/>
              </a:rPr>
              <a:t>4</a:t>
            </a:r>
            <a:endParaRPr lang="ko-KR" altLang="en-US" sz="738" dirty="0" err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140" name="타원 139">
            <a:extLst>
              <a:ext uri="{FF2B5EF4-FFF2-40B4-BE49-F238E27FC236}">
                <a16:creationId xmlns:a16="http://schemas.microsoft.com/office/drawing/2014/main" id="{7B1CA27D-6ECC-5133-271B-62732C5D3D76}"/>
              </a:ext>
            </a:extLst>
          </p:cNvPr>
          <p:cNvSpPr/>
          <p:nvPr/>
        </p:nvSpPr>
        <p:spPr>
          <a:xfrm>
            <a:off x="8540540" y="849691"/>
            <a:ext cx="166154" cy="166154"/>
          </a:xfrm>
          <a:prstGeom prst="ellipse">
            <a:avLst/>
          </a:prstGeom>
          <a:solidFill>
            <a:srgbClr val="C0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38" dirty="0">
                <a:solidFill>
                  <a:schemeClr val="bg1"/>
                </a:solidFill>
                <a:latin typeface="+mn-ea"/>
              </a:rPr>
              <a:t>7</a:t>
            </a:r>
            <a:endParaRPr lang="ko-KR" altLang="en-US" sz="738" dirty="0" err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185" name="타원 184">
            <a:extLst>
              <a:ext uri="{FF2B5EF4-FFF2-40B4-BE49-F238E27FC236}">
                <a16:creationId xmlns:a16="http://schemas.microsoft.com/office/drawing/2014/main" id="{F3388910-CDDC-DC55-2DB1-4A8DB9853DD6}"/>
              </a:ext>
            </a:extLst>
          </p:cNvPr>
          <p:cNvSpPr/>
          <p:nvPr/>
        </p:nvSpPr>
        <p:spPr>
          <a:xfrm>
            <a:off x="1639494" y="3475634"/>
            <a:ext cx="166154" cy="166154"/>
          </a:xfrm>
          <a:prstGeom prst="ellipse">
            <a:avLst/>
          </a:prstGeom>
          <a:solidFill>
            <a:srgbClr val="C0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38" dirty="0">
                <a:solidFill>
                  <a:schemeClr val="bg1"/>
                </a:solidFill>
                <a:latin typeface="+mn-ea"/>
              </a:rPr>
              <a:t>6</a:t>
            </a:r>
            <a:endParaRPr lang="ko-KR" altLang="en-US" sz="738" dirty="0" err="1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186" name="직선 연결선 185">
            <a:extLst>
              <a:ext uri="{FF2B5EF4-FFF2-40B4-BE49-F238E27FC236}">
                <a16:creationId xmlns:a16="http://schemas.microsoft.com/office/drawing/2014/main" id="{CD197985-4D6F-F264-A198-6207FFD30F37}"/>
              </a:ext>
            </a:extLst>
          </p:cNvPr>
          <p:cNvCxnSpPr>
            <a:cxnSpLocks/>
            <a:stCxn id="195" idx="6"/>
            <a:endCxn id="192" idx="2"/>
          </p:cNvCxnSpPr>
          <p:nvPr/>
        </p:nvCxnSpPr>
        <p:spPr>
          <a:xfrm>
            <a:off x="2239059" y="3525728"/>
            <a:ext cx="4877658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98E21C45-BF0C-1A37-46F9-94D8DAF4953C}"/>
              </a:ext>
            </a:extLst>
          </p:cNvPr>
          <p:cNvGrpSpPr/>
          <p:nvPr/>
        </p:nvGrpSpPr>
        <p:grpSpPr>
          <a:xfrm>
            <a:off x="4777285" y="3363728"/>
            <a:ext cx="1640175" cy="2123024"/>
            <a:chOff x="4960178" y="3363728"/>
            <a:chExt cx="1640175" cy="2123024"/>
          </a:xfrm>
        </p:grpSpPr>
        <p:pic>
          <p:nvPicPr>
            <p:cNvPr id="187" name="그림 186">
              <a:extLst>
                <a:ext uri="{FF2B5EF4-FFF2-40B4-BE49-F238E27FC236}">
                  <a16:creationId xmlns:a16="http://schemas.microsoft.com/office/drawing/2014/main" id="{5CCA3DBA-F541-7E8B-4434-F4F71D8EA283}"/>
                </a:ext>
              </a:extLst>
            </p:cNvPr>
            <p:cNvPicPr>
              <a:picLocks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095931" y="3923655"/>
              <a:ext cx="1320419" cy="901369"/>
            </a:xfrm>
            <a:prstGeom prst="rect">
              <a:avLst/>
            </a:prstGeom>
          </p:spPr>
        </p:pic>
        <p:sp>
          <p:nvSpPr>
            <p:cNvPr id="188" name="타원 187">
              <a:extLst>
                <a:ext uri="{FF2B5EF4-FFF2-40B4-BE49-F238E27FC236}">
                  <a16:creationId xmlns:a16="http://schemas.microsoft.com/office/drawing/2014/main" id="{70CFD182-3C3F-1784-9C92-52CAE3BDB456}"/>
                </a:ext>
              </a:extLst>
            </p:cNvPr>
            <p:cNvSpPr/>
            <p:nvPr/>
          </p:nvSpPr>
          <p:spPr>
            <a:xfrm>
              <a:off x="5594140" y="3363728"/>
              <a:ext cx="324000" cy="324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Ins="90000" rtlCol="0" anchor="ctr"/>
            <a:lstStyle/>
            <a:p>
              <a:pPr algn="ctr"/>
              <a:r>
                <a:rPr lang="en-US" altLang="ko-KR" sz="1200" b="1" noProof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3</a:t>
              </a:r>
              <a:endParaRPr lang="ko-KR" altLang="en-US" sz="1200" b="1" noProof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CD6D045D-2922-D00F-6498-201C84AB82CC}"/>
                </a:ext>
              </a:extLst>
            </p:cNvPr>
            <p:cNvSpPr txBox="1"/>
            <p:nvPr/>
          </p:nvSpPr>
          <p:spPr>
            <a:xfrm>
              <a:off x="4960178" y="4825032"/>
              <a:ext cx="1640175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90488" marR="0" lvl="0" indent="-90488" algn="l" defTabSz="914192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ko-KR" altLang="en-US" sz="800" spc="-80" dirty="0">
                  <a:solidFill>
                    <a:prstClr val="black"/>
                  </a:solidFill>
                  <a:latin typeface="Segoe UI"/>
                  <a:ea typeface="맑은 고딕"/>
                </a:rPr>
                <a:t>쇼케이스를 실행한 상태에서         동영상을 시청하세요</a:t>
              </a:r>
              <a:r>
                <a:rPr lang="en-US" altLang="ko-KR" sz="800" spc="-80" dirty="0">
                  <a:solidFill>
                    <a:prstClr val="black"/>
                  </a:solidFill>
                  <a:latin typeface="Segoe UI"/>
                  <a:ea typeface="맑은 고딕"/>
                </a:rPr>
                <a:t>.</a:t>
              </a:r>
              <a:endParaRPr kumimoji="0" lang="en-US" altLang="ko-KR" sz="800" i="0" u="none" strike="noStrike" kern="1200" cap="none" spc="-8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맑은 고딕"/>
                <a:cs typeface="+mn-cs"/>
              </a:endParaRPr>
            </a:p>
            <a:p>
              <a:pPr marL="90488" marR="0" lvl="0" indent="-90488" algn="l" defTabSz="914192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ko-KR" altLang="en-US" sz="800" spc="-80" dirty="0">
                  <a:solidFill>
                    <a:prstClr val="black"/>
                  </a:solidFill>
                  <a:latin typeface="Segoe UI"/>
                  <a:ea typeface="맑은 고딕"/>
                </a:rPr>
                <a:t>분석 결과를</a:t>
              </a:r>
              <a:r>
                <a:rPr kumimoji="0" lang="ko-KR" altLang="en-US" sz="800" i="0" u="none" strike="noStrike" kern="1200" cap="none" spc="-80" normalizeH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맑은 고딕"/>
                  <a:cs typeface="+mn-cs"/>
                </a:rPr>
                <a:t> 위해  </a:t>
              </a:r>
              <a:r>
                <a:rPr kumimoji="0" lang="ko-KR" altLang="en-US" sz="800" b="1" i="0" u="none" strike="noStrike" kern="1200" cap="none" spc="-80" normalizeH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맑은 고딕"/>
                  <a:cs typeface="+mn-cs"/>
                </a:rPr>
                <a:t>최소 </a:t>
              </a:r>
              <a:r>
                <a:rPr kumimoji="0" lang="en-US" altLang="ko-KR" sz="800" b="1" i="0" u="none" strike="noStrike" kern="1200" cap="none" spc="-80" normalizeH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맑은 고딕"/>
                  <a:cs typeface="+mn-cs"/>
                </a:rPr>
                <a:t>10</a:t>
              </a:r>
              <a:r>
                <a:rPr kumimoji="0" lang="ko-KR" altLang="en-US" sz="800" b="1" i="0" u="none" strike="noStrike" kern="1200" cap="none" spc="-80" normalizeH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맑은 고딕"/>
                  <a:cs typeface="+mn-cs"/>
                </a:rPr>
                <a:t>초  </a:t>
              </a:r>
              <a:r>
                <a:rPr lang="ko-KR" altLang="en-US" sz="800" b="1" spc="-80" dirty="0">
                  <a:solidFill>
                    <a:prstClr val="black"/>
                  </a:solidFill>
                  <a:latin typeface="Segoe UI"/>
                  <a:ea typeface="맑은 고딕"/>
                </a:rPr>
                <a:t>이상</a:t>
              </a:r>
              <a:r>
                <a:rPr kumimoji="0" lang="en-US" altLang="ko-KR" sz="800" b="1" i="0" u="none" strike="noStrike" kern="1200" cap="none" spc="-80" normalizeH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맑은 고딕"/>
                  <a:cs typeface="+mn-cs"/>
                </a:rPr>
                <a:t> </a:t>
              </a:r>
              <a:r>
                <a:rPr kumimoji="0" lang="ko-KR" altLang="en-US" sz="800" b="1" i="0" u="none" strike="noStrike" kern="1200" cap="none" spc="-80" normalizeH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맑은 고딕"/>
                  <a:cs typeface="+mn-cs"/>
                </a:rPr>
                <a:t>최대 </a:t>
              </a:r>
              <a:r>
                <a:rPr kumimoji="0" lang="en-US" altLang="ko-KR" sz="800" b="1" i="0" u="none" strike="noStrike" kern="1200" cap="none" spc="-80" normalizeH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맑은 고딕"/>
                  <a:cs typeface="+mn-cs"/>
                </a:rPr>
                <a:t>60</a:t>
              </a:r>
              <a:r>
                <a:rPr kumimoji="0" lang="ko-KR" altLang="en-US" sz="800" b="1" i="0" u="none" strike="noStrike" kern="1200" cap="none" spc="-80" normalizeH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맑은 고딕"/>
                  <a:cs typeface="+mn-cs"/>
                </a:rPr>
                <a:t>초 </a:t>
              </a:r>
              <a:r>
                <a:rPr kumimoji="0" lang="ko-KR" altLang="en-US" sz="800" i="0" u="none" strike="noStrike" kern="1200" cap="none" spc="-80" normalizeH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맑은 고딕"/>
                  <a:cs typeface="+mn-cs"/>
                </a:rPr>
                <a:t>동안 시청해야 합니다</a:t>
              </a:r>
              <a:r>
                <a:rPr kumimoji="0" lang="en-US" altLang="ko-KR" sz="800" i="0" u="none" strike="noStrike" kern="1200" cap="none" spc="-80" normalizeH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맑은 고딕"/>
                  <a:cs typeface="+mn-cs"/>
                </a:rPr>
                <a:t>.</a:t>
              </a:r>
            </a:p>
          </p:txBody>
        </p:sp>
        <p:sp>
          <p:nvSpPr>
            <p:cNvPr id="190" name="TextBox 189">
              <a:extLst>
                <a:ext uri="{FF2B5EF4-FFF2-40B4-BE49-F238E27FC236}">
                  <a16:creationId xmlns:a16="http://schemas.microsoft.com/office/drawing/2014/main" id="{A23559FE-99CD-0CEB-6472-4C603F0B04EA}"/>
                </a:ext>
              </a:extLst>
            </p:cNvPr>
            <p:cNvSpPr txBox="1"/>
            <p:nvPr/>
          </p:nvSpPr>
          <p:spPr>
            <a:xfrm>
              <a:off x="5350869" y="3673883"/>
              <a:ext cx="81054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900" b="1" dirty="0"/>
                <a:t>분석 중</a:t>
              </a:r>
            </a:p>
          </p:txBody>
        </p:sp>
      </p:grpSp>
      <p:sp>
        <p:nvSpPr>
          <p:cNvPr id="210" name="TextBox 209">
            <a:extLst>
              <a:ext uri="{FF2B5EF4-FFF2-40B4-BE49-F238E27FC236}">
                <a16:creationId xmlns:a16="http://schemas.microsoft.com/office/drawing/2014/main" id="{A985CCAC-DF0B-21F9-11E8-BEEC671752AD}"/>
              </a:ext>
            </a:extLst>
          </p:cNvPr>
          <p:cNvSpPr txBox="1"/>
          <p:nvPr/>
        </p:nvSpPr>
        <p:spPr>
          <a:xfrm>
            <a:off x="1404093" y="2894457"/>
            <a:ext cx="6750921" cy="138499"/>
          </a:xfrm>
          <a:prstGeom prst="rect">
            <a:avLst/>
          </a:prstGeom>
          <a:noFill/>
        </p:spPr>
        <p:txBody>
          <a:bodyPr wrap="square" lIns="36000" tIns="0" rIns="0" bIns="0">
            <a:spAutoFit/>
          </a:bodyPr>
          <a:lstStyle/>
          <a:p>
            <a:pPr>
              <a:defRPr/>
            </a:pPr>
            <a:r>
              <a:rPr lang="en-US" altLang="ko-KR" sz="900" dirty="0" err="1">
                <a:solidFill>
                  <a:prstClr val="black"/>
                </a:solidFill>
                <a:latin typeface="맑은 고딕"/>
                <a:ea typeface="맑은 고딕"/>
              </a:rPr>
              <a:t>Raiesme</a:t>
            </a:r>
            <a:r>
              <a:rPr lang="ko-KR" altLang="en-US" sz="900" dirty="0">
                <a:solidFill>
                  <a:prstClr val="black"/>
                </a:solidFill>
                <a:latin typeface="맑은 고딕"/>
                <a:ea typeface="맑은 고딕"/>
              </a:rPr>
              <a:t>의 집중도 분석 </a:t>
            </a:r>
            <a:r>
              <a:rPr lang="en-US" altLang="ko-KR" sz="900" dirty="0">
                <a:solidFill>
                  <a:prstClr val="black"/>
                </a:solidFill>
                <a:latin typeface="맑은 고딕"/>
                <a:ea typeface="맑은 고딕"/>
              </a:rPr>
              <a:t>AI </a:t>
            </a:r>
            <a:r>
              <a:rPr lang="ko-KR" altLang="en-US" sz="900" dirty="0">
                <a:solidFill>
                  <a:prstClr val="black"/>
                </a:solidFill>
                <a:latin typeface="맑은 고딕"/>
                <a:ea typeface="맑은 고딕"/>
              </a:rPr>
              <a:t>모델은 화면을 응시하고 있는 사람의 자세</a:t>
            </a:r>
            <a:r>
              <a:rPr lang="en-US" altLang="ko-KR" sz="900" dirty="0">
                <a:solidFill>
                  <a:prstClr val="black"/>
                </a:solidFill>
                <a:latin typeface="맑은 고딕"/>
                <a:ea typeface="맑은 고딕"/>
              </a:rPr>
              <a:t>, </a:t>
            </a:r>
            <a:r>
              <a:rPr lang="ko-KR" altLang="en-US" sz="900" dirty="0">
                <a:solidFill>
                  <a:prstClr val="black"/>
                </a:solidFill>
                <a:latin typeface="맑은 고딕"/>
                <a:ea typeface="맑은 고딕"/>
              </a:rPr>
              <a:t>행동</a:t>
            </a:r>
            <a:r>
              <a:rPr lang="en-US" altLang="ko-KR" sz="900" dirty="0">
                <a:solidFill>
                  <a:prstClr val="black"/>
                </a:solidFill>
                <a:latin typeface="맑은 고딕"/>
                <a:ea typeface="맑은 고딕"/>
              </a:rPr>
              <a:t>, </a:t>
            </a:r>
            <a:r>
              <a:rPr lang="ko-KR" altLang="en-US" sz="900" dirty="0">
                <a:solidFill>
                  <a:prstClr val="black"/>
                </a:solidFill>
                <a:latin typeface="맑은 고딕"/>
                <a:ea typeface="맑은 고딕"/>
              </a:rPr>
              <a:t>표정 등을 분석하여 집중도를 측정합니다</a:t>
            </a:r>
            <a:r>
              <a:rPr lang="en-US" altLang="ko-KR" sz="900" dirty="0">
                <a:solidFill>
                  <a:prstClr val="black"/>
                </a:solidFill>
                <a:latin typeface="맑은 고딕"/>
                <a:ea typeface="맑은 고딕"/>
              </a:rPr>
              <a:t>. </a:t>
            </a:r>
            <a:endParaRPr lang="ko-KR" altLang="en-US" sz="900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E1CCA2A6-FDB4-2502-C597-F32287AF7D71}"/>
              </a:ext>
            </a:extLst>
          </p:cNvPr>
          <p:cNvGrpSpPr/>
          <p:nvPr/>
        </p:nvGrpSpPr>
        <p:grpSpPr>
          <a:xfrm>
            <a:off x="3046355" y="3363728"/>
            <a:ext cx="1503406" cy="2123024"/>
            <a:chOff x="3201148" y="3363728"/>
            <a:chExt cx="1503406" cy="2123024"/>
          </a:xfrm>
        </p:grpSpPr>
        <p:sp>
          <p:nvSpPr>
            <p:cNvPr id="197" name="TextBox 196">
              <a:extLst>
                <a:ext uri="{FF2B5EF4-FFF2-40B4-BE49-F238E27FC236}">
                  <a16:creationId xmlns:a16="http://schemas.microsoft.com/office/drawing/2014/main" id="{B0F84606-3FBD-D12C-73D5-0FC45A177636}"/>
                </a:ext>
              </a:extLst>
            </p:cNvPr>
            <p:cNvSpPr txBox="1"/>
            <p:nvPr/>
          </p:nvSpPr>
          <p:spPr>
            <a:xfrm>
              <a:off x="3201148" y="4825032"/>
              <a:ext cx="1503406" cy="6617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90488" indent="-90488">
                <a:spcAft>
                  <a:spcPts val="600"/>
                </a:spcAft>
                <a:buFont typeface="Arial" panose="020B0604020202020204" pitchFamily="34" charset="0"/>
                <a:buChar char="•"/>
                <a:defRPr/>
              </a:pPr>
              <a:r>
                <a:rPr lang="ko-KR" altLang="en-US" sz="800" spc="-80" dirty="0">
                  <a:solidFill>
                    <a:prstClr val="black"/>
                  </a:solidFill>
                  <a:latin typeface="Segoe UI"/>
                  <a:ea typeface="맑은 고딕"/>
                </a:rPr>
                <a:t>정확한 분석을 위해  모니터를 정면으로</a:t>
              </a:r>
              <a:r>
                <a:rPr lang="en-US" altLang="ko-KR" sz="800" spc="-80" dirty="0">
                  <a:solidFill>
                    <a:prstClr val="black"/>
                  </a:solidFill>
                  <a:latin typeface="Segoe UI"/>
                  <a:ea typeface="맑은 고딕"/>
                </a:rPr>
                <a:t> </a:t>
              </a:r>
              <a:r>
                <a:rPr lang="ko-KR" altLang="en-US" sz="800" spc="-80" dirty="0">
                  <a:solidFill>
                    <a:prstClr val="black"/>
                  </a:solidFill>
                  <a:latin typeface="Segoe UI"/>
                  <a:ea typeface="맑은 고딕"/>
                </a:rPr>
                <a:t>응시하세요</a:t>
              </a:r>
              <a:r>
                <a:rPr lang="en-US" altLang="ko-KR" sz="800" spc="-80" dirty="0">
                  <a:solidFill>
                    <a:prstClr val="black"/>
                  </a:solidFill>
                  <a:latin typeface="Segoe UI"/>
                  <a:ea typeface="맑은 고딕"/>
                </a:rPr>
                <a:t>.</a:t>
              </a:r>
            </a:p>
            <a:p>
              <a:pPr marL="90488" indent="-90488">
                <a:spcAft>
                  <a:spcPts val="600"/>
                </a:spcAft>
                <a:buFont typeface="Arial" panose="020B0604020202020204" pitchFamily="34" charset="0"/>
                <a:buChar char="•"/>
                <a:defRPr/>
              </a:pPr>
              <a:r>
                <a:rPr lang="ko-KR" altLang="en-US" sz="800" spc="-80" dirty="0">
                  <a:solidFill>
                    <a:prstClr val="black"/>
                  </a:solidFill>
                  <a:latin typeface="Segoe UI"/>
                  <a:ea typeface="맑은 고딕"/>
                </a:rPr>
                <a:t>촬영을 위해 카메라 접근을     허용해주세요</a:t>
              </a:r>
              <a:r>
                <a:rPr lang="en-US" altLang="ko-KR" sz="800" spc="-80" dirty="0">
                  <a:solidFill>
                    <a:prstClr val="black"/>
                  </a:solidFill>
                  <a:latin typeface="Segoe UI"/>
                  <a:ea typeface="맑은 고딕"/>
                </a:rPr>
                <a:t>.</a:t>
              </a:r>
              <a:endParaRPr lang="ko-KR" altLang="en-US" sz="800" spc="-80" dirty="0">
                <a:solidFill>
                  <a:prstClr val="black"/>
                </a:solidFill>
                <a:latin typeface="Segoe UI"/>
                <a:ea typeface="맑은 고딕"/>
              </a:endParaRPr>
            </a:p>
          </p:txBody>
        </p:sp>
        <p:sp>
          <p:nvSpPr>
            <p:cNvPr id="198" name="타원 197">
              <a:extLst>
                <a:ext uri="{FF2B5EF4-FFF2-40B4-BE49-F238E27FC236}">
                  <a16:creationId xmlns:a16="http://schemas.microsoft.com/office/drawing/2014/main" id="{527A9C4E-D549-6F2F-B0F2-C6716E9C3DDD}"/>
                </a:ext>
              </a:extLst>
            </p:cNvPr>
            <p:cNvSpPr/>
            <p:nvPr/>
          </p:nvSpPr>
          <p:spPr>
            <a:xfrm>
              <a:off x="3790851" y="3363728"/>
              <a:ext cx="324000" cy="324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Ins="90000" rtlCol="0" anchor="ctr"/>
            <a:lstStyle/>
            <a:p>
              <a:pPr algn="ctr"/>
              <a:r>
                <a:rPr lang="en-US" altLang="ko-KR" sz="1200" b="1" noProof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2</a:t>
              </a:r>
              <a:endParaRPr lang="ko-KR" altLang="en-US" sz="1200" b="1" noProof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5557F6ED-33BF-C75C-0EA9-B1BBF0C4B2F5}"/>
                </a:ext>
              </a:extLst>
            </p:cNvPr>
            <p:cNvSpPr txBox="1"/>
            <p:nvPr/>
          </p:nvSpPr>
          <p:spPr>
            <a:xfrm>
              <a:off x="3547580" y="3673883"/>
              <a:ext cx="81054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900" b="1" dirty="0"/>
                <a:t>분석 시작</a:t>
              </a:r>
            </a:p>
          </p:txBody>
        </p:sp>
        <p:pic>
          <p:nvPicPr>
            <p:cNvPr id="212" name="그림 211">
              <a:extLst>
                <a:ext uri="{FF2B5EF4-FFF2-40B4-BE49-F238E27FC236}">
                  <a16:creationId xmlns:a16="http://schemas.microsoft.com/office/drawing/2014/main" id="{194EB077-2F6B-75D9-A1DC-49F17C2F698E}"/>
                </a:ext>
              </a:extLst>
            </p:cNvPr>
            <p:cNvPicPr>
              <a:picLocks/>
            </p:cNvPicPr>
            <p:nvPr/>
          </p:nvPicPr>
          <p:blipFill rotWithShape="1">
            <a:blip r:embed="rId7"/>
            <a:srcRect b="10836"/>
            <a:stretch/>
          </p:blipFill>
          <p:spPr>
            <a:xfrm>
              <a:off x="3292642" y="3923655"/>
              <a:ext cx="1320419" cy="901369"/>
            </a:xfrm>
            <a:prstGeom prst="rect">
              <a:avLst/>
            </a:prstGeom>
          </p:spPr>
        </p:pic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0BC699B1-6373-176C-6A0E-892425BA10D1}"/>
              </a:ext>
            </a:extLst>
          </p:cNvPr>
          <p:cNvGrpSpPr/>
          <p:nvPr/>
        </p:nvGrpSpPr>
        <p:grpSpPr>
          <a:xfrm>
            <a:off x="1335289" y="3363728"/>
            <a:ext cx="1483541" cy="1799858"/>
            <a:chOff x="1335289" y="3363728"/>
            <a:chExt cx="1483541" cy="1799858"/>
          </a:xfrm>
        </p:grpSpPr>
        <p:sp>
          <p:nvSpPr>
            <p:cNvPr id="194" name="TextBox 193">
              <a:extLst>
                <a:ext uri="{FF2B5EF4-FFF2-40B4-BE49-F238E27FC236}">
                  <a16:creationId xmlns:a16="http://schemas.microsoft.com/office/drawing/2014/main" id="{1F9C6191-48CF-8C25-F299-2A5408B542EE}"/>
                </a:ext>
              </a:extLst>
            </p:cNvPr>
            <p:cNvSpPr txBox="1"/>
            <p:nvPr/>
          </p:nvSpPr>
          <p:spPr>
            <a:xfrm>
              <a:off x="1335289" y="4825032"/>
              <a:ext cx="148354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90488" indent="-90488">
                <a:spcAft>
                  <a:spcPts val="600"/>
                </a:spcAft>
                <a:buFont typeface="Arial" panose="020B0604020202020204" pitchFamily="34" charset="0"/>
                <a:buChar char="•"/>
                <a:defRPr/>
              </a:pPr>
              <a:r>
                <a:rPr lang="ko-KR" altLang="en-US" sz="800" spc="-80" dirty="0">
                  <a:solidFill>
                    <a:prstClr val="black"/>
                  </a:solidFill>
                  <a:latin typeface="Segoe UI"/>
                  <a:ea typeface="맑은 고딕"/>
                </a:rPr>
                <a:t>분석을 시작하기 전에</a:t>
              </a:r>
              <a:r>
                <a:rPr lang="en-US" altLang="ko-KR" sz="800" spc="-80" dirty="0">
                  <a:solidFill>
                    <a:prstClr val="black"/>
                  </a:solidFill>
                  <a:latin typeface="Segoe UI"/>
                  <a:ea typeface="맑은 고딕"/>
                </a:rPr>
                <a:t> </a:t>
              </a:r>
              <a:r>
                <a:rPr lang="ko-KR" altLang="en-US" sz="800" spc="-80" dirty="0">
                  <a:solidFill>
                    <a:prstClr val="black"/>
                  </a:solidFill>
                  <a:latin typeface="Segoe UI"/>
                  <a:ea typeface="맑은 고딕"/>
                </a:rPr>
                <a:t>시청할    동영상을</a:t>
              </a:r>
              <a:r>
                <a:rPr lang="en-US" altLang="ko-KR" sz="800" spc="-80" dirty="0">
                  <a:solidFill>
                    <a:prstClr val="black"/>
                  </a:solidFill>
                  <a:latin typeface="Segoe UI"/>
                  <a:ea typeface="맑은 고딕"/>
                </a:rPr>
                <a:t> </a:t>
              </a:r>
              <a:r>
                <a:rPr lang="ko-KR" altLang="en-US" sz="800" spc="-80" dirty="0">
                  <a:solidFill>
                    <a:prstClr val="black"/>
                  </a:solidFill>
                  <a:latin typeface="Segoe UI"/>
                  <a:ea typeface="맑은 고딕"/>
                </a:rPr>
                <a:t>준비해주세요</a:t>
              </a:r>
              <a:r>
                <a:rPr lang="en-US" altLang="ko-KR" sz="800" spc="-80" dirty="0">
                  <a:solidFill>
                    <a:prstClr val="black"/>
                  </a:solidFill>
                  <a:latin typeface="Segoe UI"/>
                  <a:ea typeface="맑은 고딕"/>
                </a:rPr>
                <a:t>.</a:t>
              </a:r>
            </a:p>
          </p:txBody>
        </p:sp>
        <p:sp>
          <p:nvSpPr>
            <p:cNvPr id="195" name="타원 194">
              <a:extLst>
                <a:ext uri="{FF2B5EF4-FFF2-40B4-BE49-F238E27FC236}">
                  <a16:creationId xmlns:a16="http://schemas.microsoft.com/office/drawing/2014/main" id="{256E3B0D-0B9B-811E-CB0D-735E68D77BC4}"/>
                </a:ext>
              </a:extLst>
            </p:cNvPr>
            <p:cNvSpPr/>
            <p:nvPr/>
          </p:nvSpPr>
          <p:spPr>
            <a:xfrm>
              <a:off x="1915059" y="3363728"/>
              <a:ext cx="324000" cy="324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Ins="90000" rtlCol="0" anchor="ctr"/>
            <a:lstStyle/>
            <a:p>
              <a:pPr algn="ctr"/>
              <a:r>
                <a:rPr lang="en-US" altLang="ko-KR" sz="1200" b="1" noProof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1</a:t>
              </a:r>
              <a:endParaRPr lang="ko-KR" altLang="en-US" sz="1200" b="1" noProof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96" name="TextBox 195">
              <a:extLst>
                <a:ext uri="{FF2B5EF4-FFF2-40B4-BE49-F238E27FC236}">
                  <a16:creationId xmlns:a16="http://schemas.microsoft.com/office/drawing/2014/main" id="{DB9CA4E0-9354-F656-3E96-14E36E441DA6}"/>
                </a:ext>
              </a:extLst>
            </p:cNvPr>
            <p:cNvSpPr txBox="1"/>
            <p:nvPr/>
          </p:nvSpPr>
          <p:spPr>
            <a:xfrm>
              <a:off x="1727777" y="3673883"/>
              <a:ext cx="698564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900" b="1" dirty="0"/>
                <a:t>준비</a:t>
              </a:r>
            </a:p>
          </p:txBody>
        </p:sp>
        <p:pic>
          <p:nvPicPr>
            <p:cNvPr id="45" name="그림 44">
              <a:extLst>
                <a:ext uri="{FF2B5EF4-FFF2-40B4-BE49-F238E27FC236}">
                  <a16:creationId xmlns:a16="http://schemas.microsoft.com/office/drawing/2014/main" id="{43635164-963E-87AF-6608-CE14176FB224}"/>
                </a:ext>
              </a:extLst>
            </p:cNvPr>
            <p:cNvPicPr>
              <a:picLocks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416850" y="3923655"/>
              <a:ext cx="1320419" cy="901369"/>
            </a:xfrm>
            <a:prstGeom prst="rect">
              <a:avLst/>
            </a:prstGeom>
          </p:spPr>
        </p:pic>
      </p:grpSp>
      <p:grpSp>
        <p:nvGrpSpPr>
          <p:cNvPr id="77" name="Drop-down" descr="&lt;SmartSettings&gt;&lt;SmartResize enabled=&quot;True&quot; minWidth=&quot;20&quot; minHeight=&quot;5&quot; /&gt;&lt;/SmartSettings&gt;">
            <a:extLst>
              <a:ext uri="{FF2B5EF4-FFF2-40B4-BE49-F238E27FC236}">
                <a16:creationId xmlns:a16="http://schemas.microsoft.com/office/drawing/2014/main" id="{27CFB8D0-681D-9FD1-D778-FA9242BE8426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2123473" y="1029546"/>
            <a:ext cx="804176" cy="206375"/>
            <a:chOff x="5537200" y="2495550"/>
            <a:chExt cx="1281113" cy="206375"/>
          </a:xfrm>
        </p:grpSpPr>
        <p:sp>
          <p:nvSpPr>
            <p:cNvPr id="81" name="Input Field">
              <a:extLst>
                <a:ext uri="{FF2B5EF4-FFF2-40B4-BE49-F238E27FC236}">
                  <a16:creationId xmlns:a16="http://schemas.microsoft.com/office/drawing/2014/main" id="{D8A0FA1B-941C-4401-DF5B-6EA4998A95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37200" y="2495550"/>
              <a:ext cx="1281113" cy="206375"/>
            </a:xfrm>
            <a:prstGeom prst="rect">
              <a:avLst/>
            </a:prstGeom>
            <a:solidFill>
              <a:srgbClr val="FFFFFF"/>
            </a:solidFill>
            <a:ln w="6350" cap="flat">
              <a:solidFill>
                <a:srgbClr val="A0A0A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54864" tIns="0" rIns="128016" bIns="0" numCol="1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800" dirty="0">
                  <a:solidFill>
                    <a:srgbClr val="333333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집중도 분석</a:t>
              </a:r>
              <a:endParaRPr lang="en-US" sz="800" dirty="0">
                <a:solidFill>
                  <a:srgbClr val="333333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2" name="Arrow" descr="&lt;SmartSettings&gt;&lt;SmartResize anchorLeft=&quot;None&quot; anchorTop=&quot;Non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860D061B-DF74-27E9-BE84-EF1CB65D6C69}"/>
                </a:ext>
              </a:extLst>
            </p:cNvPr>
            <p:cNvSpPr>
              <a:spLocks/>
            </p:cNvSpPr>
            <p:nvPr>
              <p:custDataLst>
                <p:tags r:id="rId4"/>
              </p:custDataLst>
            </p:nvPr>
          </p:nvSpPr>
          <p:spPr bwMode="auto">
            <a:xfrm>
              <a:off x="6643811" y="2579688"/>
              <a:ext cx="78400" cy="39688"/>
            </a:xfrm>
            <a:custGeom>
              <a:avLst/>
              <a:gdLst>
                <a:gd name="T0" fmla="*/ 120 w 240"/>
                <a:gd name="T1" fmla="*/ 197 h 197"/>
                <a:gd name="T2" fmla="*/ 0 w 240"/>
                <a:gd name="T3" fmla="*/ 0 h 197"/>
                <a:gd name="T4" fmla="*/ 240 w 240"/>
                <a:gd name="T5" fmla="*/ 0 h 197"/>
                <a:gd name="T6" fmla="*/ 120 w 240"/>
                <a:gd name="T7" fmla="*/ 197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0" h="197">
                  <a:moveTo>
                    <a:pt x="120" y="197"/>
                  </a:moveTo>
                  <a:lnTo>
                    <a:pt x="0" y="0"/>
                  </a:lnTo>
                  <a:lnTo>
                    <a:pt x="240" y="0"/>
                  </a:lnTo>
                  <a:lnTo>
                    <a:pt x="120" y="197"/>
                  </a:lnTo>
                  <a:close/>
                </a:path>
              </a:pathLst>
            </a:custGeom>
            <a:solidFill>
              <a:srgbClr val="30303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70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134" name="타원 133">
            <a:extLst>
              <a:ext uri="{FF2B5EF4-FFF2-40B4-BE49-F238E27FC236}">
                <a16:creationId xmlns:a16="http://schemas.microsoft.com/office/drawing/2014/main" id="{BAAFF651-A438-5E72-7548-BE2CC3FC7F96}"/>
              </a:ext>
            </a:extLst>
          </p:cNvPr>
          <p:cNvSpPr/>
          <p:nvPr/>
        </p:nvSpPr>
        <p:spPr>
          <a:xfrm>
            <a:off x="2009103" y="904983"/>
            <a:ext cx="166154" cy="166154"/>
          </a:xfrm>
          <a:prstGeom prst="ellipse">
            <a:avLst/>
          </a:prstGeom>
          <a:solidFill>
            <a:srgbClr val="C0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38" dirty="0">
                <a:solidFill>
                  <a:schemeClr val="bg1"/>
                </a:solidFill>
                <a:latin typeface="+mn-ea"/>
              </a:rPr>
              <a:t>1</a:t>
            </a:r>
            <a:endParaRPr lang="ko-KR" altLang="en-US" sz="738" dirty="0" err="1">
              <a:solidFill>
                <a:schemeClr val="bg1"/>
              </a:solidFill>
              <a:latin typeface="+mn-ea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DD206DB1-659E-9144-F72B-A853714ED3E5}"/>
              </a:ext>
            </a:extLst>
          </p:cNvPr>
          <p:cNvGrpSpPr/>
          <p:nvPr/>
        </p:nvGrpSpPr>
        <p:grpSpPr>
          <a:xfrm>
            <a:off x="6614241" y="3363728"/>
            <a:ext cx="1328953" cy="1799858"/>
            <a:chOff x="6644721" y="3363728"/>
            <a:chExt cx="1328953" cy="1799858"/>
          </a:xfrm>
        </p:grpSpPr>
        <p:sp>
          <p:nvSpPr>
            <p:cNvPr id="191" name="TextBox 190">
              <a:extLst>
                <a:ext uri="{FF2B5EF4-FFF2-40B4-BE49-F238E27FC236}">
                  <a16:creationId xmlns:a16="http://schemas.microsoft.com/office/drawing/2014/main" id="{F889F48D-7892-30BF-835A-EAE300D86F23}"/>
                </a:ext>
              </a:extLst>
            </p:cNvPr>
            <p:cNvSpPr txBox="1"/>
            <p:nvPr/>
          </p:nvSpPr>
          <p:spPr>
            <a:xfrm>
              <a:off x="6644721" y="4825032"/>
              <a:ext cx="132895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90488" indent="-90488">
                <a:spcAft>
                  <a:spcPts val="600"/>
                </a:spcAft>
                <a:buFont typeface="Arial" panose="020B0604020202020204" pitchFamily="34" charset="0"/>
                <a:buChar char="•"/>
                <a:defRPr/>
              </a:pPr>
              <a:r>
                <a:rPr lang="ko-KR" altLang="en-US" sz="800" spc="-80" dirty="0">
                  <a:solidFill>
                    <a:prstClr val="black"/>
                  </a:solidFill>
                  <a:latin typeface="Segoe UI"/>
                  <a:ea typeface="맑은 고딕"/>
                </a:rPr>
                <a:t>집중도를 확인하고 결과를       공유하세요</a:t>
              </a:r>
              <a:r>
                <a:rPr lang="en-US" altLang="ko-KR" sz="800" spc="-80" dirty="0">
                  <a:solidFill>
                    <a:prstClr val="black"/>
                  </a:solidFill>
                  <a:latin typeface="Segoe UI"/>
                  <a:ea typeface="맑은 고딕"/>
                </a:rPr>
                <a:t>.</a:t>
              </a:r>
              <a:endParaRPr lang="ko-KR" altLang="en-US" sz="800" spc="-80" dirty="0">
                <a:solidFill>
                  <a:prstClr val="black"/>
                </a:solidFill>
                <a:latin typeface="Segoe UI"/>
                <a:ea typeface="맑은 고딕"/>
              </a:endParaRPr>
            </a:p>
          </p:txBody>
        </p:sp>
        <p:sp>
          <p:nvSpPr>
            <p:cNvPr id="192" name="타원 191">
              <a:extLst>
                <a:ext uri="{FF2B5EF4-FFF2-40B4-BE49-F238E27FC236}">
                  <a16:creationId xmlns:a16="http://schemas.microsoft.com/office/drawing/2014/main" id="{D127E0DD-4690-15C2-FD70-C126A10B1F8A}"/>
                </a:ext>
              </a:extLst>
            </p:cNvPr>
            <p:cNvSpPr/>
            <p:nvPr/>
          </p:nvSpPr>
          <p:spPr>
            <a:xfrm>
              <a:off x="7147197" y="3363728"/>
              <a:ext cx="324000" cy="324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Ins="90000" rtlCol="0" anchor="ctr"/>
            <a:lstStyle/>
            <a:p>
              <a:pPr algn="ctr"/>
              <a:r>
                <a:rPr lang="en-US" altLang="ko-KR" sz="1200" b="1" noProof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4</a:t>
              </a:r>
              <a:endParaRPr lang="ko-KR" altLang="en-US" sz="1200" b="1" noProof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93" name="TextBox 192">
              <a:extLst>
                <a:ext uri="{FF2B5EF4-FFF2-40B4-BE49-F238E27FC236}">
                  <a16:creationId xmlns:a16="http://schemas.microsoft.com/office/drawing/2014/main" id="{554BBC09-A4B3-C048-653F-8E12493C53BC}"/>
                </a:ext>
              </a:extLst>
            </p:cNvPr>
            <p:cNvSpPr txBox="1"/>
            <p:nvPr/>
          </p:nvSpPr>
          <p:spPr>
            <a:xfrm>
              <a:off x="6932680" y="3673883"/>
              <a:ext cx="753034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900" b="1" dirty="0"/>
                <a:t>분석 종료</a:t>
              </a:r>
            </a:p>
          </p:txBody>
        </p:sp>
      </p:grpSp>
      <p:graphicFrame>
        <p:nvGraphicFramePr>
          <p:cNvPr id="112" name="표 111">
            <a:extLst>
              <a:ext uri="{FF2B5EF4-FFF2-40B4-BE49-F238E27FC236}">
                <a16:creationId xmlns:a16="http://schemas.microsoft.com/office/drawing/2014/main" id="{45DD2523-D007-02E7-A0D9-8FAB9C0F7C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2785048"/>
              </p:ext>
            </p:extLst>
          </p:nvPr>
        </p:nvGraphicFramePr>
        <p:xfrm>
          <a:off x="9317697" y="798693"/>
          <a:ext cx="2656801" cy="54205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6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61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5521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B="6480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lnSpc>
                          <a:spcPts val="1200"/>
                        </a:lnSpc>
                        <a:buFontTx/>
                        <a:buNone/>
                      </a:pPr>
                      <a:r>
                        <a:rPr lang="en-US" altLang="ko-KR" sz="800" b="1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Showcase </a:t>
                      </a:r>
                      <a:r>
                        <a:rPr lang="ko-KR" altLang="en-US" sz="800" b="1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메뉴 </a:t>
                      </a:r>
                      <a:r>
                        <a:rPr lang="en-US" altLang="ko-KR" sz="800" b="1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Dropdown</a:t>
                      </a:r>
                    </a:p>
                    <a:p>
                      <a:pPr marL="171450" indent="-171450" latinLnBrk="1">
                        <a:lnSpc>
                          <a:spcPts val="1200"/>
                        </a:lnSpc>
                        <a:buFontTx/>
                        <a:buChar char="-"/>
                      </a:pP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집중도 분석</a:t>
                      </a: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흥미도 분석</a:t>
                      </a: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자세 분석 </a:t>
                      </a: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가지 모델 제공</a:t>
                      </a:r>
                      <a:endParaRPr lang="en-US" altLang="ko-KR" sz="800" b="0" baseline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lnSpc>
                          <a:spcPts val="1200"/>
                        </a:lnSpc>
                        <a:buFontTx/>
                        <a:buChar char="-"/>
                      </a:pPr>
                      <a:endParaRPr lang="en-US" altLang="ko-KR" sz="800" b="0" baseline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lnSpc>
                          <a:spcPts val="1200"/>
                        </a:lnSpc>
                        <a:buFontTx/>
                        <a:buChar char="-"/>
                      </a:pPr>
                      <a:endParaRPr lang="en-US" altLang="ko-KR" sz="800" b="0" baseline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lnSpc>
                          <a:spcPts val="1200"/>
                        </a:lnSpc>
                        <a:buFontTx/>
                        <a:buChar char="-"/>
                      </a:pPr>
                      <a:endParaRPr lang="en-US" altLang="ko-KR" sz="800" b="0" baseline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lnSpc>
                          <a:spcPts val="1200"/>
                        </a:lnSpc>
                        <a:buFontTx/>
                        <a:buChar char="-"/>
                      </a:pPr>
                      <a:endParaRPr lang="en-US" altLang="ko-KR" sz="800" b="0" baseline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lnSpc>
                          <a:spcPts val="1200"/>
                        </a:lnSpc>
                        <a:buFontTx/>
                        <a:buChar char="-"/>
                      </a:pPr>
                      <a:endParaRPr lang="en-US" altLang="ko-KR" sz="800" b="0" baseline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indent="0" latinLnBrk="1">
                        <a:lnSpc>
                          <a:spcPts val="1200"/>
                        </a:lnSpc>
                        <a:buFontTx/>
                        <a:buNone/>
                      </a:pPr>
                      <a:endParaRPr lang="en-US" altLang="ko-KR" sz="800" b="0" baseline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lnSpc>
                          <a:spcPts val="1200"/>
                        </a:lnSpc>
                        <a:buFontTx/>
                        <a:buChar char="-"/>
                      </a:pP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선택 시 해당 </a:t>
                      </a: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Showcase</a:t>
                      </a: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체험 팝업으로 이동</a:t>
                      </a:r>
                      <a:endParaRPr lang="en-US" altLang="ko-KR" sz="800" b="0" baseline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B="648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5521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B="6480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lnSpc>
                          <a:spcPts val="1200"/>
                        </a:lnSpc>
                        <a:buFontTx/>
                        <a:buNone/>
                      </a:pPr>
                      <a:r>
                        <a:rPr lang="en-US" altLang="ko-KR" sz="800" b="1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Showcase </a:t>
                      </a:r>
                      <a:r>
                        <a:rPr lang="ko-KR" altLang="en-US" sz="800" b="1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타이틀</a:t>
                      </a:r>
                      <a:endParaRPr lang="en-US" altLang="ko-KR" sz="800" b="1" baseline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B="648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0149282"/>
                  </a:ext>
                </a:extLst>
              </a:tr>
              <a:tr h="255521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B="6480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lnSpc>
                          <a:spcPts val="1200"/>
                        </a:lnSpc>
                        <a:buFontTx/>
                        <a:buNone/>
                      </a:pPr>
                      <a:r>
                        <a:rPr lang="ko-KR" altLang="en-US" sz="800" b="1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공유</a:t>
                      </a:r>
                      <a:endParaRPr lang="en-US" altLang="ko-KR" sz="800" b="1" baseline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lnSpc>
                          <a:spcPts val="1200"/>
                        </a:lnSpc>
                        <a:buFontTx/>
                        <a:buChar char="-"/>
                      </a:pP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버튼 선택 시 </a:t>
                      </a: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URL </a:t>
                      </a: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복사</a:t>
                      </a: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+ </a:t>
                      </a: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토스트메시지 출력</a:t>
                      </a:r>
                      <a:endParaRPr lang="en-US" altLang="ko-KR" sz="800" b="0" baseline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indent="0" latinLnBrk="1">
                        <a:lnSpc>
                          <a:spcPts val="1200"/>
                        </a:lnSpc>
                        <a:buFontTx/>
                        <a:buNone/>
                      </a:pPr>
                      <a:endParaRPr lang="en-US" altLang="ko-KR" sz="800" b="0" baseline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indent="0" latinLnBrk="1">
                        <a:lnSpc>
                          <a:spcPts val="1200"/>
                        </a:lnSpc>
                        <a:buFontTx/>
                        <a:buNone/>
                      </a:pPr>
                      <a:endParaRPr lang="en-US" altLang="ko-KR" sz="800" b="0" baseline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marR="0" lvl="0" indent="-171450" algn="l" defTabSz="908399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복사한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URL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입력 시 </a:t>
                      </a:r>
                      <a:r>
                        <a:rPr kumimoji="0" lang="ko-KR" altLang="en-US" sz="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메인페이지에서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[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S_CONC_01_P]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팝업 출력</a:t>
                      </a:r>
                    </a:p>
                  </a:txBody>
                  <a:tcPr marB="648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8428331"/>
                  </a:ext>
                </a:extLst>
              </a:tr>
              <a:tr h="255521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B="6480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lnSpc>
                          <a:spcPts val="1200"/>
                        </a:lnSpc>
                        <a:buFontTx/>
                        <a:buNone/>
                      </a:pPr>
                      <a:r>
                        <a:rPr lang="ko-KR" altLang="en-US" sz="800" b="1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분석</a:t>
                      </a:r>
                      <a:r>
                        <a:rPr lang="en-US" altLang="ko-KR" sz="800" b="1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800" b="1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시작</a:t>
                      </a:r>
                      <a:endParaRPr lang="en-US" altLang="ko-KR" sz="800" b="0" baseline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marR="0" lvl="0" indent="-171450" algn="l" defTabSz="908399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선택 시 </a:t>
                      </a:r>
                      <a:r>
                        <a:rPr lang="en-US" altLang="ko-KR" sz="800" b="0" baseline="0" dirty="0">
                          <a:solidFill>
                            <a:srgbClr val="0070C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</a:t>
                      </a:r>
                      <a:r>
                        <a:rPr lang="en-US" altLang="ko-KR" sz="800" b="0" dirty="0">
                          <a:solidFill>
                            <a:srgbClr val="0070C0"/>
                          </a:solidFill>
                        </a:rPr>
                        <a:t>S_CONC_02_P</a:t>
                      </a:r>
                      <a:r>
                        <a:rPr lang="en-US" altLang="ko-KR" sz="800" b="0" baseline="0" dirty="0">
                          <a:solidFill>
                            <a:srgbClr val="0070C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] </a:t>
                      </a: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으로 이동</a:t>
                      </a:r>
                      <a:endParaRPr lang="en-US" altLang="ko-KR" sz="800" b="0" baseline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marR="0" lvl="0" indent="-171450" algn="l" defTabSz="908399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카메라 접근 허용 </a:t>
                      </a: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인 상태로 버튼을 선택하면 접근 권한 요청 팝업 호출</a:t>
                      </a: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</a:p>
                    <a:p>
                      <a:pPr marL="171450" marR="0" lvl="0" indent="-171450" algn="l" defTabSz="908399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endParaRPr lang="en-US" altLang="ko-KR" sz="800" b="0" baseline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marR="0" lvl="0" indent="-171450" algn="l" defTabSz="908399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endParaRPr lang="en-US" altLang="ko-KR" sz="800" b="0" baseline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marR="0" lvl="0" indent="-171450" algn="l" defTabSz="908399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endParaRPr lang="en-US" altLang="ko-KR" sz="800" b="0" baseline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marR="0" lvl="0" indent="-171450" algn="l" defTabSz="908399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endParaRPr lang="en-US" altLang="ko-KR" sz="800" b="0" baseline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marR="0" lvl="0" indent="-171450" algn="l" defTabSz="908399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endParaRPr lang="en-US" altLang="ko-KR" sz="800" b="0" baseline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marR="0" lvl="0" indent="-171450" algn="l" defTabSz="908399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endParaRPr lang="en-US" altLang="ko-KR" sz="800" b="0" baseline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B="648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993144"/>
                  </a:ext>
                </a:extLst>
              </a:tr>
              <a:tr h="255521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endParaRPr lang="ko-KR" altLang="en-US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B="6480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08399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집중도 분석 </a:t>
                      </a:r>
                      <a:r>
                        <a:rPr lang="en-US" altLang="ko-KR" sz="800" b="1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AI </a:t>
                      </a:r>
                      <a:r>
                        <a:rPr lang="ko-KR" altLang="en-US" sz="800" b="1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모델 소개</a:t>
                      </a:r>
                      <a:endParaRPr lang="en-US" altLang="ko-KR" sz="800" b="1" baseline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B="648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9248809"/>
                  </a:ext>
                </a:extLst>
              </a:tr>
              <a:tr h="255521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6</a:t>
                      </a:r>
                      <a:endParaRPr lang="ko-KR" altLang="en-US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B="6480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08399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Showcase </a:t>
                      </a:r>
                      <a:r>
                        <a:rPr lang="ko-KR" altLang="en-US" sz="800" b="1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분석 가이드</a:t>
                      </a:r>
                      <a:endParaRPr lang="en-US" altLang="ko-KR" sz="800" b="1" kern="1200" baseline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B="648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0283896"/>
                  </a:ext>
                </a:extLst>
              </a:tr>
              <a:tr h="255521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7</a:t>
                      </a:r>
                      <a:endParaRPr lang="ko-KR" altLang="en-US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B="6480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08399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닫기</a:t>
                      </a: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171450" marR="0" lvl="0" indent="-171450" algn="l" defTabSz="908399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800" b="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팝업 닫힘</a:t>
                      </a: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B="648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4130836"/>
                  </a:ext>
                </a:extLst>
              </a:tr>
            </a:tbl>
          </a:graphicData>
        </a:graphic>
      </p:graphicFrame>
      <p:sp>
        <p:nvSpPr>
          <p:cNvPr id="113" name="사각형: 둥근 모서리 112">
            <a:extLst>
              <a:ext uri="{FF2B5EF4-FFF2-40B4-BE49-F238E27FC236}">
                <a16:creationId xmlns:a16="http://schemas.microsoft.com/office/drawing/2014/main" id="{D47D5DEE-2E2B-730D-EBC4-1C0E84418ECF}"/>
              </a:ext>
            </a:extLst>
          </p:cNvPr>
          <p:cNvSpPr/>
          <p:nvPr/>
        </p:nvSpPr>
        <p:spPr>
          <a:xfrm>
            <a:off x="9832874" y="3062017"/>
            <a:ext cx="1802253" cy="22902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URL</a:t>
            </a:r>
            <a:r>
              <a:rPr lang="ko-KR" altLang="en-US" sz="800" dirty="0"/>
              <a:t>을 복사했습니다</a:t>
            </a:r>
            <a:r>
              <a:rPr lang="en-US" altLang="ko-KR" sz="800" dirty="0"/>
              <a:t>.</a:t>
            </a:r>
            <a:endParaRPr lang="ko-KR" altLang="en-US" sz="800" dirty="0"/>
          </a:p>
        </p:txBody>
      </p:sp>
      <p:grpSp>
        <p:nvGrpSpPr>
          <p:cNvPr id="115" name="Drop-down" descr="&lt;SmartSettings&gt;&lt;SmartResize enabled=&quot;True&quot; minWidth=&quot;20&quot; minHeight=&quot;5&quot; /&gt;&lt;/SmartSettings&gt;">
            <a:extLst>
              <a:ext uri="{FF2B5EF4-FFF2-40B4-BE49-F238E27FC236}">
                <a16:creationId xmlns:a16="http://schemas.microsoft.com/office/drawing/2014/main" id="{3109D6F2-5B61-C81E-4CB4-502AE7AEDCBD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9819203" y="1348110"/>
            <a:ext cx="804176" cy="206375"/>
            <a:chOff x="5537200" y="2495550"/>
            <a:chExt cx="1281113" cy="206375"/>
          </a:xfrm>
        </p:grpSpPr>
        <p:sp>
          <p:nvSpPr>
            <p:cNvPr id="116" name="Input Field">
              <a:extLst>
                <a:ext uri="{FF2B5EF4-FFF2-40B4-BE49-F238E27FC236}">
                  <a16:creationId xmlns:a16="http://schemas.microsoft.com/office/drawing/2014/main" id="{4DE393FE-DD54-DA24-A5E1-06754B3900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37200" y="2495550"/>
              <a:ext cx="1281113" cy="206375"/>
            </a:xfrm>
            <a:prstGeom prst="rect">
              <a:avLst/>
            </a:prstGeom>
            <a:solidFill>
              <a:srgbClr val="FFFFFF"/>
            </a:solidFill>
            <a:ln w="6350" cap="flat">
              <a:solidFill>
                <a:srgbClr val="A0A0A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54864" tIns="0" rIns="128016" bIns="0" numCol="1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800" dirty="0">
                  <a:solidFill>
                    <a:srgbClr val="333333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집중도 분석</a:t>
              </a:r>
              <a:endParaRPr lang="en-US" sz="800" dirty="0">
                <a:solidFill>
                  <a:srgbClr val="333333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7" name="Arrow" descr="&lt;SmartSettings&gt;&lt;SmartResize anchorLeft=&quot;None&quot; anchorTop=&quot;Non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F4B73BE6-CC9A-809E-5893-22A9223B1CBA}"/>
                </a:ext>
              </a:extLst>
            </p:cNvPr>
            <p:cNvSpPr>
              <a:spLocks/>
            </p:cNvSpPr>
            <p:nvPr>
              <p:custDataLst>
                <p:tags r:id="rId3"/>
              </p:custDataLst>
            </p:nvPr>
          </p:nvSpPr>
          <p:spPr bwMode="auto">
            <a:xfrm>
              <a:off x="6643811" y="2579688"/>
              <a:ext cx="78400" cy="39688"/>
            </a:xfrm>
            <a:custGeom>
              <a:avLst/>
              <a:gdLst>
                <a:gd name="T0" fmla="*/ 120 w 240"/>
                <a:gd name="T1" fmla="*/ 197 h 197"/>
                <a:gd name="T2" fmla="*/ 0 w 240"/>
                <a:gd name="T3" fmla="*/ 0 h 197"/>
                <a:gd name="T4" fmla="*/ 240 w 240"/>
                <a:gd name="T5" fmla="*/ 0 h 197"/>
                <a:gd name="T6" fmla="*/ 120 w 240"/>
                <a:gd name="T7" fmla="*/ 197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0" h="197">
                  <a:moveTo>
                    <a:pt x="120" y="197"/>
                  </a:moveTo>
                  <a:lnTo>
                    <a:pt x="0" y="0"/>
                  </a:lnTo>
                  <a:lnTo>
                    <a:pt x="240" y="0"/>
                  </a:lnTo>
                  <a:lnTo>
                    <a:pt x="120" y="197"/>
                  </a:lnTo>
                  <a:close/>
                </a:path>
              </a:pathLst>
            </a:custGeom>
            <a:solidFill>
              <a:srgbClr val="30303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70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118" name="Input Field">
            <a:extLst>
              <a:ext uri="{FF2B5EF4-FFF2-40B4-BE49-F238E27FC236}">
                <a16:creationId xmlns:a16="http://schemas.microsoft.com/office/drawing/2014/main" id="{CF0EF788-27CB-88C3-B260-DDF93F5603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19203" y="1558557"/>
            <a:ext cx="804176" cy="596643"/>
          </a:xfrm>
          <a:prstGeom prst="rect">
            <a:avLst/>
          </a:prstGeom>
          <a:solidFill>
            <a:srgbClr val="FFFFFF"/>
          </a:solidFill>
          <a:ln w="6350" cap="flat">
            <a:solidFill>
              <a:srgbClr val="A0A0A0"/>
            </a:solidFill>
            <a:prstDash val="solid"/>
            <a:miter lim="800000"/>
            <a:headEnd/>
            <a:tailEnd/>
          </a:ln>
        </p:spPr>
        <p:txBody>
          <a:bodyPr vert="horz" wrap="square" lIns="54864" tIns="0" rIns="128016" bIns="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800" b="1" dirty="0">
                <a:solidFill>
                  <a:srgbClr val="33333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집중도 분석</a:t>
            </a:r>
            <a:endParaRPr lang="en-US" altLang="ko-KR" sz="800" b="1" dirty="0">
              <a:solidFill>
                <a:srgbClr val="33333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ko-KR" altLang="en-US" sz="800" dirty="0">
                <a:solidFill>
                  <a:srgbClr val="33333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흥미도 분석</a:t>
            </a:r>
            <a:endParaRPr lang="en-US" altLang="ko-KR" sz="800" dirty="0">
              <a:solidFill>
                <a:srgbClr val="33333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ko-KR" altLang="en-US" sz="800" dirty="0">
                <a:solidFill>
                  <a:srgbClr val="33333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자세 분석</a:t>
            </a:r>
            <a:endParaRPr lang="en-US" sz="800" dirty="0">
              <a:solidFill>
                <a:srgbClr val="33333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2" name="사각형: 둥근 모서리 128">
            <a:extLst>
              <a:ext uri="{FF2B5EF4-FFF2-40B4-BE49-F238E27FC236}">
                <a16:creationId xmlns:a16="http://schemas.microsoft.com/office/drawing/2014/main" id="{AC03DC9A-4374-57B3-419C-043AF5EBF199}"/>
              </a:ext>
            </a:extLst>
          </p:cNvPr>
          <p:cNvSpPr>
            <a:spLocks/>
          </p:cNvSpPr>
          <p:nvPr/>
        </p:nvSpPr>
        <p:spPr>
          <a:xfrm>
            <a:off x="3863516" y="2045966"/>
            <a:ext cx="679625" cy="23177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0">
            <a:solidFill>
              <a:schemeClr val="tx1">
                <a:lumMod val="50000"/>
                <a:lumOff val="50000"/>
              </a:schemeClr>
            </a:solidFill>
            <a:prstDash/>
          </a:ln>
          <a:effectLst/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0" tIns="0" rIns="0" bIns="0" numCol="1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i="0" u="none" strike="noStrike" kern="1200" cap="none" normalizeH="0" noProof="0" dirty="0">
                <a:ln w="9525" cap="flat" cmpd="sng">
                  <a:noFill/>
                  <a:prstDash/>
                </a:ln>
                <a:solidFill>
                  <a:schemeClr val="tx1"/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rPr>
              <a:t>URL </a:t>
            </a:r>
            <a:r>
              <a:rPr kumimoji="0" lang="ko-KR" altLang="en-US" sz="900" i="0" u="none" strike="noStrike" kern="1200" cap="none" normalizeH="0" noProof="0" dirty="0">
                <a:ln w="9525" cap="flat" cmpd="sng">
                  <a:noFill/>
                  <a:prstDash/>
                </a:ln>
                <a:solidFill>
                  <a:schemeClr val="tx1"/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rPr>
              <a:t>복사</a:t>
            </a:r>
          </a:p>
        </p:txBody>
      </p:sp>
      <p:pic>
        <p:nvPicPr>
          <p:cNvPr id="46" name="그림 45">
            <a:extLst>
              <a:ext uri="{FF2B5EF4-FFF2-40B4-BE49-F238E27FC236}">
                <a16:creationId xmlns:a16="http://schemas.microsoft.com/office/drawing/2014/main" id="{3A6E5750-4486-0902-F427-813144AE251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25918" y="4365104"/>
            <a:ext cx="2127688" cy="877900"/>
          </a:xfrm>
          <a:prstGeom prst="rect">
            <a:avLst/>
          </a:prstGeom>
        </p:spPr>
      </p:pic>
      <p:pic>
        <p:nvPicPr>
          <p:cNvPr id="84" name="그림 83">
            <a:extLst>
              <a:ext uri="{FF2B5EF4-FFF2-40B4-BE49-F238E27FC236}">
                <a16:creationId xmlns:a16="http://schemas.microsoft.com/office/drawing/2014/main" id="{5F56639A-D94F-A289-D4CC-38BE4977BFE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92621" y="3925018"/>
            <a:ext cx="1350573" cy="909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2222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35B44F-81DA-3473-5FBF-1116DD70F90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Showcase : </a:t>
            </a:r>
            <a:r>
              <a:rPr lang="ko-KR" altLang="en-US" dirty="0"/>
              <a:t>집중도 분석 전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8CC5AD9-DD2C-4CF0-A28D-F52B806C9A6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Main &gt; Showcase &gt; </a:t>
            </a:r>
            <a:r>
              <a:rPr lang="ko-KR" altLang="en-US" dirty="0"/>
              <a:t>집중도 분석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1196C17-A330-4510-24B6-FA144F09070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S_CONC_02_P</a:t>
            </a:r>
            <a:endParaRPr lang="ko-KR" altLang="en-US" dirty="0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D760755B-0620-0741-3E29-66BFA6A9CE16}"/>
              </a:ext>
            </a:extLst>
          </p:cNvPr>
          <p:cNvGrpSpPr/>
          <p:nvPr/>
        </p:nvGrpSpPr>
        <p:grpSpPr>
          <a:xfrm>
            <a:off x="217498" y="788533"/>
            <a:ext cx="9010640" cy="5798741"/>
            <a:chOff x="217498" y="788533"/>
            <a:chExt cx="9010640" cy="5798741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670860B-58FF-8398-6460-6E095508029F}"/>
                </a:ext>
              </a:extLst>
            </p:cNvPr>
            <p:cNvSpPr/>
            <p:nvPr/>
          </p:nvSpPr>
          <p:spPr bwMode="auto">
            <a:xfrm>
              <a:off x="217502" y="1307243"/>
              <a:ext cx="9010633" cy="2656734"/>
            </a:xfrm>
            <a:prstGeom prst="rect">
              <a:avLst/>
            </a:prstGeom>
            <a:solidFill>
              <a:srgbClr val="D9D9D9"/>
            </a:solidFill>
            <a:ln w="2857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kumimoji="0" lang="ko-KR" altLang="en-US" dirty="0">
                <a:solidFill>
                  <a:srgbClr val="FF0000"/>
                </a:solidFill>
                <a:latin typeface="+mn-ea"/>
              </a:endParaRPr>
            </a:p>
          </p:txBody>
        </p:sp>
        <p:sp>
          <p:nvSpPr>
            <p:cNvPr id="6" name="Freeform 129">
              <a:extLst>
                <a:ext uri="{FF2B5EF4-FFF2-40B4-BE49-F238E27FC236}">
                  <a16:creationId xmlns:a16="http://schemas.microsoft.com/office/drawing/2014/main" id="{F515AB29-725B-AFD7-5224-7E0BAFD873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29119" y="2313334"/>
              <a:ext cx="787402" cy="644552"/>
            </a:xfrm>
            <a:custGeom>
              <a:avLst/>
              <a:gdLst>
                <a:gd name="T0" fmla="*/ 800850339 w 68"/>
                <a:gd name="T1" fmla="*/ 578081024 h 55"/>
                <a:gd name="T2" fmla="*/ 741964184 w 68"/>
                <a:gd name="T3" fmla="*/ 648868068 h 55"/>
                <a:gd name="T4" fmla="*/ 58886155 w 68"/>
                <a:gd name="T5" fmla="*/ 648868068 h 55"/>
                <a:gd name="T6" fmla="*/ 0 w 68"/>
                <a:gd name="T7" fmla="*/ 578081024 h 55"/>
                <a:gd name="T8" fmla="*/ 0 w 68"/>
                <a:gd name="T9" fmla="*/ 70787044 h 55"/>
                <a:gd name="T10" fmla="*/ 58886155 w 68"/>
                <a:gd name="T11" fmla="*/ 0 h 55"/>
                <a:gd name="T12" fmla="*/ 741964184 w 68"/>
                <a:gd name="T13" fmla="*/ 0 h 55"/>
                <a:gd name="T14" fmla="*/ 800850339 w 68"/>
                <a:gd name="T15" fmla="*/ 70787044 h 55"/>
                <a:gd name="T16" fmla="*/ 800850339 w 68"/>
                <a:gd name="T17" fmla="*/ 578081024 h 55"/>
                <a:gd name="T18" fmla="*/ 58886155 w 68"/>
                <a:gd name="T19" fmla="*/ 58988631 h 55"/>
                <a:gd name="T20" fmla="*/ 47108238 w 68"/>
                <a:gd name="T21" fmla="*/ 70787044 h 55"/>
                <a:gd name="T22" fmla="*/ 47108238 w 68"/>
                <a:gd name="T23" fmla="*/ 578081024 h 55"/>
                <a:gd name="T24" fmla="*/ 58886155 w 68"/>
                <a:gd name="T25" fmla="*/ 601677850 h 55"/>
                <a:gd name="T26" fmla="*/ 741964184 w 68"/>
                <a:gd name="T27" fmla="*/ 601677850 h 55"/>
                <a:gd name="T28" fmla="*/ 753742101 w 68"/>
                <a:gd name="T29" fmla="*/ 578081024 h 55"/>
                <a:gd name="T30" fmla="*/ 753742101 w 68"/>
                <a:gd name="T31" fmla="*/ 70787044 h 55"/>
                <a:gd name="T32" fmla="*/ 741964184 w 68"/>
                <a:gd name="T33" fmla="*/ 58988631 h 55"/>
                <a:gd name="T34" fmla="*/ 58886155 w 68"/>
                <a:gd name="T35" fmla="*/ 58988631 h 55"/>
                <a:gd name="T36" fmla="*/ 188436383 w 68"/>
                <a:gd name="T37" fmla="*/ 271346327 h 55"/>
                <a:gd name="T38" fmla="*/ 105994393 w 68"/>
                <a:gd name="T39" fmla="*/ 188760870 h 55"/>
                <a:gd name="T40" fmla="*/ 188436383 w 68"/>
                <a:gd name="T41" fmla="*/ 106178848 h 55"/>
                <a:gd name="T42" fmla="*/ 270874942 w 68"/>
                <a:gd name="T43" fmla="*/ 188760870 h 55"/>
                <a:gd name="T44" fmla="*/ 188436383 w 68"/>
                <a:gd name="T45" fmla="*/ 271346327 h 55"/>
                <a:gd name="T46" fmla="*/ 694855946 w 68"/>
                <a:gd name="T47" fmla="*/ 542689220 h 55"/>
                <a:gd name="T48" fmla="*/ 105994393 w 68"/>
                <a:gd name="T49" fmla="*/ 542689220 h 55"/>
                <a:gd name="T50" fmla="*/ 105994393 w 68"/>
                <a:gd name="T51" fmla="*/ 460107198 h 55"/>
                <a:gd name="T52" fmla="*/ 235544621 w 68"/>
                <a:gd name="T53" fmla="*/ 330331523 h 55"/>
                <a:gd name="T54" fmla="*/ 306208694 w 68"/>
                <a:gd name="T55" fmla="*/ 389320154 h 55"/>
                <a:gd name="T56" fmla="*/ 518197480 w 68"/>
                <a:gd name="T57" fmla="*/ 176962457 h 55"/>
                <a:gd name="T58" fmla="*/ 694855946 w 68"/>
                <a:gd name="T59" fmla="*/ 353928349 h 55"/>
                <a:gd name="T60" fmla="*/ 694855946 w 68"/>
                <a:gd name="T61" fmla="*/ 542689220 h 55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0" t="0" r="r" b="b"/>
              <a:pathLst>
                <a:path w="68" h="55">
                  <a:moveTo>
                    <a:pt x="68" y="49"/>
                  </a:moveTo>
                  <a:cubicBezTo>
                    <a:pt x="68" y="53"/>
                    <a:pt x="66" y="55"/>
                    <a:pt x="63" y="55"/>
                  </a:cubicBezTo>
                  <a:cubicBezTo>
                    <a:pt x="5" y="55"/>
                    <a:pt x="5" y="55"/>
                    <a:pt x="5" y="55"/>
                  </a:cubicBezTo>
                  <a:cubicBezTo>
                    <a:pt x="2" y="55"/>
                    <a:pt x="0" y="53"/>
                    <a:pt x="0" y="4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5" y="0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66" y="0"/>
                    <a:pt x="68" y="3"/>
                    <a:pt x="68" y="6"/>
                  </a:cubicBezTo>
                  <a:lnTo>
                    <a:pt x="68" y="49"/>
                  </a:lnTo>
                  <a:close/>
                  <a:moveTo>
                    <a:pt x="5" y="5"/>
                  </a:moveTo>
                  <a:cubicBezTo>
                    <a:pt x="5" y="5"/>
                    <a:pt x="4" y="5"/>
                    <a:pt x="4" y="6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4" y="50"/>
                    <a:pt x="5" y="51"/>
                    <a:pt x="5" y="51"/>
                  </a:cubicBezTo>
                  <a:cubicBezTo>
                    <a:pt x="63" y="51"/>
                    <a:pt x="63" y="51"/>
                    <a:pt x="63" y="51"/>
                  </a:cubicBezTo>
                  <a:cubicBezTo>
                    <a:pt x="63" y="51"/>
                    <a:pt x="64" y="50"/>
                    <a:pt x="64" y="49"/>
                  </a:cubicBezTo>
                  <a:cubicBezTo>
                    <a:pt x="64" y="6"/>
                    <a:pt x="64" y="6"/>
                    <a:pt x="64" y="6"/>
                  </a:cubicBezTo>
                  <a:cubicBezTo>
                    <a:pt x="64" y="5"/>
                    <a:pt x="63" y="5"/>
                    <a:pt x="63" y="5"/>
                  </a:cubicBezTo>
                  <a:lnTo>
                    <a:pt x="5" y="5"/>
                  </a:lnTo>
                  <a:close/>
                  <a:moveTo>
                    <a:pt x="16" y="23"/>
                  </a:moveTo>
                  <a:cubicBezTo>
                    <a:pt x="12" y="23"/>
                    <a:pt x="9" y="20"/>
                    <a:pt x="9" y="16"/>
                  </a:cubicBezTo>
                  <a:cubicBezTo>
                    <a:pt x="9" y="13"/>
                    <a:pt x="12" y="9"/>
                    <a:pt x="16" y="9"/>
                  </a:cubicBezTo>
                  <a:cubicBezTo>
                    <a:pt x="20" y="9"/>
                    <a:pt x="23" y="13"/>
                    <a:pt x="23" y="16"/>
                  </a:cubicBezTo>
                  <a:cubicBezTo>
                    <a:pt x="23" y="20"/>
                    <a:pt x="20" y="23"/>
                    <a:pt x="16" y="23"/>
                  </a:cubicBezTo>
                  <a:close/>
                  <a:moveTo>
                    <a:pt x="59" y="46"/>
                  </a:moveTo>
                  <a:cubicBezTo>
                    <a:pt x="9" y="46"/>
                    <a:pt x="9" y="46"/>
                    <a:pt x="9" y="46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20" y="28"/>
                    <a:pt x="20" y="28"/>
                    <a:pt x="20" y="28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44" y="15"/>
                    <a:pt x="44" y="15"/>
                    <a:pt x="44" y="15"/>
                  </a:cubicBezTo>
                  <a:cubicBezTo>
                    <a:pt x="59" y="30"/>
                    <a:pt x="59" y="30"/>
                    <a:pt x="59" y="30"/>
                  </a:cubicBezTo>
                  <a:lnTo>
                    <a:pt x="59" y="46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endParaRPr lang="id-ID" dirty="0">
                <a:latin typeface="+mn-ea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FCED180-08F2-2DC0-8FA0-58A91F3C8052}"/>
                </a:ext>
              </a:extLst>
            </p:cNvPr>
            <p:cNvSpPr txBox="1"/>
            <p:nvPr/>
          </p:nvSpPr>
          <p:spPr>
            <a:xfrm>
              <a:off x="3251200" y="1764865"/>
              <a:ext cx="30241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편리하고 정확한</a:t>
              </a:r>
              <a:endPara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92B93E8-DA9F-64B7-C62C-57E2B02FD1EA}"/>
                </a:ext>
              </a:extLst>
            </p:cNvPr>
            <p:cNvSpPr txBox="1"/>
            <p:nvPr/>
          </p:nvSpPr>
          <p:spPr>
            <a:xfrm>
              <a:off x="3724375" y="1971880"/>
              <a:ext cx="200639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Raiseme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4E3D33A-A34C-96F0-5D57-58C7DF3324DF}"/>
                </a:ext>
              </a:extLst>
            </p:cNvPr>
            <p:cNvSpPr txBox="1"/>
            <p:nvPr/>
          </p:nvSpPr>
          <p:spPr>
            <a:xfrm>
              <a:off x="550862" y="4596211"/>
              <a:ext cx="270033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Raiseme</a:t>
              </a:r>
              <a:r>
                <a:rPr lang="ko-KR" alt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의 집중도 분석 </a:t>
              </a:r>
              <a:endPara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  <a:p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AI</a:t>
              </a:r>
              <a:r>
                <a:rPr lang="ko-KR" alt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 모델을 소개합니다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10A5EBD-82E0-9EF7-0162-4D5F433E8B7A}"/>
                </a:ext>
              </a:extLst>
            </p:cNvPr>
            <p:cNvSpPr txBox="1"/>
            <p:nvPr/>
          </p:nvSpPr>
          <p:spPr>
            <a:xfrm>
              <a:off x="3507967" y="5140091"/>
              <a:ext cx="3592858" cy="11244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en-US" altLang="ko-KR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Raiseme</a:t>
              </a:r>
              <a:r>
                <a:rPr lang="ko-KR" alt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의 집중과 비집중상태의 뇌파를 활용한 </a:t>
              </a:r>
              <a:r>
                <a:rPr lang="en-US" altLang="ko-KR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AI</a:t>
              </a:r>
              <a:r>
                <a:rPr lang="ko-KR" alt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학습으로 더 정확하게 판정할 수 있습니다</a:t>
              </a:r>
              <a:r>
                <a:rPr lang="en-US" altLang="ko-KR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.</a:t>
              </a:r>
            </a:p>
            <a:p>
              <a:pPr algn="just">
                <a:lnSpc>
                  <a:spcPct val="150000"/>
                </a:lnSpc>
              </a:pPr>
              <a:endParaRPr lang="en-US" altLang="ko-KR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  <a:p>
              <a:pPr algn="just">
                <a:lnSpc>
                  <a:spcPct val="150000"/>
                </a:lnSpc>
              </a:pPr>
              <a:r>
                <a:rPr lang="en-US" altLang="ko-KR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Eye Tracking</a:t>
              </a:r>
              <a:r>
                <a:rPr lang="ko-KR" alt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으로는 구분할 수 없는 청각 집중상태나 </a:t>
              </a:r>
              <a:endPara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  <a:p>
              <a:pPr algn="just">
                <a:lnSpc>
                  <a:spcPct val="150000"/>
                </a:lnSpc>
              </a:pPr>
              <a:r>
                <a:rPr lang="ko-KR" alt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시선만 고정한 상태를 구분할 수 있습니다</a:t>
              </a:r>
              <a:r>
                <a:rPr lang="en-US" altLang="ko-KR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.</a:t>
              </a:r>
              <a:endPara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68873E9B-B9D6-D7FD-0001-4C549F181434}"/>
                </a:ext>
              </a:extLst>
            </p:cNvPr>
            <p:cNvGrpSpPr/>
            <p:nvPr/>
          </p:nvGrpSpPr>
          <p:grpSpPr>
            <a:xfrm>
              <a:off x="550862" y="5140091"/>
              <a:ext cx="2700338" cy="1447183"/>
              <a:chOff x="550862" y="2149829"/>
              <a:chExt cx="2700338" cy="1447183"/>
            </a:xfrm>
          </p:grpSpPr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D3DE306C-7286-82CB-5285-04888E1E6736}"/>
                  </a:ext>
                </a:extLst>
              </p:cNvPr>
              <p:cNvSpPr/>
              <p:nvPr/>
            </p:nvSpPr>
            <p:spPr bwMode="auto">
              <a:xfrm>
                <a:off x="550862" y="2149829"/>
                <a:ext cx="2700338" cy="1447183"/>
              </a:xfrm>
              <a:prstGeom prst="rect">
                <a:avLst/>
              </a:prstGeom>
              <a:solidFill>
                <a:srgbClr val="D9D9D9"/>
              </a:solidFill>
              <a:ln w="28575"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kumimoji="0" lang="ko-KR" altLang="en-US" dirty="0">
                  <a:solidFill>
                    <a:srgbClr val="FF0000"/>
                  </a:solidFill>
                  <a:latin typeface="+mn-ea"/>
                </a:endParaRPr>
              </a:p>
            </p:txBody>
          </p:sp>
          <p:sp>
            <p:nvSpPr>
              <p:cNvPr id="13" name="Freeform 129">
                <a:extLst>
                  <a:ext uri="{FF2B5EF4-FFF2-40B4-BE49-F238E27FC236}">
                    <a16:creationId xmlns:a16="http://schemas.microsoft.com/office/drawing/2014/main" id="{825E5FCB-0E3A-C0FD-7882-45E25FA0190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21397" y="2644518"/>
                <a:ext cx="559267" cy="457805"/>
              </a:xfrm>
              <a:custGeom>
                <a:avLst/>
                <a:gdLst>
                  <a:gd name="T0" fmla="*/ 800850339 w 68"/>
                  <a:gd name="T1" fmla="*/ 578081024 h 55"/>
                  <a:gd name="T2" fmla="*/ 741964184 w 68"/>
                  <a:gd name="T3" fmla="*/ 648868068 h 55"/>
                  <a:gd name="T4" fmla="*/ 58886155 w 68"/>
                  <a:gd name="T5" fmla="*/ 648868068 h 55"/>
                  <a:gd name="T6" fmla="*/ 0 w 68"/>
                  <a:gd name="T7" fmla="*/ 578081024 h 55"/>
                  <a:gd name="T8" fmla="*/ 0 w 68"/>
                  <a:gd name="T9" fmla="*/ 70787044 h 55"/>
                  <a:gd name="T10" fmla="*/ 58886155 w 68"/>
                  <a:gd name="T11" fmla="*/ 0 h 55"/>
                  <a:gd name="T12" fmla="*/ 741964184 w 68"/>
                  <a:gd name="T13" fmla="*/ 0 h 55"/>
                  <a:gd name="T14" fmla="*/ 800850339 w 68"/>
                  <a:gd name="T15" fmla="*/ 70787044 h 55"/>
                  <a:gd name="T16" fmla="*/ 800850339 w 68"/>
                  <a:gd name="T17" fmla="*/ 578081024 h 55"/>
                  <a:gd name="T18" fmla="*/ 58886155 w 68"/>
                  <a:gd name="T19" fmla="*/ 58988631 h 55"/>
                  <a:gd name="T20" fmla="*/ 47108238 w 68"/>
                  <a:gd name="T21" fmla="*/ 70787044 h 55"/>
                  <a:gd name="T22" fmla="*/ 47108238 w 68"/>
                  <a:gd name="T23" fmla="*/ 578081024 h 55"/>
                  <a:gd name="T24" fmla="*/ 58886155 w 68"/>
                  <a:gd name="T25" fmla="*/ 601677850 h 55"/>
                  <a:gd name="T26" fmla="*/ 741964184 w 68"/>
                  <a:gd name="T27" fmla="*/ 601677850 h 55"/>
                  <a:gd name="T28" fmla="*/ 753742101 w 68"/>
                  <a:gd name="T29" fmla="*/ 578081024 h 55"/>
                  <a:gd name="T30" fmla="*/ 753742101 w 68"/>
                  <a:gd name="T31" fmla="*/ 70787044 h 55"/>
                  <a:gd name="T32" fmla="*/ 741964184 w 68"/>
                  <a:gd name="T33" fmla="*/ 58988631 h 55"/>
                  <a:gd name="T34" fmla="*/ 58886155 w 68"/>
                  <a:gd name="T35" fmla="*/ 58988631 h 55"/>
                  <a:gd name="T36" fmla="*/ 188436383 w 68"/>
                  <a:gd name="T37" fmla="*/ 271346327 h 55"/>
                  <a:gd name="T38" fmla="*/ 105994393 w 68"/>
                  <a:gd name="T39" fmla="*/ 188760870 h 55"/>
                  <a:gd name="T40" fmla="*/ 188436383 w 68"/>
                  <a:gd name="T41" fmla="*/ 106178848 h 55"/>
                  <a:gd name="T42" fmla="*/ 270874942 w 68"/>
                  <a:gd name="T43" fmla="*/ 188760870 h 55"/>
                  <a:gd name="T44" fmla="*/ 188436383 w 68"/>
                  <a:gd name="T45" fmla="*/ 271346327 h 55"/>
                  <a:gd name="T46" fmla="*/ 694855946 w 68"/>
                  <a:gd name="T47" fmla="*/ 542689220 h 55"/>
                  <a:gd name="T48" fmla="*/ 105994393 w 68"/>
                  <a:gd name="T49" fmla="*/ 542689220 h 55"/>
                  <a:gd name="T50" fmla="*/ 105994393 w 68"/>
                  <a:gd name="T51" fmla="*/ 460107198 h 55"/>
                  <a:gd name="T52" fmla="*/ 235544621 w 68"/>
                  <a:gd name="T53" fmla="*/ 330331523 h 55"/>
                  <a:gd name="T54" fmla="*/ 306208694 w 68"/>
                  <a:gd name="T55" fmla="*/ 389320154 h 55"/>
                  <a:gd name="T56" fmla="*/ 518197480 w 68"/>
                  <a:gd name="T57" fmla="*/ 176962457 h 55"/>
                  <a:gd name="T58" fmla="*/ 694855946 w 68"/>
                  <a:gd name="T59" fmla="*/ 353928349 h 55"/>
                  <a:gd name="T60" fmla="*/ 694855946 w 68"/>
                  <a:gd name="T61" fmla="*/ 542689220 h 55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</a:gdLst>
                <a:ahLst/>
                <a:cxnLst>
                  <a:cxn ang="T62">
                    <a:pos x="T0" y="T1"/>
                  </a:cxn>
                  <a:cxn ang="T63">
                    <a:pos x="T2" y="T3"/>
                  </a:cxn>
                  <a:cxn ang="T64">
                    <a:pos x="T4" y="T5"/>
                  </a:cxn>
                  <a:cxn ang="T65">
                    <a:pos x="T6" y="T7"/>
                  </a:cxn>
                  <a:cxn ang="T66">
                    <a:pos x="T8" y="T9"/>
                  </a:cxn>
                  <a:cxn ang="T67">
                    <a:pos x="T10" y="T11"/>
                  </a:cxn>
                  <a:cxn ang="T68">
                    <a:pos x="T12" y="T13"/>
                  </a:cxn>
                  <a:cxn ang="T69">
                    <a:pos x="T14" y="T15"/>
                  </a:cxn>
                  <a:cxn ang="T70">
                    <a:pos x="T16" y="T17"/>
                  </a:cxn>
                  <a:cxn ang="T71">
                    <a:pos x="T18" y="T19"/>
                  </a:cxn>
                  <a:cxn ang="T72">
                    <a:pos x="T20" y="T21"/>
                  </a:cxn>
                  <a:cxn ang="T73">
                    <a:pos x="T22" y="T23"/>
                  </a:cxn>
                  <a:cxn ang="T74">
                    <a:pos x="T24" y="T25"/>
                  </a:cxn>
                  <a:cxn ang="T75">
                    <a:pos x="T26" y="T27"/>
                  </a:cxn>
                  <a:cxn ang="T76">
                    <a:pos x="T28" y="T29"/>
                  </a:cxn>
                  <a:cxn ang="T77">
                    <a:pos x="T30" y="T31"/>
                  </a:cxn>
                  <a:cxn ang="T78">
                    <a:pos x="T32" y="T33"/>
                  </a:cxn>
                  <a:cxn ang="T79">
                    <a:pos x="T34" y="T35"/>
                  </a:cxn>
                  <a:cxn ang="T80">
                    <a:pos x="T36" y="T37"/>
                  </a:cxn>
                  <a:cxn ang="T81">
                    <a:pos x="T38" y="T39"/>
                  </a:cxn>
                  <a:cxn ang="T82">
                    <a:pos x="T40" y="T41"/>
                  </a:cxn>
                  <a:cxn ang="T83">
                    <a:pos x="T42" y="T43"/>
                  </a:cxn>
                  <a:cxn ang="T84">
                    <a:pos x="T44" y="T45"/>
                  </a:cxn>
                  <a:cxn ang="T85">
                    <a:pos x="T46" y="T47"/>
                  </a:cxn>
                  <a:cxn ang="T86">
                    <a:pos x="T48" y="T49"/>
                  </a:cxn>
                  <a:cxn ang="T87">
                    <a:pos x="T50" y="T51"/>
                  </a:cxn>
                  <a:cxn ang="T88">
                    <a:pos x="T52" y="T53"/>
                  </a:cxn>
                  <a:cxn ang="T89">
                    <a:pos x="T54" y="T55"/>
                  </a:cxn>
                  <a:cxn ang="T90">
                    <a:pos x="T56" y="T57"/>
                  </a:cxn>
                  <a:cxn ang="T91">
                    <a:pos x="T58" y="T59"/>
                  </a:cxn>
                  <a:cxn ang="T92">
                    <a:pos x="T60" y="T61"/>
                  </a:cxn>
                </a:cxnLst>
                <a:rect l="0" t="0" r="r" b="b"/>
                <a:pathLst>
                  <a:path w="68" h="55">
                    <a:moveTo>
                      <a:pt x="68" y="49"/>
                    </a:moveTo>
                    <a:cubicBezTo>
                      <a:pt x="68" y="53"/>
                      <a:pt x="66" y="55"/>
                      <a:pt x="63" y="55"/>
                    </a:cubicBezTo>
                    <a:cubicBezTo>
                      <a:pt x="5" y="55"/>
                      <a:pt x="5" y="55"/>
                      <a:pt x="5" y="55"/>
                    </a:cubicBezTo>
                    <a:cubicBezTo>
                      <a:pt x="2" y="55"/>
                      <a:pt x="0" y="53"/>
                      <a:pt x="0" y="49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2" y="0"/>
                      <a:pt x="5" y="0"/>
                    </a:cubicBezTo>
                    <a:cubicBezTo>
                      <a:pt x="63" y="0"/>
                      <a:pt x="63" y="0"/>
                      <a:pt x="63" y="0"/>
                    </a:cubicBezTo>
                    <a:cubicBezTo>
                      <a:pt x="66" y="0"/>
                      <a:pt x="68" y="3"/>
                      <a:pt x="68" y="6"/>
                    </a:cubicBezTo>
                    <a:lnTo>
                      <a:pt x="68" y="49"/>
                    </a:lnTo>
                    <a:close/>
                    <a:moveTo>
                      <a:pt x="5" y="5"/>
                    </a:moveTo>
                    <a:cubicBezTo>
                      <a:pt x="5" y="5"/>
                      <a:pt x="4" y="5"/>
                      <a:pt x="4" y="6"/>
                    </a:cubicBezTo>
                    <a:cubicBezTo>
                      <a:pt x="4" y="49"/>
                      <a:pt x="4" y="49"/>
                      <a:pt x="4" y="49"/>
                    </a:cubicBezTo>
                    <a:cubicBezTo>
                      <a:pt x="4" y="50"/>
                      <a:pt x="5" y="51"/>
                      <a:pt x="5" y="51"/>
                    </a:cubicBezTo>
                    <a:cubicBezTo>
                      <a:pt x="63" y="51"/>
                      <a:pt x="63" y="51"/>
                      <a:pt x="63" y="51"/>
                    </a:cubicBezTo>
                    <a:cubicBezTo>
                      <a:pt x="63" y="51"/>
                      <a:pt x="64" y="50"/>
                      <a:pt x="64" y="49"/>
                    </a:cubicBezTo>
                    <a:cubicBezTo>
                      <a:pt x="64" y="6"/>
                      <a:pt x="64" y="6"/>
                      <a:pt x="64" y="6"/>
                    </a:cubicBezTo>
                    <a:cubicBezTo>
                      <a:pt x="64" y="5"/>
                      <a:pt x="63" y="5"/>
                      <a:pt x="63" y="5"/>
                    </a:cubicBezTo>
                    <a:lnTo>
                      <a:pt x="5" y="5"/>
                    </a:lnTo>
                    <a:close/>
                    <a:moveTo>
                      <a:pt x="16" y="23"/>
                    </a:moveTo>
                    <a:cubicBezTo>
                      <a:pt x="12" y="23"/>
                      <a:pt x="9" y="20"/>
                      <a:pt x="9" y="16"/>
                    </a:cubicBezTo>
                    <a:cubicBezTo>
                      <a:pt x="9" y="13"/>
                      <a:pt x="12" y="9"/>
                      <a:pt x="16" y="9"/>
                    </a:cubicBezTo>
                    <a:cubicBezTo>
                      <a:pt x="20" y="9"/>
                      <a:pt x="23" y="13"/>
                      <a:pt x="23" y="16"/>
                    </a:cubicBezTo>
                    <a:cubicBezTo>
                      <a:pt x="23" y="20"/>
                      <a:pt x="20" y="23"/>
                      <a:pt x="16" y="23"/>
                    </a:cubicBezTo>
                    <a:close/>
                    <a:moveTo>
                      <a:pt x="59" y="46"/>
                    </a:moveTo>
                    <a:cubicBezTo>
                      <a:pt x="9" y="46"/>
                      <a:pt x="9" y="46"/>
                      <a:pt x="9" y="46"/>
                    </a:cubicBezTo>
                    <a:cubicBezTo>
                      <a:pt x="9" y="39"/>
                      <a:pt x="9" y="39"/>
                      <a:pt x="9" y="39"/>
                    </a:cubicBezTo>
                    <a:cubicBezTo>
                      <a:pt x="20" y="28"/>
                      <a:pt x="20" y="28"/>
                      <a:pt x="20" y="28"/>
                    </a:cubicBezTo>
                    <a:cubicBezTo>
                      <a:pt x="26" y="33"/>
                      <a:pt x="26" y="33"/>
                      <a:pt x="26" y="33"/>
                    </a:cubicBezTo>
                    <a:cubicBezTo>
                      <a:pt x="44" y="15"/>
                      <a:pt x="44" y="15"/>
                      <a:pt x="44" y="15"/>
                    </a:cubicBezTo>
                    <a:cubicBezTo>
                      <a:pt x="59" y="30"/>
                      <a:pt x="59" y="30"/>
                      <a:pt x="59" y="30"/>
                    </a:cubicBezTo>
                    <a:lnTo>
                      <a:pt x="59" y="46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id-ID" dirty="0">
                  <a:latin typeface="+mn-ea"/>
                </a:endParaRPr>
              </a:p>
            </p:txBody>
          </p:sp>
        </p:grpSp>
        <p:sp>
          <p:nvSpPr>
            <p:cNvPr id="14" name="Button">
              <a:extLst>
                <a:ext uri="{FF2B5EF4-FFF2-40B4-BE49-F238E27FC236}">
                  <a16:creationId xmlns:a16="http://schemas.microsoft.com/office/drawing/2014/main" id="{28D07AC6-3D81-F497-643B-2862B16A96A0}"/>
                </a:ext>
              </a:extLst>
            </p:cNvPr>
            <p:cNvSpPr>
              <a:spLocks/>
            </p:cNvSpPr>
            <p:nvPr/>
          </p:nvSpPr>
          <p:spPr bwMode="auto">
            <a:xfrm>
              <a:off x="3507967" y="6313512"/>
              <a:ext cx="956861" cy="241995"/>
            </a:xfrm>
            <a:prstGeom prst="roundRect">
              <a:avLst>
                <a:gd name="adj" fmla="val 8776"/>
              </a:avLst>
            </a:prstGeom>
            <a:solidFill>
              <a:srgbClr val="FFFFFF"/>
            </a:solidFill>
            <a:ln w="6350" cap="flat" cmpd="sng" algn="ctr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Showcase </a:t>
              </a:r>
              <a:r>
                <a:rPr lang="ko-KR" alt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체험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43F485E6-1EFD-59A0-ADD5-B89AFEDD602A}"/>
                </a:ext>
              </a:extLst>
            </p:cNvPr>
            <p:cNvCxnSpPr/>
            <p:nvPr/>
          </p:nvCxnSpPr>
          <p:spPr>
            <a:xfrm>
              <a:off x="217502" y="4401108"/>
              <a:ext cx="9010633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4CECF07D-DCD4-F5EB-C432-594628811256}"/>
                </a:ext>
              </a:extLst>
            </p:cNvPr>
            <p:cNvCxnSpPr>
              <a:cxnSpLocks/>
            </p:cNvCxnSpPr>
            <p:nvPr/>
          </p:nvCxnSpPr>
          <p:spPr>
            <a:xfrm>
              <a:off x="2592015" y="3981978"/>
              <a:ext cx="0" cy="42003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F08E072D-C8DE-6F02-25ED-075A4740AD5C}"/>
                </a:ext>
              </a:extLst>
            </p:cNvPr>
            <p:cNvSpPr/>
            <p:nvPr/>
          </p:nvSpPr>
          <p:spPr>
            <a:xfrm>
              <a:off x="675699" y="4102800"/>
              <a:ext cx="1335545" cy="154914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/>
            <a:p>
              <a:pPr lvl="0" algn="ctr" latinLnBrk="0">
                <a:lnSpc>
                  <a:spcPct val="110000"/>
                </a:lnSpc>
                <a:defRPr/>
              </a:pPr>
              <a:r>
                <a:rPr lang="ko-KR" altLang="en-US" sz="1000" b="1" dirty="0">
                  <a:latin typeface="+mn-ea"/>
                  <a:cs typeface="Segoe UI" panose="020B0502040204020203" pitchFamily="34" charset="0"/>
                </a:rPr>
                <a:t>집중도 분석</a:t>
              </a: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8551FC55-6857-F9AC-9C97-10EFB07D00AD}"/>
                </a:ext>
              </a:extLst>
            </p:cNvPr>
            <p:cNvSpPr/>
            <p:nvPr/>
          </p:nvSpPr>
          <p:spPr>
            <a:xfrm>
              <a:off x="7440746" y="4102800"/>
              <a:ext cx="1335545" cy="154914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/>
            <a:p>
              <a:pPr lvl="0" algn="ctr" latinLnBrk="0">
                <a:lnSpc>
                  <a:spcPct val="110000"/>
                </a:lnSpc>
                <a:defRPr/>
              </a:pPr>
              <a:r>
                <a:rPr lang="ko-KR" altLang="en-US" sz="1000" b="1" dirty="0">
                  <a:latin typeface="+mn-ea"/>
                  <a:cs typeface="Segoe UI" panose="020B0502040204020203" pitchFamily="34" charset="0"/>
                </a:rPr>
                <a:t>시험 부정행위 검출</a:t>
              </a: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B5AA7010-51FC-7C2F-DFF8-3CF257881328}"/>
                </a:ext>
              </a:extLst>
            </p:cNvPr>
            <p:cNvSpPr/>
            <p:nvPr/>
          </p:nvSpPr>
          <p:spPr>
            <a:xfrm>
              <a:off x="217498" y="4341026"/>
              <a:ext cx="2369487" cy="70745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Ins="90000" rtlCol="0" anchor="ctr"/>
            <a:lstStyle/>
            <a:p>
              <a:pPr algn="l"/>
              <a:endParaRPr lang="ko-KR" altLang="en-US" sz="1000" noProof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E1ABF8F0-E4B2-8922-55DF-2CDE74C718B1}"/>
                </a:ext>
              </a:extLst>
            </p:cNvPr>
            <p:cNvCxnSpPr/>
            <p:nvPr/>
          </p:nvCxnSpPr>
          <p:spPr>
            <a:xfrm>
              <a:off x="217502" y="3963977"/>
              <a:ext cx="9010633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60063F82-859C-24AC-45B3-AD5AFE2B8456}"/>
                </a:ext>
              </a:extLst>
            </p:cNvPr>
            <p:cNvCxnSpPr>
              <a:cxnSpLocks/>
            </p:cNvCxnSpPr>
            <p:nvPr/>
          </p:nvCxnSpPr>
          <p:spPr>
            <a:xfrm>
              <a:off x="4763778" y="3967282"/>
              <a:ext cx="8503" cy="45431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243429C0-F2FE-652E-E6B2-808048198E3F}"/>
                </a:ext>
              </a:extLst>
            </p:cNvPr>
            <p:cNvCxnSpPr>
              <a:cxnSpLocks/>
            </p:cNvCxnSpPr>
            <p:nvPr/>
          </p:nvCxnSpPr>
          <p:spPr>
            <a:xfrm>
              <a:off x="6945599" y="3967282"/>
              <a:ext cx="0" cy="43472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3C83B75D-563D-A473-2E17-E5DA03EC3A04}"/>
                </a:ext>
              </a:extLst>
            </p:cNvPr>
            <p:cNvSpPr/>
            <p:nvPr/>
          </p:nvSpPr>
          <p:spPr>
            <a:xfrm>
              <a:off x="3014376" y="4102800"/>
              <a:ext cx="1335545" cy="154914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/>
            <a:p>
              <a:pPr lvl="0" algn="ctr" latinLnBrk="0">
                <a:lnSpc>
                  <a:spcPct val="110000"/>
                </a:lnSpc>
                <a:defRPr/>
              </a:pPr>
              <a:r>
                <a:rPr lang="ko-KR" altLang="en-US" sz="1000" b="1">
                  <a:latin typeface="+mn-ea"/>
                  <a:cs typeface="Segoe UI" panose="020B0502040204020203" pitchFamily="34" charset="0"/>
                </a:rPr>
                <a:t>흥미도 </a:t>
              </a:r>
              <a:r>
                <a:rPr lang="ko-KR" altLang="en-US" sz="1000" b="1" dirty="0">
                  <a:latin typeface="+mn-ea"/>
                  <a:cs typeface="Segoe UI" panose="020B0502040204020203" pitchFamily="34" charset="0"/>
                </a:rPr>
                <a:t>분석</a:t>
              </a: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6B364A5D-2F5D-4000-5893-221C93E6B63F}"/>
                </a:ext>
              </a:extLst>
            </p:cNvPr>
            <p:cNvSpPr/>
            <p:nvPr/>
          </p:nvSpPr>
          <p:spPr>
            <a:xfrm>
              <a:off x="5193524" y="4102800"/>
              <a:ext cx="1335545" cy="154914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/>
            <a:p>
              <a:pPr lvl="0" algn="ctr" latinLnBrk="0">
                <a:lnSpc>
                  <a:spcPct val="110000"/>
                </a:lnSpc>
                <a:defRPr/>
              </a:pPr>
              <a:r>
                <a:rPr lang="ko-KR" altLang="en-US" sz="1000" b="1" dirty="0">
                  <a:latin typeface="+mn-ea"/>
                  <a:cs typeface="Segoe UI" panose="020B0502040204020203" pitchFamily="34" charset="0"/>
                </a:rPr>
                <a:t>자세 분석</a:t>
              </a: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49ABF374-A6BF-7317-209A-7A83805A7CF6}"/>
                </a:ext>
              </a:extLst>
            </p:cNvPr>
            <p:cNvSpPr/>
            <p:nvPr/>
          </p:nvSpPr>
          <p:spPr>
            <a:xfrm>
              <a:off x="217502" y="791183"/>
              <a:ext cx="9010636" cy="51606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x-none" altLang="en-US" dirty="0">
                <a:latin typeface="+mn-ea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5C64B45F-4FC0-A46D-BF36-B2E5D38F8D5F}"/>
                </a:ext>
              </a:extLst>
            </p:cNvPr>
            <p:cNvSpPr/>
            <p:nvPr/>
          </p:nvSpPr>
          <p:spPr>
            <a:xfrm>
              <a:off x="217502" y="791183"/>
              <a:ext cx="9010636" cy="51606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x-none" altLang="en-US" dirty="0">
                <a:latin typeface="+mn-ea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EFB28432-8539-3297-884A-369F9CDFE6B5}"/>
                </a:ext>
              </a:extLst>
            </p:cNvPr>
            <p:cNvSpPr/>
            <p:nvPr/>
          </p:nvSpPr>
          <p:spPr>
            <a:xfrm>
              <a:off x="217502" y="791183"/>
              <a:ext cx="9010636" cy="51606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x-none" altLang="en-US" dirty="0">
                <a:latin typeface="+mn-ea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91DABD91-D4C7-9F17-2FF5-84E8D5B6C21E}"/>
                </a:ext>
              </a:extLst>
            </p:cNvPr>
            <p:cNvSpPr/>
            <p:nvPr/>
          </p:nvSpPr>
          <p:spPr bwMode="auto">
            <a:xfrm>
              <a:off x="338543" y="949952"/>
              <a:ext cx="1004929" cy="198522"/>
            </a:xfrm>
            <a:prstGeom prst="rect">
              <a:avLst/>
            </a:prstGeom>
            <a:noFill/>
            <a:ln w="2857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none" lIns="36000"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0" lang="en-US" altLang="ko-KR" sz="1050" b="1" dirty="0">
                  <a:solidFill>
                    <a:schemeClr val="bg1">
                      <a:lumMod val="65000"/>
                    </a:schemeClr>
                  </a:solidFill>
                  <a:latin typeface="+mn-ea"/>
                </a:rPr>
                <a:t>Raiseme </a:t>
              </a:r>
              <a:r>
                <a:rPr lang="en-US" altLang="ko-KR" sz="1050" b="1" dirty="0">
                  <a:solidFill>
                    <a:schemeClr val="bg1">
                      <a:lumMod val="65000"/>
                    </a:schemeClr>
                  </a:solidFill>
                  <a:latin typeface="+mn-ea"/>
                </a:rPr>
                <a:t>Logo</a:t>
              </a:r>
              <a:endParaRPr kumimoji="0" lang="ko-KR" altLang="en-US" sz="1050" b="1" dirty="0">
                <a:solidFill>
                  <a:schemeClr val="bg1">
                    <a:lumMod val="65000"/>
                  </a:schemeClr>
                </a:solidFill>
                <a:latin typeface="+mn-ea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05B60A9-FEAA-D5F8-6863-78B74316EA62}"/>
                </a:ext>
              </a:extLst>
            </p:cNvPr>
            <p:cNvSpPr txBox="1"/>
            <p:nvPr/>
          </p:nvSpPr>
          <p:spPr>
            <a:xfrm>
              <a:off x="6903769" y="926102"/>
              <a:ext cx="502309" cy="246221"/>
            </a:xfrm>
            <a:prstGeom prst="rect">
              <a:avLst/>
            </a:prstGeom>
            <a:noFill/>
          </p:spPr>
          <p:txBody>
            <a:bodyPr wrap="none" lIns="36000" rIns="36000" rtlCol="0" anchor="ctr">
              <a:spAutoFit/>
            </a:bodyPr>
            <a:lstStyle/>
            <a:p>
              <a:pPr algn="ctr"/>
              <a:r>
                <a:rPr kumimoji="1" lang="en-US" altLang="en-US" sz="1000" b="1" dirty="0">
                  <a:latin typeface="+mn-ea"/>
                </a:rPr>
                <a:t>Service</a:t>
              </a:r>
              <a:endParaRPr kumimoji="1" lang="x-none" altLang="en-US" sz="1000" b="1" dirty="0">
                <a:latin typeface="+mn-ea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AC6E76D6-AC7D-82FF-8E4C-68EA9DED4696}"/>
                </a:ext>
              </a:extLst>
            </p:cNvPr>
            <p:cNvSpPr txBox="1"/>
            <p:nvPr/>
          </p:nvSpPr>
          <p:spPr>
            <a:xfrm>
              <a:off x="8651687" y="926102"/>
              <a:ext cx="407731" cy="246221"/>
            </a:xfrm>
            <a:prstGeom prst="rect">
              <a:avLst/>
            </a:prstGeom>
            <a:noFill/>
          </p:spPr>
          <p:txBody>
            <a:bodyPr wrap="none" lIns="36000" rIns="36000" rtlCol="0" anchor="ctr">
              <a:spAutoFit/>
            </a:bodyPr>
            <a:lstStyle/>
            <a:p>
              <a:pPr algn="ctr"/>
              <a:r>
                <a:rPr kumimoji="1" lang="en-US" altLang="en-US" sz="1000" b="1" dirty="0">
                  <a:latin typeface="+mn-ea"/>
                </a:rPr>
                <a:t>News</a:t>
              </a:r>
              <a:endParaRPr kumimoji="1" lang="x-none" altLang="en-US" sz="1000" b="1" dirty="0">
                <a:latin typeface="+mn-ea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F3D80295-FEB6-6C6F-453B-462BC64E2155}"/>
                </a:ext>
              </a:extLst>
            </p:cNvPr>
            <p:cNvSpPr/>
            <p:nvPr/>
          </p:nvSpPr>
          <p:spPr bwMode="auto">
            <a:xfrm>
              <a:off x="5775776" y="971689"/>
              <a:ext cx="346666" cy="155049"/>
            </a:xfrm>
            <a:prstGeom prst="rect">
              <a:avLst/>
            </a:prstGeom>
            <a:noFill/>
            <a:ln w="2857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none" lIns="36000"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kumimoji="0" lang="ko-KR" altLang="en-US" sz="1000" b="1" dirty="0">
                <a:latin typeface="+mn-ea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D2E52764-4E8E-D9C7-FAA8-57B6899B0B40}"/>
                </a:ext>
              </a:extLst>
            </p:cNvPr>
            <p:cNvSpPr txBox="1"/>
            <p:nvPr/>
          </p:nvSpPr>
          <p:spPr>
            <a:xfrm>
              <a:off x="8080805" y="926102"/>
              <a:ext cx="353228" cy="246221"/>
            </a:xfrm>
            <a:prstGeom prst="rect">
              <a:avLst/>
            </a:prstGeom>
            <a:noFill/>
          </p:spPr>
          <p:txBody>
            <a:bodyPr wrap="none" lIns="36000" rIns="36000" rtlCol="0" anchor="ctr">
              <a:spAutoFit/>
            </a:bodyPr>
            <a:lstStyle/>
            <a:p>
              <a:pPr algn="ctr"/>
              <a:r>
                <a:rPr kumimoji="1" lang="en-US" altLang="en-US" sz="1000" b="1" dirty="0">
                  <a:latin typeface="+mn-ea"/>
                </a:rPr>
                <a:t>Case</a:t>
              </a:r>
              <a:endParaRPr kumimoji="1" lang="x-none" altLang="en-US" sz="1000" b="1" dirty="0">
                <a:latin typeface="+mn-ea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6AF2542-CED7-2911-3559-17CC3AE61FAD}"/>
                </a:ext>
              </a:extLst>
            </p:cNvPr>
            <p:cNvSpPr txBox="1"/>
            <p:nvPr/>
          </p:nvSpPr>
          <p:spPr>
            <a:xfrm>
              <a:off x="6323266" y="926102"/>
              <a:ext cx="451012" cy="246221"/>
            </a:xfrm>
            <a:prstGeom prst="rect">
              <a:avLst/>
            </a:prstGeom>
            <a:noFill/>
          </p:spPr>
          <p:txBody>
            <a:bodyPr wrap="none" lIns="36000" rIns="36000" rtlCol="0" anchor="ctr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0" lang="en-US" altLang="ko-KR" sz="1000" b="1" dirty="0">
                  <a:latin typeface="+mn-ea"/>
                </a:rPr>
                <a:t>About</a:t>
              </a:r>
              <a:endParaRPr kumimoji="0" lang="ko-KR" altLang="en-US" sz="1000" b="1" dirty="0">
                <a:latin typeface="+mn-ea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9167492-B130-9FC3-1A05-D6D129CE7E29}"/>
                </a:ext>
              </a:extLst>
            </p:cNvPr>
            <p:cNvSpPr txBox="1"/>
            <p:nvPr/>
          </p:nvSpPr>
          <p:spPr>
            <a:xfrm>
              <a:off x="7506714" y="926102"/>
              <a:ext cx="359641" cy="246221"/>
            </a:xfrm>
            <a:prstGeom prst="rect">
              <a:avLst/>
            </a:prstGeom>
            <a:noFill/>
          </p:spPr>
          <p:txBody>
            <a:bodyPr wrap="none" lIns="36000" rIns="36000" rtlCol="0" anchor="ctr">
              <a:spAutoFit/>
            </a:bodyPr>
            <a:lstStyle/>
            <a:p>
              <a:pPr algn="ctr"/>
              <a:r>
                <a:rPr kumimoji="1" lang="en-US" altLang="en-US" sz="1000" b="1" dirty="0">
                  <a:latin typeface="+mn-ea"/>
                </a:rPr>
                <a:t>Tech</a:t>
              </a:r>
              <a:endParaRPr kumimoji="1" lang="x-none" altLang="en-US" sz="1000" b="1" dirty="0">
                <a:latin typeface="+mn-ea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8F8EF853-7126-6C59-040F-3143CD65C553}"/>
                </a:ext>
              </a:extLst>
            </p:cNvPr>
            <p:cNvSpPr/>
            <p:nvPr/>
          </p:nvSpPr>
          <p:spPr>
            <a:xfrm>
              <a:off x="217498" y="788533"/>
              <a:ext cx="9010632" cy="5798735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Ins="90000" rtlCol="0" anchor="ctr"/>
            <a:lstStyle/>
            <a:p>
              <a:pPr algn="ctr"/>
              <a:endParaRPr lang="ko-KR" altLang="en-US" noProof="1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aphicFrame>
        <p:nvGraphicFramePr>
          <p:cNvPr id="47" name="표 46">
            <a:extLst>
              <a:ext uri="{FF2B5EF4-FFF2-40B4-BE49-F238E27FC236}">
                <a16:creationId xmlns:a16="http://schemas.microsoft.com/office/drawing/2014/main" id="{4A1FB8E9-8418-9916-4189-3F6D255463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5289604"/>
              </p:ext>
            </p:extLst>
          </p:nvPr>
        </p:nvGraphicFramePr>
        <p:xfrm>
          <a:off x="9317697" y="798693"/>
          <a:ext cx="2656801" cy="29278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6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61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5521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B="6480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lnSpc>
                          <a:spcPts val="1200"/>
                        </a:lnSpc>
                        <a:buFontTx/>
                        <a:buNone/>
                      </a:pPr>
                      <a:r>
                        <a:rPr lang="en-US" altLang="ko-KR" sz="800" b="1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URL </a:t>
                      </a:r>
                      <a:r>
                        <a:rPr lang="ko-KR" altLang="en-US" sz="800" b="1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복사</a:t>
                      </a:r>
                      <a:endParaRPr lang="en-US" altLang="ko-KR" sz="800" b="1" baseline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lnSpc>
                          <a:spcPts val="1200"/>
                        </a:lnSpc>
                        <a:buFontTx/>
                        <a:buChar char="-"/>
                      </a:pP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버튼 선택 시 </a:t>
                      </a: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URL </a:t>
                      </a: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복사</a:t>
                      </a: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+ </a:t>
                      </a: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토스트메시지 출력</a:t>
                      </a:r>
                      <a:endParaRPr lang="en-US" altLang="ko-KR" sz="800" b="0" baseline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indent="0" latinLnBrk="1">
                        <a:lnSpc>
                          <a:spcPts val="1200"/>
                        </a:lnSpc>
                        <a:buFontTx/>
                        <a:buNone/>
                      </a:pPr>
                      <a:endParaRPr lang="en-US" altLang="ko-KR" sz="800" b="0" baseline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indent="0" latinLnBrk="1">
                        <a:lnSpc>
                          <a:spcPts val="1200"/>
                        </a:lnSpc>
                        <a:buFontTx/>
                        <a:buNone/>
                      </a:pPr>
                      <a:endParaRPr lang="en-US" altLang="ko-KR" sz="800" b="0" baseline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marR="0" lvl="0" indent="-171450" algn="l" defTabSz="908399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복사한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URL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입력 시 </a:t>
                      </a:r>
                      <a:r>
                        <a:rPr kumimoji="0" lang="ko-KR" altLang="en-US" sz="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메인페이지에서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[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S_CONC_01_P]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팝업 출력</a:t>
                      </a:r>
                    </a:p>
                  </a:txBody>
                  <a:tcPr marB="648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7354078"/>
                  </a:ext>
                </a:extLst>
              </a:tr>
              <a:tr h="255521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B="6480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08399" rtl="0" eaLnBrk="1" latinLnBrk="1" hangingPunct="1">
                        <a:lnSpc>
                          <a:spcPts val="1200"/>
                        </a:lnSpc>
                        <a:buFontTx/>
                        <a:buNone/>
                      </a:pPr>
                      <a:r>
                        <a:rPr lang="en-US" altLang="ko-KR" sz="800" b="1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60</a:t>
                      </a:r>
                      <a:r>
                        <a:rPr lang="ko-KR" altLang="en-US" sz="800" b="1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초 타이머 </a:t>
                      </a:r>
                      <a:r>
                        <a:rPr lang="en-US" altLang="ko-KR" sz="800" b="1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(</a:t>
                      </a:r>
                      <a:r>
                        <a:rPr lang="ko-KR" altLang="en-US" sz="800" b="1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분석</a:t>
                      </a:r>
                      <a:r>
                        <a:rPr lang="en-US" altLang="ko-KR" sz="800" b="1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</a:t>
                      </a:r>
                      <a:r>
                        <a:rPr lang="ko-KR" altLang="en-US" sz="800" b="1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전</a:t>
                      </a:r>
                      <a:r>
                        <a:rPr lang="en-US" altLang="ko-KR" sz="800" b="1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)</a:t>
                      </a: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171450" indent="-171450" algn="l" defTabSz="908399" rtl="0" eaLnBrk="1" latinLnBrk="1" hangingPunct="1">
                        <a:lnSpc>
                          <a:spcPts val="1200"/>
                        </a:lnSpc>
                        <a:buFontTx/>
                        <a:buChar char="-"/>
                      </a:pPr>
                      <a:r>
                        <a:rPr lang="ko-KR" altLang="en-US" sz="800" b="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분석 시작 전에는 카운트다운 </a:t>
                      </a:r>
                      <a:r>
                        <a:rPr lang="en-US" altLang="ko-KR" sz="800" b="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STOP</a:t>
                      </a:r>
                    </a:p>
                  </a:txBody>
                  <a:tcPr marB="648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386860"/>
                  </a:ext>
                </a:extLst>
              </a:tr>
              <a:tr h="255521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B="6480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08399" rtl="0" eaLnBrk="1" latinLnBrk="1" hangingPunct="1">
                        <a:lnSpc>
                          <a:spcPts val="1200"/>
                        </a:lnSpc>
                        <a:buFontTx/>
                        <a:buNone/>
                      </a:pPr>
                      <a:r>
                        <a:rPr lang="ko-KR" altLang="en-US" sz="800" b="1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시작</a:t>
                      </a:r>
                      <a:endParaRPr lang="en-US" altLang="ko-KR" sz="800" b="1" kern="1200" baseline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171450" marR="0" lvl="0" indent="-171450" algn="l" defTabSz="908399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800" b="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버튼 선택 시 </a:t>
                      </a:r>
                      <a:r>
                        <a:rPr lang="en-US" altLang="ko-KR" sz="800" b="0" kern="1200" baseline="0" dirty="0">
                          <a:solidFill>
                            <a:srgbClr val="0070C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[</a:t>
                      </a:r>
                      <a:r>
                        <a:rPr lang="en-US" altLang="ko-KR" sz="800" dirty="0">
                          <a:solidFill>
                            <a:srgbClr val="0070C0"/>
                          </a:solidFill>
                        </a:rPr>
                        <a:t>S_CONC_03_P</a:t>
                      </a:r>
                      <a:r>
                        <a:rPr lang="en-US" altLang="ko-KR" sz="800" b="0" kern="1200" baseline="0" dirty="0">
                          <a:solidFill>
                            <a:srgbClr val="0070C0"/>
                          </a:solidFill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r>
                        <a:rPr lang="ko-KR" altLang="en-US" sz="800" b="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으로 </a:t>
                      </a:r>
                      <a:r>
                        <a:rPr lang="ko-KR" altLang="en-US" sz="800" b="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이동</a:t>
                      </a: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B="648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27429"/>
                  </a:ext>
                </a:extLst>
              </a:tr>
              <a:tr h="255521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B="6480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08399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분석 시작 전 올바른 구도를 점선</a:t>
                      </a:r>
                      <a:r>
                        <a:rPr lang="en-US" altLang="ko-KR" sz="800" b="1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</a:t>
                      </a:r>
                      <a:r>
                        <a:rPr lang="ko-KR" altLang="en-US" sz="800" b="1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형태로 안내</a:t>
                      </a:r>
                      <a:endParaRPr lang="en-US" altLang="ko-KR" sz="800" b="1" kern="1200" baseline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0" marR="0" lvl="0" indent="0" algn="l" defTabSz="908399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en-US" altLang="ko-KR" sz="800" b="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[</a:t>
                      </a:r>
                      <a:r>
                        <a:rPr lang="ko-KR" altLang="en-US" sz="800" b="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시작</a:t>
                      </a:r>
                      <a:r>
                        <a:rPr lang="en-US" altLang="ko-KR" sz="800" b="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] </a:t>
                      </a:r>
                      <a:r>
                        <a:rPr lang="ko-KR" altLang="en-US" sz="800" b="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버튼 선택하면 토스트메시지 사라짐</a:t>
                      </a: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0" marR="0" lvl="0" indent="0" algn="l" defTabSz="908399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kern="1200" baseline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0" marR="0" lvl="0" indent="0" algn="l" defTabSz="908399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kern="1200" baseline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0" marR="0" lvl="0" indent="0" algn="l" defTabSz="908399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kern="1200" baseline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B="648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8012597"/>
                  </a:ext>
                </a:extLst>
              </a:tr>
              <a:tr h="255521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endParaRPr lang="ko-KR" altLang="en-US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B="6480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08399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집중도 측정 그래프 </a:t>
                      </a:r>
                      <a:r>
                        <a:rPr lang="en-US" altLang="ko-KR" sz="800" b="1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(</a:t>
                      </a:r>
                      <a:r>
                        <a:rPr lang="ko-KR" altLang="en-US" sz="800" b="1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분석 전</a:t>
                      </a:r>
                      <a:r>
                        <a:rPr lang="en-US" altLang="ko-KR" sz="800" b="1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)</a:t>
                      </a: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B="648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9992454"/>
                  </a:ext>
                </a:extLst>
              </a:tr>
            </a:tbl>
          </a:graphicData>
        </a:graphic>
      </p:graphicFrame>
      <p:sp>
        <p:nvSpPr>
          <p:cNvPr id="59" name="직사각형 58">
            <a:extLst>
              <a:ext uri="{FF2B5EF4-FFF2-40B4-BE49-F238E27FC236}">
                <a16:creationId xmlns:a16="http://schemas.microsoft.com/office/drawing/2014/main" id="{075FA131-4D90-E9FB-7569-0BF35691967D}"/>
              </a:ext>
            </a:extLst>
          </p:cNvPr>
          <p:cNvSpPr/>
          <p:nvPr/>
        </p:nvSpPr>
        <p:spPr>
          <a:xfrm>
            <a:off x="308166" y="878163"/>
            <a:ext cx="8760063" cy="539563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marR="0" lvl="1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BF556B61-8919-1B6C-C96A-786022306625}"/>
              </a:ext>
            </a:extLst>
          </p:cNvPr>
          <p:cNvSpPr/>
          <p:nvPr/>
        </p:nvSpPr>
        <p:spPr>
          <a:xfrm>
            <a:off x="548548" y="986216"/>
            <a:ext cx="1803035" cy="293034"/>
          </a:xfrm>
          <a:prstGeom prst="rect">
            <a:avLst/>
          </a:prstGeom>
          <a:noFill/>
          <a:ln w="3175">
            <a:noFill/>
          </a:ln>
          <a:effectLst/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Raiseme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Showcase</a:t>
            </a:r>
            <a:endParaRPr lang="ko-KR" altLang="en-US" sz="12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62" name="Delete">
            <a:extLst>
              <a:ext uri="{FF2B5EF4-FFF2-40B4-BE49-F238E27FC236}">
                <a16:creationId xmlns:a16="http://schemas.microsoft.com/office/drawing/2014/main" id="{A172FB87-C407-1C75-1F51-1DCE62DFD1EB}"/>
              </a:ext>
            </a:extLst>
          </p:cNvPr>
          <p:cNvSpPr>
            <a:spLocks noChangeAspect="1"/>
          </p:cNvSpPr>
          <p:nvPr/>
        </p:nvSpPr>
        <p:spPr bwMode="auto">
          <a:xfrm>
            <a:off x="8531986" y="1037036"/>
            <a:ext cx="157114" cy="169711"/>
          </a:xfrm>
          <a:custGeom>
            <a:avLst/>
            <a:gdLst>
              <a:gd name="T0" fmla="*/ 3 w 77"/>
              <a:gd name="T1" fmla="*/ 0 h 77"/>
              <a:gd name="T2" fmla="*/ 0 w 77"/>
              <a:gd name="T3" fmla="*/ 3 h 77"/>
              <a:gd name="T4" fmla="*/ 36 w 77"/>
              <a:gd name="T5" fmla="*/ 38 h 77"/>
              <a:gd name="T6" fmla="*/ 0 w 77"/>
              <a:gd name="T7" fmla="*/ 74 h 77"/>
              <a:gd name="T8" fmla="*/ 3 w 77"/>
              <a:gd name="T9" fmla="*/ 77 h 77"/>
              <a:gd name="T10" fmla="*/ 39 w 77"/>
              <a:gd name="T11" fmla="*/ 41 h 77"/>
              <a:gd name="T12" fmla="*/ 74 w 77"/>
              <a:gd name="T13" fmla="*/ 77 h 77"/>
              <a:gd name="T14" fmla="*/ 77 w 77"/>
              <a:gd name="T15" fmla="*/ 74 h 77"/>
              <a:gd name="T16" fmla="*/ 42 w 77"/>
              <a:gd name="T17" fmla="*/ 38 h 77"/>
              <a:gd name="T18" fmla="*/ 77 w 77"/>
              <a:gd name="T19" fmla="*/ 3 h 77"/>
              <a:gd name="T20" fmla="*/ 74 w 77"/>
              <a:gd name="T21" fmla="*/ 0 h 77"/>
              <a:gd name="T22" fmla="*/ 39 w 77"/>
              <a:gd name="T23" fmla="*/ 35 h 77"/>
              <a:gd name="T24" fmla="*/ 3 w 77"/>
              <a:gd name="T25" fmla="*/ 0 h 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77" h="77">
                <a:moveTo>
                  <a:pt x="3" y="0"/>
                </a:moveTo>
                <a:lnTo>
                  <a:pt x="0" y="3"/>
                </a:lnTo>
                <a:lnTo>
                  <a:pt x="36" y="38"/>
                </a:lnTo>
                <a:lnTo>
                  <a:pt x="0" y="74"/>
                </a:lnTo>
                <a:lnTo>
                  <a:pt x="3" y="77"/>
                </a:lnTo>
                <a:lnTo>
                  <a:pt x="39" y="41"/>
                </a:lnTo>
                <a:lnTo>
                  <a:pt x="74" y="77"/>
                </a:lnTo>
                <a:lnTo>
                  <a:pt x="77" y="74"/>
                </a:lnTo>
                <a:lnTo>
                  <a:pt x="42" y="38"/>
                </a:lnTo>
                <a:lnTo>
                  <a:pt x="77" y="3"/>
                </a:lnTo>
                <a:lnTo>
                  <a:pt x="74" y="0"/>
                </a:lnTo>
                <a:lnTo>
                  <a:pt x="39" y="35"/>
                </a:lnTo>
                <a:lnTo>
                  <a:pt x="3" y="0"/>
                </a:lnTo>
                <a:close/>
              </a:path>
            </a:pathLst>
          </a:custGeom>
          <a:solidFill>
            <a:srgbClr val="5F5F5F"/>
          </a:solidFill>
          <a:ln w="3175"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04331153-395C-9E62-87F4-32BD7E1FB4BE}"/>
              </a:ext>
            </a:extLst>
          </p:cNvPr>
          <p:cNvSpPr/>
          <p:nvPr/>
        </p:nvSpPr>
        <p:spPr>
          <a:xfrm>
            <a:off x="548541" y="1413736"/>
            <a:ext cx="8283991" cy="4575373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lnSpc>
                <a:spcPct val="150000"/>
              </a:lnSpc>
              <a:buAutoNum type="arabicPeriod"/>
            </a:pP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4" name="사각형: 둥근 모서리 103">
            <a:extLst>
              <a:ext uri="{FF2B5EF4-FFF2-40B4-BE49-F238E27FC236}">
                <a16:creationId xmlns:a16="http://schemas.microsoft.com/office/drawing/2014/main" id="{AC4C8E86-AB2B-92BD-7D48-62C0FAD8FB26}"/>
              </a:ext>
            </a:extLst>
          </p:cNvPr>
          <p:cNvSpPr/>
          <p:nvPr/>
        </p:nvSpPr>
        <p:spPr>
          <a:xfrm>
            <a:off x="9797954" y="1191961"/>
            <a:ext cx="1802253" cy="229023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URL</a:t>
            </a:r>
            <a:r>
              <a:rPr lang="ko-KR" altLang="en-US" sz="800" dirty="0"/>
              <a:t>을 복사했습니다</a:t>
            </a:r>
            <a:r>
              <a:rPr lang="en-US" altLang="ko-KR" sz="800" dirty="0"/>
              <a:t>.</a:t>
            </a:r>
            <a:endParaRPr lang="ko-KR" altLang="en-US" sz="800" dirty="0"/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6FC87A0F-7649-AFA3-5F37-FAC629956550}"/>
              </a:ext>
            </a:extLst>
          </p:cNvPr>
          <p:cNvSpPr/>
          <p:nvPr/>
        </p:nvSpPr>
        <p:spPr>
          <a:xfrm>
            <a:off x="548549" y="1769350"/>
            <a:ext cx="8283984" cy="4219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7" name="Drop-down" descr="&lt;SmartSettings&gt;&lt;SmartResize enabled=&quot;True&quot; minWidth=&quot;20&quot; minHeight=&quot;5&quot; /&gt;&lt;/SmartSettings&gt;">
            <a:extLst>
              <a:ext uri="{FF2B5EF4-FFF2-40B4-BE49-F238E27FC236}">
                <a16:creationId xmlns:a16="http://schemas.microsoft.com/office/drawing/2014/main" id="{82C4FFD3-F5BE-A856-9676-CDF064C04EA0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2123473" y="1029546"/>
            <a:ext cx="804176" cy="206375"/>
            <a:chOff x="5537200" y="2495550"/>
            <a:chExt cx="1281113" cy="206375"/>
          </a:xfrm>
        </p:grpSpPr>
        <p:sp>
          <p:nvSpPr>
            <p:cNvPr id="72" name="Input Field">
              <a:extLst>
                <a:ext uri="{FF2B5EF4-FFF2-40B4-BE49-F238E27FC236}">
                  <a16:creationId xmlns:a16="http://schemas.microsoft.com/office/drawing/2014/main" id="{7AD5A5BF-BDFE-5213-DCE8-1F73FFED2F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37200" y="2495550"/>
              <a:ext cx="1281113" cy="206375"/>
            </a:xfrm>
            <a:prstGeom prst="rect">
              <a:avLst/>
            </a:prstGeom>
            <a:solidFill>
              <a:srgbClr val="FFFFFF"/>
            </a:solidFill>
            <a:ln w="6350" cap="flat">
              <a:solidFill>
                <a:srgbClr val="A0A0A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54864" tIns="0" rIns="128016" bIns="0" numCol="1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800" dirty="0">
                  <a:solidFill>
                    <a:srgbClr val="333333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집중도 분석</a:t>
              </a:r>
              <a:endParaRPr lang="en-US" sz="800" dirty="0">
                <a:solidFill>
                  <a:srgbClr val="333333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3" name="Arrow" descr="&lt;SmartSettings&gt;&lt;SmartResize anchorLeft=&quot;None&quot; anchorTop=&quot;Non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EBA4894C-6095-2FBA-70AC-79A08710126C}"/>
                </a:ext>
              </a:extLst>
            </p:cNvPr>
            <p:cNvSpPr>
              <a:spLocks/>
            </p:cNvSpPr>
            <p:nvPr>
              <p:custDataLst>
                <p:tags r:id="rId2"/>
              </p:custDataLst>
            </p:nvPr>
          </p:nvSpPr>
          <p:spPr bwMode="auto">
            <a:xfrm>
              <a:off x="6643811" y="2579688"/>
              <a:ext cx="78400" cy="39688"/>
            </a:xfrm>
            <a:custGeom>
              <a:avLst/>
              <a:gdLst>
                <a:gd name="T0" fmla="*/ 120 w 240"/>
                <a:gd name="T1" fmla="*/ 197 h 197"/>
                <a:gd name="T2" fmla="*/ 0 w 240"/>
                <a:gd name="T3" fmla="*/ 0 h 197"/>
                <a:gd name="T4" fmla="*/ 240 w 240"/>
                <a:gd name="T5" fmla="*/ 0 h 197"/>
                <a:gd name="T6" fmla="*/ 120 w 240"/>
                <a:gd name="T7" fmla="*/ 197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0" h="197">
                  <a:moveTo>
                    <a:pt x="120" y="197"/>
                  </a:moveTo>
                  <a:lnTo>
                    <a:pt x="0" y="0"/>
                  </a:lnTo>
                  <a:lnTo>
                    <a:pt x="240" y="0"/>
                  </a:lnTo>
                  <a:lnTo>
                    <a:pt x="120" y="197"/>
                  </a:lnTo>
                  <a:close/>
                </a:path>
              </a:pathLst>
            </a:custGeom>
            <a:solidFill>
              <a:srgbClr val="30303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70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id="{0BBA86A4-AA5C-E757-B907-AB23633EC8FC}"/>
              </a:ext>
            </a:extLst>
          </p:cNvPr>
          <p:cNvSpPr txBox="1"/>
          <p:nvPr/>
        </p:nvSpPr>
        <p:spPr>
          <a:xfrm>
            <a:off x="640730" y="1456745"/>
            <a:ext cx="2574950" cy="241980"/>
          </a:xfrm>
          <a:prstGeom prst="rect">
            <a:avLst/>
          </a:prstGeom>
          <a:noFill/>
        </p:spPr>
        <p:txBody>
          <a:bodyPr wrap="square" lIns="72000" tIns="36000" rIns="72000" bIns="36000" rtlCol="0">
            <a:spAutoFit/>
          </a:bodyPr>
          <a:lstStyle/>
          <a:p>
            <a:r>
              <a:rPr lang="ko-KR" altLang="en-US" sz="1050" b="1" dirty="0"/>
              <a:t>집중도는 몇 퍼센트</a:t>
            </a:r>
            <a:r>
              <a:rPr lang="en-US" altLang="ko-KR" sz="1050" b="1" dirty="0"/>
              <a:t>?</a:t>
            </a:r>
          </a:p>
        </p:txBody>
      </p: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2149916-46EB-0D08-AC9B-6321A9F8311B}"/>
              </a:ext>
            </a:extLst>
          </p:cNvPr>
          <p:cNvGrpSpPr/>
          <p:nvPr/>
        </p:nvGrpSpPr>
        <p:grpSpPr>
          <a:xfrm>
            <a:off x="1780506" y="1769356"/>
            <a:ext cx="5791658" cy="3781401"/>
            <a:chOff x="1571105" y="1961880"/>
            <a:chExt cx="5402189" cy="3905503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8F77D4D8-45E3-9D43-5E15-010827FA50FD}"/>
                </a:ext>
              </a:extLst>
            </p:cNvPr>
            <p:cNvSpPr/>
            <p:nvPr/>
          </p:nvSpPr>
          <p:spPr>
            <a:xfrm>
              <a:off x="1571105" y="1961880"/>
              <a:ext cx="5402189" cy="3905503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" name="User">
              <a:extLst>
                <a:ext uri="{FF2B5EF4-FFF2-40B4-BE49-F238E27FC236}">
                  <a16:creationId xmlns:a16="http://schemas.microsoft.com/office/drawing/2014/main" id="{E4E86E5E-405D-EF64-42C7-C84F4688A54D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159870" y="2907854"/>
              <a:ext cx="2235351" cy="2886829"/>
            </a:xfrm>
            <a:custGeom>
              <a:avLst/>
              <a:gdLst>
                <a:gd name="T0" fmla="*/ 597 w 1194"/>
                <a:gd name="T1" fmla="*/ 0 h 1411"/>
                <a:gd name="T2" fmla="*/ 271 w 1194"/>
                <a:gd name="T3" fmla="*/ 325 h 1411"/>
                <a:gd name="T4" fmla="*/ 434 w 1194"/>
                <a:gd name="T5" fmla="*/ 695 h 1411"/>
                <a:gd name="T6" fmla="*/ 434 w 1194"/>
                <a:gd name="T7" fmla="*/ 771 h 1411"/>
                <a:gd name="T8" fmla="*/ 385 w 1194"/>
                <a:gd name="T9" fmla="*/ 836 h 1411"/>
                <a:gd name="T10" fmla="*/ 0 w 1194"/>
                <a:gd name="T11" fmla="*/ 1124 h 1411"/>
                <a:gd name="T12" fmla="*/ 0 w 1194"/>
                <a:gd name="T13" fmla="*/ 1221 h 1411"/>
                <a:gd name="T14" fmla="*/ 597 w 1194"/>
                <a:gd name="T15" fmla="*/ 1411 h 1411"/>
                <a:gd name="T16" fmla="*/ 1194 w 1194"/>
                <a:gd name="T17" fmla="*/ 1221 h 1411"/>
                <a:gd name="T18" fmla="*/ 1194 w 1194"/>
                <a:gd name="T19" fmla="*/ 1124 h 1411"/>
                <a:gd name="T20" fmla="*/ 809 w 1194"/>
                <a:gd name="T21" fmla="*/ 836 h 1411"/>
                <a:gd name="T22" fmla="*/ 760 w 1194"/>
                <a:gd name="T23" fmla="*/ 771 h 1411"/>
                <a:gd name="T24" fmla="*/ 760 w 1194"/>
                <a:gd name="T25" fmla="*/ 695 h 1411"/>
                <a:gd name="T26" fmla="*/ 923 w 1194"/>
                <a:gd name="T27" fmla="*/ 325 h 1411"/>
                <a:gd name="T28" fmla="*/ 597 w 1194"/>
                <a:gd name="T29" fmla="*/ 0 h 1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194" h="1411">
                  <a:moveTo>
                    <a:pt x="597" y="0"/>
                  </a:moveTo>
                  <a:cubicBezTo>
                    <a:pt x="418" y="0"/>
                    <a:pt x="271" y="113"/>
                    <a:pt x="271" y="325"/>
                  </a:cubicBezTo>
                  <a:cubicBezTo>
                    <a:pt x="271" y="467"/>
                    <a:pt x="337" y="613"/>
                    <a:pt x="434" y="695"/>
                  </a:cubicBezTo>
                  <a:lnTo>
                    <a:pt x="434" y="771"/>
                  </a:lnTo>
                  <a:cubicBezTo>
                    <a:pt x="434" y="804"/>
                    <a:pt x="412" y="830"/>
                    <a:pt x="385" y="836"/>
                  </a:cubicBezTo>
                  <a:cubicBezTo>
                    <a:pt x="173" y="901"/>
                    <a:pt x="0" y="1043"/>
                    <a:pt x="0" y="1124"/>
                  </a:cubicBezTo>
                  <a:lnTo>
                    <a:pt x="0" y="1221"/>
                  </a:lnTo>
                  <a:cubicBezTo>
                    <a:pt x="0" y="1324"/>
                    <a:pt x="266" y="1411"/>
                    <a:pt x="597" y="1411"/>
                  </a:cubicBezTo>
                  <a:cubicBezTo>
                    <a:pt x="928" y="1411"/>
                    <a:pt x="1194" y="1324"/>
                    <a:pt x="1194" y="1221"/>
                  </a:cubicBezTo>
                  <a:lnTo>
                    <a:pt x="1194" y="1124"/>
                  </a:lnTo>
                  <a:cubicBezTo>
                    <a:pt x="1194" y="1048"/>
                    <a:pt x="1026" y="901"/>
                    <a:pt x="809" y="836"/>
                  </a:cubicBezTo>
                  <a:cubicBezTo>
                    <a:pt x="782" y="830"/>
                    <a:pt x="760" y="798"/>
                    <a:pt x="760" y="771"/>
                  </a:cubicBezTo>
                  <a:lnTo>
                    <a:pt x="760" y="695"/>
                  </a:lnTo>
                  <a:cubicBezTo>
                    <a:pt x="857" y="613"/>
                    <a:pt x="923" y="467"/>
                    <a:pt x="923" y="325"/>
                  </a:cubicBezTo>
                  <a:cubicBezTo>
                    <a:pt x="923" y="113"/>
                    <a:pt x="776" y="0"/>
                    <a:pt x="597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0070C0"/>
              </a:solidFill>
              <a:prstDash val="dash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143" name="타원 142">
            <a:extLst>
              <a:ext uri="{FF2B5EF4-FFF2-40B4-BE49-F238E27FC236}">
                <a16:creationId xmlns:a16="http://schemas.microsoft.com/office/drawing/2014/main" id="{6B20CC1E-3499-364D-61F1-A91056E72378}"/>
              </a:ext>
            </a:extLst>
          </p:cNvPr>
          <p:cNvSpPr/>
          <p:nvPr/>
        </p:nvSpPr>
        <p:spPr>
          <a:xfrm>
            <a:off x="4183767" y="3115316"/>
            <a:ext cx="166154" cy="166154"/>
          </a:xfrm>
          <a:prstGeom prst="ellipse">
            <a:avLst/>
          </a:prstGeom>
          <a:solidFill>
            <a:srgbClr val="C0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38" dirty="0">
                <a:solidFill>
                  <a:schemeClr val="bg1"/>
                </a:solidFill>
                <a:latin typeface="+mn-ea"/>
              </a:rPr>
              <a:t>4</a:t>
            </a:r>
            <a:endParaRPr lang="ko-KR" altLang="en-US" sz="738" dirty="0" err="1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93" name="그림 92">
            <a:extLst>
              <a:ext uri="{FF2B5EF4-FFF2-40B4-BE49-F238E27FC236}">
                <a16:creationId xmlns:a16="http://schemas.microsoft.com/office/drawing/2014/main" id="{FE117F34-E8AB-8100-84DB-6FC25C300F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536" y="5476092"/>
            <a:ext cx="8031980" cy="528496"/>
          </a:xfrm>
          <a:prstGeom prst="rect">
            <a:avLst/>
          </a:prstGeom>
        </p:spPr>
      </p:pic>
      <p:sp>
        <p:nvSpPr>
          <p:cNvPr id="101" name="타원 100">
            <a:extLst>
              <a:ext uri="{FF2B5EF4-FFF2-40B4-BE49-F238E27FC236}">
                <a16:creationId xmlns:a16="http://schemas.microsoft.com/office/drawing/2014/main" id="{A27DF5D4-0C34-0BAE-316C-5BE0643B9385}"/>
              </a:ext>
            </a:extLst>
          </p:cNvPr>
          <p:cNvSpPr/>
          <p:nvPr/>
        </p:nvSpPr>
        <p:spPr>
          <a:xfrm>
            <a:off x="465447" y="5421773"/>
            <a:ext cx="166154" cy="166154"/>
          </a:xfrm>
          <a:prstGeom prst="ellipse">
            <a:avLst/>
          </a:prstGeom>
          <a:solidFill>
            <a:srgbClr val="C0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38" dirty="0">
                <a:solidFill>
                  <a:schemeClr val="bg1"/>
                </a:solidFill>
                <a:latin typeface="+mn-ea"/>
              </a:rPr>
              <a:t>3</a:t>
            </a:r>
            <a:endParaRPr lang="ko-KR" altLang="en-US" sz="738" dirty="0" err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134" name="타원 133">
            <a:extLst>
              <a:ext uri="{FF2B5EF4-FFF2-40B4-BE49-F238E27FC236}">
                <a16:creationId xmlns:a16="http://schemas.microsoft.com/office/drawing/2014/main" id="{71CAAA76-C311-1306-DD6F-4A03BAAE2E51}"/>
              </a:ext>
            </a:extLst>
          </p:cNvPr>
          <p:cNvSpPr/>
          <p:nvPr/>
        </p:nvSpPr>
        <p:spPr>
          <a:xfrm>
            <a:off x="465447" y="5421773"/>
            <a:ext cx="166154" cy="166154"/>
          </a:xfrm>
          <a:prstGeom prst="ellipse">
            <a:avLst/>
          </a:prstGeom>
          <a:solidFill>
            <a:srgbClr val="C0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38" dirty="0">
                <a:solidFill>
                  <a:schemeClr val="bg1"/>
                </a:solidFill>
                <a:latin typeface="+mn-ea"/>
              </a:rPr>
              <a:t>5</a:t>
            </a:r>
            <a:endParaRPr lang="ko-KR" altLang="en-US" sz="738" dirty="0" err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6075A60-D928-4DC5-262F-F627544DAC6B}"/>
              </a:ext>
            </a:extLst>
          </p:cNvPr>
          <p:cNvSpPr txBox="1"/>
          <p:nvPr/>
        </p:nvSpPr>
        <p:spPr>
          <a:xfrm>
            <a:off x="573766" y="5792364"/>
            <a:ext cx="203866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(</a:t>
            </a:r>
            <a:r>
              <a:rPr lang="ko-KR" altLang="en-US" sz="900" dirty="0">
                <a:solidFill>
                  <a:schemeClr val="bg1"/>
                </a:solidFill>
              </a:rPr>
              <a:t>초</a:t>
            </a:r>
            <a:r>
              <a:rPr lang="en-US" altLang="ko-KR" sz="900" dirty="0">
                <a:solidFill>
                  <a:schemeClr val="bg1"/>
                </a:solidFill>
              </a:rPr>
              <a:t>)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69" name="사각형: 둥근 모서리 128">
            <a:extLst>
              <a:ext uri="{FF2B5EF4-FFF2-40B4-BE49-F238E27FC236}">
                <a16:creationId xmlns:a16="http://schemas.microsoft.com/office/drawing/2014/main" id="{4A0D0ED2-7773-35F9-0808-CB6C5147F51E}"/>
              </a:ext>
            </a:extLst>
          </p:cNvPr>
          <p:cNvSpPr>
            <a:spLocks/>
          </p:cNvSpPr>
          <p:nvPr/>
        </p:nvSpPr>
        <p:spPr>
          <a:xfrm>
            <a:off x="2049894" y="1455802"/>
            <a:ext cx="679625" cy="23177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0">
            <a:solidFill>
              <a:schemeClr val="tx1">
                <a:lumMod val="50000"/>
                <a:lumOff val="50000"/>
              </a:schemeClr>
            </a:solidFill>
            <a:prstDash/>
          </a:ln>
          <a:effectLst/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0" tIns="0" rIns="0" bIns="0" numCol="1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i="0" u="none" strike="noStrike" kern="1200" cap="none" normalizeH="0" noProof="0" dirty="0">
                <a:ln w="9525" cap="flat" cmpd="sng">
                  <a:noFill/>
                  <a:prstDash/>
                </a:ln>
                <a:solidFill>
                  <a:schemeClr val="tx1"/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rPr>
              <a:t>URL </a:t>
            </a:r>
            <a:r>
              <a:rPr kumimoji="0" lang="ko-KR" altLang="en-US" sz="900" i="0" u="none" strike="noStrike" kern="1200" cap="none" normalizeH="0" noProof="0" dirty="0">
                <a:ln w="9525" cap="flat" cmpd="sng">
                  <a:noFill/>
                  <a:prstDash/>
                </a:ln>
                <a:solidFill>
                  <a:schemeClr val="tx1"/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rPr>
              <a:t>복사</a:t>
            </a: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D4D588DE-DD7F-4323-31D6-3D61742B287A}"/>
              </a:ext>
            </a:extLst>
          </p:cNvPr>
          <p:cNvSpPr/>
          <p:nvPr/>
        </p:nvSpPr>
        <p:spPr>
          <a:xfrm>
            <a:off x="2725490" y="1472223"/>
            <a:ext cx="166154" cy="166154"/>
          </a:xfrm>
          <a:prstGeom prst="ellipse">
            <a:avLst/>
          </a:prstGeom>
          <a:solidFill>
            <a:srgbClr val="C0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38" dirty="0">
                <a:solidFill>
                  <a:schemeClr val="bg1"/>
                </a:solidFill>
                <a:latin typeface="+mn-ea"/>
              </a:rPr>
              <a:t>1</a:t>
            </a:r>
            <a:endParaRPr lang="ko-KR" altLang="en-US" sz="738" dirty="0" err="1">
              <a:solidFill>
                <a:schemeClr val="bg1"/>
              </a:solidFill>
              <a:latin typeface="+mn-ea"/>
            </a:endParaRPr>
          </a:p>
        </p:txBody>
      </p: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B7614675-E68B-22E7-E296-42350497EF6C}"/>
              </a:ext>
            </a:extLst>
          </p:cNvPr>
          <p:cNvGrpSpPr/>
          <p:nvPr/>
        </p:nvGrpSpPr>
        <p:grpSpPr>
          <a:xfrm>
            <a:off x="3964349" y="1908151"/>
            <a:ext cx="1423972" cy="252883"/>
            <a:chOff x="3992533" y="1908151"/>
            <a:chExt cx="1423972" cy="252883"/>
          </a:xfrm>
        </p:grpSpPr>
        <p:sp>
          <p:nvSpPr>
            <p:cNvPr id="65" name="Timer">
              <a:extLst>
                <a:ext uri="{FF2B5EF4-FFF2-40B4-BE49-F238E27FC236}">
                  <a16:creationId xmlns:a16="http://schemas.microsoft.com/office/drawing/2014/main" id="{B071257B-2656-D76B-3EF9-3192B1B1B8B0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992533" y="1956011"/>
              <a:ext cx="157162" cy="157162"/>
            </a:xfrm>
            <a:custGeom>
              <a:avLst/>
              <a:gdLst>
                <a:gd name="T0" fmla="*/ 706 w 1411"/>
                <a:gd name="T1" fmla="*/ 0 h 1412"/>
                <a:gd name="T2" fmla="*/ 597 w 1411"/>
                <a:gd name="T3" fmla="*/ 109 h 1412"/>
                <a:gd name="T4" fmla="*/ 706 w 1411"/>
                <a:gd name="T5" fmla="*/ 218 h 1412"/>
                <a:gd name="T6" fmla="*/ 814 w 1411"/>
                <a:gd name="T7" fmla="*/ 109 h 1412"/>
                <a:gd name="T8" fmla="*/ 706 w 1411"/>
                <a:gd name="T9" fmla="*/ 0 h 1412"/>
                <a:gd name="T10" fmla="*/ 985 w 1411"/>
                <a:gd name="T11" fmla="*/ 68 h 1412"/>
                <a:gd name="T12" fmla="*/ 938 w 1411"/>
                <a:gd name="T13" fmla="*/ 97 h 1412"/>
                <a:gd name="T14" fmla="*/ 977 w 1411"/>
                <a:gd name="T15" fmla="*/ 209 h 1412"/>
                <a:gd name="T16" fmla="*/ 1272 w 1411"/>
                <a:gd name="T17" fmla="*/ 706 h 1412"/>
                <a:gd name="T18" fmla="*/ 706 w 1411"/>
                <a:gd name="T19" fmla="*/ 1274 h 1412"/>
                <a:gd name="T20" fmla="*/ 137 w 1411"/>
                <a:gd name="T21" fmla="*/ 706 h 1412"/>
                <a:gd name="T22" fmla="*/ 175 w 1411"/>
                <a:gd name="T23" fmla="*/ 502 h 1412"/>
                <a:gd name="T24" fmla="*/ 149 w 1411"/>
                <a:gd name="T25" fmla="*/ 401 h 1412"/>
                <a:gd name="T26" fmla="*/ 59 w 1411"/>
                <a:gd name="T27" fmla="*/ 423 h 1412"/>
                <a:gd name="T28" fmla="*/ 0 w 1411"/>
                <a:gd name="T29" fmla="*/ 706 h 1412"/>
                <a:gd name="T30" fmla="*/ 706 w 1411"/>
                <a:gd name="T31" fmla="*/ 1412 h 1412"/>
                <a:gd name="T32" fmla="*/ 1411 w 1411"/>
                <a:gd name="T33" fmla="*/ 706 h 1412"/>
                <a:gd name="T34" fmla="*/ 1018 w 1411"/>
                <a:gd name="T35" fmla="*/ 73 h 1412"/>
                <a:gd name="T36" fmla="*/ 985 w 1411"/>
                <a:gd name="T37" fmla="*/ 68 h 1412"/>
                <a:gd name="T38" fmla="*/ 181 w 1411"/>
                <a:gd name="T39" fmla="*/ 182 h 1412"/>
                <a:gd name="T40" fmla="*/ 612 w 1411"/>
                <a:gd name="T41" fmla="*/ 762 h 1412"/>
                <a:gd name="T42" fmla="*/ 622 w 1411"/>
                <a:gd name="T43" fmla="*/ 776 h 1412"/>
                <a:gd name="T44" fmla="*/ 706 w 1411"/>
                <a:gd name="T45" fmla="*/ 815 h 1412"/>
                <a:gd name="T46" fmla="*/ 814 w 1411"/>
                <a:gd name="T47" fmla="*/ 706 h 1412"/>
                <a:gd name="T48" fmla="*/ 777 w 1411"/>
                <a:gd name="T49" fmla="*/ 625 h 1412"/>
                <a:gd name="T50" fmla="*/ 775 w 1411"/>
                <a:gd name="T51" fmla="*/ 623 h 1412"/>
                <a:gd name="T52" fmla="*/ 765 w 1411"/>
                <a:gd name="T53" fmla="*/ 616 h 1412"/>
                <a:gd name="T54" fmla="*/ 181 w 1411"/>
                <a:gd name="T55" fmla="*/ 182 h 1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411" h="1412">
                  <a:moveTo>
                    <a:pt x="706" y="0"/>
                  </a:moveTo>
                  <a:cubicBezTo>
                    <a:pt x="646" y="0"/>
                    <a:pt x="597" y="49"/>
                    <a:pt x="597" y="109"/>
                  </a:cubicBezTo>
                  <a:cubicBezTo>
                    <a:pt x="597" y="169"/>
                    <a:pt x="646" y="218"/>
                    <a:pt x="706" y="218"/>
                  </a:cubicBezTo>
                  <a:cubicBezTo>
                    <a:pt x="765" y="218"/>
                    <a:pt x="814" y="169"/>
                    <a:pt x="814" y="109"/>
                  </a:cubicBezTo>
                  <a:cubicBezTo>
                    <a:pt x="814" y="49"/>
                    <a:pt x="765" y="0"/>
                    <a:pt x="706" y="0"/>
                  </a:cubicBezTo>
                  <a:close/>
                  <a:moveTo>
                    <a:pt x="985" y="68"/>
                  </a:moveTo>
                  <a:cubicBezTo>
                    <a:pt x="969" y="69"/>
                    <a:pt x="951" y="75"/>
                    <a:pt x="938" y="97"/>
                  </a:cubicBezTo>
                  <a:cubicBezTo>
                    <a:pt x="901" y="160"/>
                    <a:pt x="959" y="199"/>
                    <a:pt x="977" y="209"/>
                  </a:cubicBezTo>
                  <a:cubicBezTo>
                    <a:pt x="1153" y="305"/>
                    <a:pt x="1272" y="491"/>
                    <a:pt x="1272" y="706"/>
                  </a:cubicBezTo>
                  <a:cubicBezTo>
                    <a:pt x="1272" y="1019"/>
                    <a:pt x="1019" y="1274"/>
                    <a:pt x="706" y="1274"/>
                  </a:cubicBezTo>
                  <a:cubicBezTo>
                    <a:pt x="392" y="1274"/>
                    <a:pt x="137" y="1019"/>
                    <a:pt x="137" y="706"/>
                  </a:cubicBezTo>
                  <a:cubicBezTo>
                    <a:pt x="137" y="634"/>
                    <a:pt x="150" y="566"/>
                    <a:pt x="175" y="502"/>
                  </a:cubicBezTo>
                  <a:cubicBezTo>
                    <a:pt x="178" y="494"/>
                    <a:pt x="210" y="439"/>
                    <a:pt x="149" y="401"/>
                  </a:cubicBezTo>
                  <a:cubicBezTo>
                    <a:pt x="108" y="375"/>
                    <a:pt x="67" y="404"/>
                    <a:pt x="59" y="423"/>
                  </a:cubicBezTo>
                  <a:cubicBezTo>
                    <a:pt x="21" y="509"/>
                    <a:pt x="0" y="605"/>
                    <a:pt x="0" y="706"/>
                  </a:cubicBezTo>
                  <a:cubicBezTo>
                    <a:pt x="0" y="1096"/>
                    <a:pt x="316" y="1412"/>
                    <a:pt x="706" y="1412"/>
                  </a:cubicBezTo>
                  <a:cubicBezTo>
                    <a:pt x="1095" y="1412"/>
                    <a:pt x="1411" y="1096"/>
                    <a:pt x="1411" y="706"/>
                  </a:cubicBezTo>
                  <a:cubicBezTo>
                    <a:pt x="1411" y="428"/>
                    <a:pt x="1251" y="188"/>
                    <a:pt x="1018" y="73"/>
                  </a:cubicBezTo>
                  <a:cubicBezTo>
                    <a:pt x="1015" y="72"/>
                    <a:pt x="1001" y="67"/>
                    <a:pt x="985" y="68"/>
                  </a:cubicBezTo>
                  <a:close/>
                  <a:moveTo>
                    <a:pt x="181" y="182"/>
                  </a:moveTo>
                  <a:cubicBezTo>
                    <a:pt x="165" y="199"/>
                    <a:pt x="592" y="737"/>
                    <a:pt x="612" y="762"/>
                  </a:cubicBezTo>
                  <a:cubicBezTo>
                    <a:pt x="615" y="767"/>
                    <a:pt x="619" y="771"/>
                    <a:pt x="622" y="776"/>
                  </a:cubicBezTo>
                  <a:cubicBezTo>
                    <a:pt x="642" y="799"/>
                    <a:pt x="672" y="815"/>
                    <a:pt x="706" y="815"/>
                  </a:cubicBezTo>
                  <a:cubicBezTo>
                    <a:pt x="765" y="815"/>
                    <a:pt x="814" y="766"/>
                    <a:pt x="814" y="706"/>
                  </a:cubicBezTo>
                  <a:cubicBezTo>
                    <a:pt x="814" y="674"/>
                    <a:pt x="799" y="644"/>
                    <a:pt x="777" y="625"/>
                  </a:cubicBezTo>
                  <a:cubicBezTo>
                    <a:pt x="776" y="624"/>
                    <a:pt x="776" y="623"/>
                    <a:pt x="775" y="623"/>
                  </a:cubicBezTo>
                  <a:cubicBezTo>
                    <a:pt x="775" y="623"/>
                    <a:pt x="765" y="616"/>
                    <a:pt x="765" y="616"/>
                  </a:cubicBezTo>
                  <a:cubicBezTo>
                    <a:pt x="746" y="601"/>
                    <a:pt x="198" y="165"/>
                    <a:pt x="181" y="182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6" name="사각형: 둥근 모서리 128">
              <a:extLst>
                <a:ext uri="{FF2B5EF4-FFF2-40B4-BE49-F238E27FC236}">
                  <a16:creationId xmlns:a16="http://schemas.microsoft.com/office/drawing/2014/main" id="{4CCFB4C1-2715-238F-9798-0EAC52582B9A}"/>
                </a:ext>
              </a:extLst>
            </p:cNvPr>
            <p:cNvSpPr>
              <a:spLocks/>
            </p:cNvSpPr>
            <p:nvPr/>
          </p:nvSpPr>
          <p:spPr>
            <a:xfrm>
              <a:off x="4751432" y="1908151"/>
              <a:ext cx="665073" cy="252883"/>
            </a:xfrm>
            <a:prstGeom prst="roundRect">
              <a:avLst>
                <a:gd name="adj" fmla="val 50000"/>
              </a:avLst>
            </a:prstGeom>
            <a:solidFill>
              <a:srgbClr val="7F7F7F"/>
            </a:solidFill>
            <a:ln w="0">
              <a:noFill/>
              <a:prstDash/>
            </a:ln>
            <a:effectLst/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800" dirty="0">
                  <a:ln w="9525" cap="flat" cmpd="sng">
                    <a:noFill/>
                    <a:prstDash/>
                  </a:ln>
                  <a:solidFill>
                    <a:srgbClr val="FFFFFF"/>
                  </a:solidFill>
                  <a:latin typeface="맑은 고딕" charset="0"/>
                  <a:ea typeface="맑은 고딕" charset="0"/>
                </a:rPr>
                <a:t>시작</a:t>
              </a:r>
              <a:endParaRPr kumimoji="0" lang="ko-KR" altLang="en-US" sz="800" b="0" i="0" u="none" strike="noStrike" kern="1200" cap="none" spc="0" normalizeH="0" baseline="0" noProof="0" dirty="0">
                <a:ln w="9525" cap="flat" cmpd="sng">
                  <a:noFill/>
                  <a:prstDash/>
                </a:ln>
                <a:solidFill>
                  <a:srgbClr val="FFFFFF"/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endParaRP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5308EABF-4884-C655-4338-42429E934B5D}"/>
                </a:ext>
              </a:extLst>
            </p:cNvPr>
            <p:cNvSpPr/>
            <p:nvPr/>
          </p:nvSpPr>
          <p:spPr>
            <a:xfrm>
              <a:off x="4215665" y="1936343"/>
              <a:ext cx="525485" cy="19649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lIns="36000" tIns="0" rIns="36000" bIns="0" rtlCol="0" anchor="ctr"/>
            <a:lstStyle/>
            <a:p>
              <a:r>
                <a:rPr lang="en-US" altLang="ko-KR" sz="1200" dirty="0">
                  <a:solidFill>
                    <a:schemeClr val="bg1"/>
                  </a:solidFill>
                  <a:latin typeface="Impact" panose="020B0806030902050204" pitchFamily="34" charset="0"/>
                  <a:cs typeface="Aldhabi" panose="01000000000000000000" pitchFamily="2" charset="-78"/>
                </a:rPr>
                <a:t>01:00</a:t>
              </a:r>
              <a:endParaRPr lang="ko-KR" altLang="en-US" sz="1200" dirty="0">
                <a:solidFill>
                  <a:schemeClr val="bg1"/>
                </a:solidFill>
                <a:latin typeface="Impact" panose="020B0806030902050204" pitchFamily="34" charset="0"/>
                <a:cs typeface="Aldhabi" panose="01000000000000000000" pitchFamily="2" charset="-78"/>
              </a:endParaRPr>
            </a:p>
          </p:txBody>
        </p:sp>
      </p:grpSp>
      <p:sp>
        <p:nvSpPr>
          <p:cNvPr id="70" name="타원 69">
            <a:extLst>
              <a:ext uri="{FF2B5EF4-FFF2-40B4-BE49-F238E27FC236}">
                <a16:creationId xmlns:a16="http://schemas.microsoft.com/office/drawing/2014/main" id="{72B0DB99-6E3F-19F0-A400-1916327150AB}"/>
              </a:ext>
            </a:extLst>
          </p:cNvPr>
          <p:cNvSpPr/>
          <p:nvPr/>
        </p:nvSpPr>
        <p:spPr>
          <a:xfrm>
            <a:off x="4992383" y="1771193"/>
            <a:ext cx="166154" cy="166154"/>
          </a:xfrm>
          <a:prstGeom prst="ellipse">
            <a:avLst/>
          </a:prstGeom>
          <a:solidFill>
            <a:srgbClr val="C0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38" dirty="0">
                <a:solidFill>
                  <a:schemeClr val="bg1"/>
                </a:solidFill>
                <a:latin typeface="+mn-ea"/>
              </a:rPr>
              <a:t>3</a:t>
            </a:r>
            <a:endParaRPr lang="ko-KR" altLang="en-US" sz="738" dirty="0" err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A40F4190-D3C7-DD48-7212-92569469958C}"/>
              </a:ext>
            </a:extLst>
          </p:cNvPr>
          <p:cNvSpPr/>
          <p:nvPr/>
        </p:nvSpPr>
        <p:spPr>
          <a:xfrm>
            <a:off x="4279474" y="1761353"/>
            <a:ext cx="166154" cy="166154"/>
          </a:xfrm>
          <a:prstGeom prst="ellipse">
            <a:avLst/>
          </a:prstGeom>
          <a:solidFill>
            <a:srgbClr val="C0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38" dirty="0">
                <a:solidFill>
                  <a:schemeClr val="bg1"/>
                </a:solidFill>
                <a:latin typeface="+mn-ea"/>
              </a:rPr>
              <a:t>2</a:t>
            </a:r>
            <a:endParaRPr lang="ko-KR" altLang="en-US" sz="738" dirty="0" err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77" name="사각형: 둥근 모서리 76">
            <a:extLst>
              <a:ext uri="{FF2B5EF4-FFF2-40B4-BE49-F238E27FC236}">
                <a16:creationId xmlns:a16="http://schemas.microsoft.com/office/drawing/2014/main" id="{BF4B1C94-7CDF-29B5-D027-396EDAE21302}"/>
              </a:ext>
            </a:extLst>
          </p:cNvPr>
          <p:cNvSpPr/>
          <p:nvPr/>
        </p:nvSpPr>
        <p:spPr>
          <a:xfrm>
            <a:off x="3811839" y="2246919"/>
            <a:ext cx="1802253" cy="303384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/>
              <a:t>점선 안에 정면으로 </a:t>
            </a:r>
            <a:endParaRPr lang="en-US" altLang="ko-KR" sz="800" dirty="0"/>
          </a:p>
          <a:p>
            <a:pPr algn="ctr"/>
            <a:r>
              <a:rPr lang="ko-KR" altLang="en-US" sz="800" dirty="0"/>
              <a:t>어깨까지 나오도록 해주세요</a:t>
            </a:r>
          </a:p>
        </p:txBody>
      </p:sp>
      <p:sp>
        <p:nvSpPr>
          <p:cNvPr id="78" name="사각형: 둥근 모서리 77">
            <a:extLst>
              <a:ext uri="{FF2B5EF4-FFF2-40B4-BE49-F238E27FC236}">
                <a16:creationId xmlns:a16="http://schemas.microsoft.com/office/drawing/2014/main" id="{58FF98C5-3CFC-8DA6-979B-5D51B895B211}"/>
              </a:ext>
            </a:extLst>
          </p:cNvPr>
          <p:cNvSpPr/>
          <p:nvPr/>
        </p:nvSpPr>
        <p:spPr>
          <a:xfrm>
            <a:off x="9797953" y="3014118"/>
            <a:ext cx="1802253" cy="303384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/>
              <a:t>점선 안에 정면으로 </a:t>
            </a:r>
            <a:endParaRPr lang="en-US" altLang="ko-KR" sz="800" dirty="0"/>
          </a:p>
          <a:p>
            <a:pPr algn="ctr"/>
            <a:r>
              <a:rPr lang="ko-KR" altLang="en-US" sz="800" dirty="0"/>
              <a:t>어깨까지 나오도록 해주세요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6FF53C0-B7BA-0ABE-6559-C22E4A5C93FA}"/>
              </a:ext>
            </a:extLst>
          </p:cNvPr>
          <p:cNvSpPr txBox="1"/>
          <p:nvPr/>
        </p:nvSpPr>
        <p:spPr>
          <a:xfrm>
            <a:off x="10596500" y="599"/>
            <a:ext cx="1595500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dirty="0" err="1">
                <a:solidFill>
                  <a:srgbClr val="FF0000"/>
                </a:solidFill>
              </a:rPr>
              <a:t>퍼블제외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77873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35B44F-81DA-3473-5FBF-1116DD70F90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Showcase : </a:t>
            </a:r>
            <a:r>
              <a:rPr lang="ko-KR" altLang="en-US" dirty="0"/>
              <a:t>집중도 분석 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8CC5AD9-DD2C-4CF0-A28D-F52B806C9A6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Main &gt; Showcase &gt; </a:t>
            </a:r>
            <a:r>
              <a:rPr lang="ko-KR" altLang="en-US" dirty="0"/>
              <a:t>집중도 분석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1196C17-A330-4510-24B6-FA144F09070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S_CONC_03_P</a:t>
            </a:r>
            <a:endParaRPr lang="ko-KR" altLang="en-US" dirty="0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D760755B-0620-0741-3E29-66BFA6A9CE16}"/>
              </a:ext>
            </a:extLst>
          </p:cNvPr>
          <p:cNvGrpSpPr/>
          <p:nvPr/>
        </p:nvGrpSpPr>
        <p:grpSpPr>
          <a:xfrm>
            <a:off x="217498" y="788533"/>
            <a:ext cx="9010640" cy="5798741"/>
            <a:chOff x="217498" y="788533"/>
            <a:chExt cx="9010640" cy="5798741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670860B-58FF-8398-6460-6E095508029F}"/>
                </a:ext>
              </a:extLst>
            </p:cNvPr>
            <p:cNvSpPr/>
            <p:nvPr/>
          </p:nvSpPr>
          <p:spPr bwMode="auto">
            <a:xfrm>
              <a:off x="217502" y="1307243"/>
              <a:ext cx="9010633" cy="2656734"/>
            </a:xfrm>
            <a:prstGeom prst="rect">
              <a:avLst/>
            </a:prstGeom>
            <a:solidFill>
              <a:srgbClr val="D9D9D9"/>
            </a:solidFill>
            <a:ln w="2857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kumimoji="0" lang="ko-KR" altLang="en-US" dirty="0">
                <a:solidFill>
                  <a:srgbClr val="FF0000"/>
                </a:solidFill>
                <a:latin typeface="+mn-ea"/>
              </a:endParaRPr>
            </a:p>
          </p:txBody>
        </p:sp>
        <p:sp>
          <p:nvSpPr>
            <p:cNvPr id="6" name="Freeform 129">
              <a:extLst>
                <a:ext uri="{FF2B5EF4-FFF2-40B4-BE49-F238E27FC236}">
                  <a16:creationId xmlns:a16="http://schemas.microsoft.com/office/drawing/2014/main" id="{F515AB29-725B-AFD7-5224-7E0BAFD873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29119" y="2313334"/>
              <a:ext cx="787402" cy="644552"/>
            </a:xfrm>
            <a:custGeom>
              <a:avLst/>
              <a:gdLst>
                <a:gd name="T0" fmla="*/ 800850339 w 68"/>
                <a:gd name="T1" fmla="*/ 578081024 h 55"/>
                <a:gd name="T2" fmla="*/ 741964184 w 68"/>
                <a:gd name="T3" fmla="*/ 648868068 h 55"/>
                <a:gd name="T4" fmla="*/ 58886155 w 68"/>
                <a:gd name="T5" fmla="*/ 648868068 h 55"/>
                <a:gd name="T6" fmla="*/ 0 w 68"/>
                <a:gd name="T7" fmla="*/ 578081024 h 55"/>
                <a:gd name="T8" fmla="*/ 0 w 68"/>
                <a:gd name="T9" fmla="*/ 70787044 h 55"/>
                <a:gd name="T10" fmla="*/ 58886155 w 68"/>
                <a:gd name="T11" fmla="*/ 0 h 55"/>
                <a:gd name="T12" fmla="*/ 741964184 w 68"/>
                <a:gd name="T13" fmla="*/ 0 h 55"/>
                <a:gd name="T14" fmla="*/ 800850339 w 68"/>
                <a:gd name="T15" fmla="*/ 70787044 h 55"/>
                <a:gd name="T16" fmla="*/ 800850339 w 68"/>
                <a:gd name="T17" fmla="*/ 578081024 h 55"/>
                <a:gd name="T18" fmla="*/ 58886155 w 68"/>
                <a:gd name="T19" fmla="*/ 58988631 h 55"/>
                <a:gd name="T20" fmla="*/ 47108238 w 68"/>
                <a:gd name="T21" fmla="*/ 70787044 h 55"/>
                <a:gd name="T22" fmla="*/ 47108238 w 68"/>
                <a:gd name="T23" fmla="*/ 578081024 h 55"/>
                <a:gd name="T24" fmla="*/ 58886155 w 68"/>
                <a:gd name="T25" fmla="*/ 601677850 h 55"/>
                <a:gd name="T26" fmla="*/ 741964184 w 68"/>
                <a:gd name="T27" fmla="*/ 601677850 h 55"/>
                <a:gd name="T28" fmla="*/ 753742101 w 68"/>
                <a:gd name="T29" fmla="*/ 578081024 h 55"/>
                <a:gd name="T30" fmla="*/ 753742101 w 68"/>
                <a:gd name="T31" fmla="*/ 70787044 h 55"/>
                <a:gd name="T32" fmla="*/ 741964184 w 68"/>
                <a:gd name="T33" fmla="*/ 58988631 h 55"/>
                <a:gd name="T34" fmla="*/ 58886155 w 68"/>
                <a:gd name="T35" fmla="*/ 58988631 h 55"/>
                <a:gd name="T36" fmla="*/ 188436383 w 68"/>
                <a:gd name="T37" fmla="*/ 271346327 h 55"/>
                <a:gd name="T38" fmla="*/ 105994393 w 68"/>
                <a:gd name="T39" fmla="*/ 188760870 h 55"/>
                <a:gd name="T40" fmla="*/ 188436383 w 68"/>
                <a:gd name="T41" fmla="*/ 106178848 h 55"/>
                <a:gd name="T42" fmla="*/ 270874942 w 68"/>
                <a:gd name="T43" fmla="*/ 188760870 h 55"/>
                <a:gd name="T44" fmla="*/ 188436383 w 68"/>
                <a:gd name="T45" fmla="*/ 271346327 h 55"/>
                <a:gd name="T46" fmla="*/ 694855946 w 68"/>
                <a:gd name="T47" fmla="*/ 542689220 h 55"/>
                <a:gd name="T48" fmla="*/ 105994393 w 68"/>
                <a:gd name="T49" fmla="*/ 542689220 h 55"/>
                <a:gd name="T50" fmla="*/ 105994393 w 68"/>
                <a:gd name="T51" fmla="*/ 460107198 h 55"/>
                <a:gd name="T52" fmla="*/ 235544621 w 68"/>
                <a:gd name="T53" fmla="*/ 330331523 h 55"/>
                <a:gd name="T54" fmla="*/ 306208694 w 68"/>
                <a:gd name="T55" fmla="*/ 389320154 h 55"/>
                <a:gd name="T56" fmla="*/ 518197480 w 68"/>
                <a:gd name="T57" fmla="*/ 176962457 h 55"/>
                <a:gd name="T58" fmla="*/ 694855946 w 68"/>
                <a:gd name="T59" fmla="*/ 353928349 h 55"/>
                <a:gd name="T60" fmla="*/ 694855946 w 68"/>
                <a:gd name="T61" fmla="*/ 542689220 h 55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0" t="0" r="r" b="b"/>
              <a:pathLst>
                <a:path w="68" h="55">
                  <a:moveTo>
                    <a:pt x="68" y="49"/>
                  </a:moveTo>
                  <a:cubicBezTo>
                    <a:pt x="68" y="53"/>
                    <a:pt x="66" y="55"/>
                    <a:pt x="63" y="55"/>
                  </a:cubicBezTo>
                  <a:cubicBezTo>
                    <a:pt x="5" y="55"/>
                    <a:pt x="5" y="55"/>
                    <a:pt x="5" y="55"/>
                  </a:cubicBezTo>
                  <a:cubicBezTo>
                    <a:pt x="2" y="55"/>
                    <a:pt x="0" y="53"/>
                    <a:pt x="0" y="4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5" y="0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66" y="0"/>
                    <a:pt x="68" y="3"/>
                    <a:pt x="68" y="6"/>
                  </a:cubicBezTo>
                  <a:lnTo>
                    <a:pt x="68" y="49"/>
                  </a:lnTo>
                  <a:close/>
                  <a:moveTo>
                    <a:pt x="5" y="5"/>
                  </a:moveTo>
                  <a:cubicBezTo>
                    <a:pt x="5" y="5"/>
                    <a:pt x="4" y="5"/>
                    <a:pt x="4" y="6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4" y="50"/>
                    <a:pt x="5" y="51"/>
                    <a:pt x="5" y="51"/>
                  </a:cubicBezTo>
                  <a:cubicBezTo>
                    <a:pt x="63" y="51"/>
                    <a:pt x="63" y="51"/>
                    <a:pt x="63" y="51"/>
                  </a:cubicBezTo>
                  <a:cubicBezTo>
                    <a:pt x="63" y="51"/>
                    <a:pt x="64" y="50"/>
                    <a:pt x="64" y="49"/>
                  </a:cubicBezTo>
                  <a:cubicBezTo>
                    <a:pt x="64" y="6"/>
                    <a:pt x="64" y="6"/>
                    <a:pt x="64" y="6"/>
                  </a:cubicBezTo>
                  <a:cubicBezTo>
                    <a:pt x="64" y="5"/>
                    <a:pt x="63" y="5"/>
                    <a:pt x="63" y="5"/>
                  </a:cubicBezTo>
                  <a:lnTo>
                    <a:pt x="5" y="5"/>
                  </a:lnTo>
                  <a:close/>
                  <a:moveTo>
                    <a:pt x="16" y="23"/>
                  </a:moveTo>
                  <a:cubicBezTo>
                    <a:pt x="12" y="23"/>
                    <a:pt x="9" y="20"/>
                    <a:pt x="9" y="16"/>
                  </a:cubicBezTo>
                  <a:cubicBezTo>
                    <a:pt x="9" y="13"/>
                    <a:pt x="12" y="9"/>
                    <a:pt x="16" y="9"/>
                  </a:cubicBezTo>
                  <a:cubicBezTo>
                    <a:pt x="20" y="9"/>
                    <a:pt x="23" y="13"/>
                    <a:pt x="23" y="16"/>
                  </a:cubicBezTo>
                  <a:cubicBezTo>
                    <a:pt x="23" y="20"/>
                    <a:pt x="20" y="23"/>
                    <a:pt x="16" y="23"/>
                  </a:cubicBezTo>
                  <a:close/>
                  <a:moveTo>
                    <a:pt x="59" y="46"/>
                  </a:moveTo>
                  <a:cubicBezTo>
                    <a:pt x="9" y="46"/>
                    <a:pt x="9" y="46"/>
                    <a:pt x="9" y="46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20" y="28"/>
                    <a:pt x="20" y="28"/>
                    <a:pt x="20" y="28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44" y="15"/>
                    <a:pt x="44" y="15"/>
                    <a:pt x="44" y="15"/>
                  </a:cubicBezTo>
                  <a:cubicBezTo>
                    <a:pt x="59" y="30"/>
                    <a:pt x="59" y="30"/>
                    <a:pt x="59" y="30"/>
                  </a:cubicBezTo>
                  <a:lnTo>
                    <a:pt x="59" y="46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endParaRPr lang="id-ID" dirty="0">
                <a:latin typeface="+mn-ea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FCED180-08F2-2DC0-8FA0-58A91F3C8052}"/>
                </a:ext>
              </a:extLst>
            </p:cNvPr>
            <p:cNvSpPr txBox="1"/>
            <p:nvPr/>
          </p:nvSpPr>
          <p:spPr>
            <a:xfrm>
              <a:off x="3251200" y="1764865"/>
              <a:ext cx="30241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편리하고 정확한</a:t>
              </a:r>
              <a:endPara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92B93E8-DA9F-64B7-C62C-57E2B02FD1EA}"/>
                </a:ext>
              </a:extLst>
            </p:cNvPr>
            <p:cNvSpPr txBox="1"/>
            <p:nvPr/>
          </p:nvSpPr>
          <p:spPr>
            <a:xfrm>
              <a:off x="3724375" y="1971880"/>
              <a:ext cx="200639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Raiseme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4E3D33A-A34C-96F0-5D57-58C7DF3324DF}"/>
                </a:ext>
              </a:extLst>
            </p:cNvPr>
            <p:cNvSpPr txBox="1"/>
            <p:nvPr/>
          </p:nvSpPr>
          <p:spPr>
            <a:xfrm>
              <a:off x="550862" y="4596211"/>
              <a:ext cx="270033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Raiseme</a:t>
              </a:r>
              <a:r>
                <a:rPr lang="ko-KR" alt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의 집중도 분석 </a:t>
              </a:r>
              <a:endPara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  <a:p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AI</a:t>
              </a:r>
              <a:r>
                <a:rPr lang="ko-KR" alt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 모델을 소개합니다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10A5EBD-82E0-9EF7-0162-4D5F433E8B7A}"/>
                </a:ext>
              </a:extLst>
            </p:cNvPr>
            <p:cNvSpPr txBox="1"/>
            <p:nvPr/>
          </p:nvSpPr>
          <p:spPr>
            <a:xfrm>
              <a:off x="3507967" y="5140091"/>
              <a:ext cx="3592858" cy="11244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en-US" altLang="ko-KR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Raiseme</a:t>
              </a:r>
              <a:r>
                <a:rPr lang="ko-KR" alt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의 집중과 비집중상태의 뇌파를 활용한 </a:t>
              </a:r>
              <a:r>
                <a:rPr lang="en-US" altLang="ko-KR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AI</a:t>
              </a:r>
              <a:r>
                <a:rPr lang="ko-KR" alt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학습으로 더 정확하게 판정할 수 있습니다</a:t>
              </a:r>
              <a:r>
                <a:rPr lang="en-US" altLang="ko-KR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.</a:t>
              </a:r>
            </a:p>
            <a:p>
              <a:pPr algn="just">
                <a:lnSpc>
                  <a:spcPct val="150000"/>
                </a:lnSpc>
              </a:pPr>
              <a:endParaRPr lang="en-US" altLang="ko-KR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  <a:p>
              <a:pPr algn="just">
                <a:lnSpc>
                  <a:spcPct val="150000"/>
                </a:lnSpc>
              </a:pPr>
              <a:r>
                <a:rPr lang="en-US" altLang="ko-KR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Eye Tracking</a:t>
              </a:r>
              <a:r>
                <a:rPr lang="ko-KR" alt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으로는 구분할 수 없는 청각 집중상태나 </a:t>
              </a:r>
              <a:endPara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  <a:p>
              <a:pPr algn="just">
                <a:lnSpc>
                  <a:spcPct val="150000"/>
                </a:lnSpc>
              </a:pPr>
              <a:r>
                <a:rPr lang="ko-KR" alt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시선만 고정한 상태를 구분할 수 있습니다</a:t>
              </a:r>
              <a:r>
                <a:rPr lang="en-US" altLang="ko-KR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.</a:t>
              </a:r>
              <a:endPara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68873E9B-B9D6-D7FD-0001-4C549F181434}"/>
                </a:ext>
              </a:extLst>
            </p:cNvPr>
            <p:cNvGrpSpPr/>
            <p:nvPr/>
          </p:nvGrpSpPr>
          <p:grpSpPr>
            <a:xfrm>
              <a:off x="550862" y="5140091"/>
              <a:ext cx="2700338" cy="1447183"/>
              <a:chOff x="550862" y="2149829"/>
              <a:chExt cx="2700338" cy="1447183"/>
            </a:xfrm>
          </p:grpSpPr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D3DE306C-7286-82CB-5285-04888E1E6736}"/>
                  </a:ext>
                </a:extLst>
              </p:cNvPr>
              <p:cNvSpPr/>
              <p:nvPr/>
            </p:nvSpPr>
            <p:spPr bwMode="auto">
              <a:xfrm>
                <a:off x="550862" y="2149829"/>
                <a:ext cx="2700338" cy="1447183"/>
              </a:xfrm>
              <a:prstGeom prst="rect">
                <a:avLst/>
              </a:prstGeom>
              <a:solidFill>
                <a:srgbClr val="D9D9D9"/>
              </a:solidFill>
              <a:ln w="28575"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kumimoji="0" lang="ko-KR" altLang="en-US" dirty="0">
                  <a:solidFill>
                    <a:srgbClr val="FF0000"/>
                  </a:solidFill>
                  <a:latin typeface="+mn-ea"/>
                </a:endParaRPr>
              </a:p>
            </p:txBody>
          </p:sp>
          <p:sp>
            <p:nvSpPr>
              <p:cNvPr id="13" name="Freeform 129">
                <a:extLst>
                  <a:ext uri="{FF2B5EF4-FFF2-40B4-BE49-F238E27FC236}">
                    <a16:creationId xmlns:a16="http://schemas.microsoft.com/office/drawing/2014/main" id="{825E5FCB-0E3A-C0FD-7882-45E25FA0190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21397" y="2644518"/>
                <a:ext cx="559267" cy="457805"/>
              </a:xfrm>
              <a:custGeom>
                <a:avLst/>
                <a:gdLst>
                  <a:gd name="T0" fmla="*/ 800850339 w 68"/>
                  <a:gd name="T1" fmla="*/ 578081024 h 55"/>
                  <a:gd name="T2" fmla="*/ 741964184 w 68"/>
                  <a:gd name="T3" fmla="*/ 648868068 h 55"/>
                  <a:gd name="T4" fmla="*/ 58886155 w 68"/>
                  <a:gd name="T5" fmla="*/ 648868068 h 55"/>
                  <a:gd name="T6" fmla="*/ 0 w 68"/>
                  <a:gd name="T7" fmla="*/ 578081024 h 55"/>
                  <a:gd name="T8" fmla="*/ 0 w 68"/>
                  <a:gd name="T9" fmla="*/ 70787044 h 55"/>
                  <a:gd name="T10" fmla="*/ 58886155 w 68"/>
                  <a:gd name="T11" fmla="*/ 0 h 55"/>
                  <a:gd name="T12" fmla="*/ 741964184 w 68"/>
                  <a:gd name="T13" fmla="*/ 0 h 55"/>
                  <a:gd name="T14" fmla="*/ 800850339 w 68"/>
                  <a:gd name="T15" fmla="*/ 70787044 h 55"/>
                  <a:gd name="T16" fmla="*/ 800850339 w 68"/>
                  <a:gd name="T17" fmla="*/ 578081024 h 55"/>
                  <a:gd name="T18" fmla="*/ 58886155 w 68"/>
                  <a:gd name="T19" fmla="*/ 58988631 h 55"/>
                  <a:gd name="T20" fmla="*/ 47108238 w 68"/>
                  <a:gd name="T21" fmla="*/ 70787044 h 55"/>
                  <a:gd name="T22" fmla="*/ 47108238 w 68"/>
                  <a:gd name="T23" fmla="*/ 578081024 h 55"/>
                  <a:gd name="T24" fmla="*/ 58886155 w 68"/>
                  <a:gd name="T25" fmla="*/ 601677850 h 55"/>
                  <a:gd name="T26" fmla="*/ 741964184 w 68"/>
                  <a:gd name="T27" fmla="*/ 601677850 h 55"/>
                  <a:gd name="T28" fmla="*/ 753742101 w 68"/>
                  <a:gd name="T29" fmla="*/ 578081024 h 55"/>
                  <a:gd name="T30" fmla="*/ 753742101 w 68"/>
                  <a:gd name="T31" fmla="*/ 70787044 h 55"/>
                  <a:gd name="T32" fmla="*/ 741964184 w 68"/>
                  <a:gd name="T33" fmla="*/ 58988631 h 55"/>
                  <a:gd name="T34" fmla="*/ 58886155 w 68"/>
                  <a:gd name="T35" fmla="*/ 58988631 h 55"/>
                  <a:gd name="T36" fmla="*/ 188436383 w 68"/>
                  <a:gd name="T37" fmla="*/ 271346327 h 55"/>
                  <a:gd name="T38" fmla="*/ 105994393 w 68"/>
                  <a:gd name="T39" fmla="*/ 188760870 h 55"/>
                  <a:gd name="T40" fmla="*/ 188436383 w 68"/>
                  <a:gd name="T41" fmla="*/ 106178848 h 55"/>
                  <a:gd name="T42" fmla="*/ 270874942 w 68"/>
                  <a:gd name="T43" fmla="*/ 188760870 h 55"/>
                  <a:gd name="T44" fmla="*/ 188436383 w 68"/>
                  <a:gd name="T45" fmla="*/ 271346327 h 55"/>
                  <a:gd name="T46" fmla="*/ 694855946 w 68"/>
                  <a:gd name="T47" fmla="*/ 542689220 h 55"/>
                  <a:gd name="T48" fmla="*/ 105994393 w 68"/>
                  <a:gd name="T49" fmla="*/ 542689220 h 55"/>
                  <a:gd name="T50" fmla="*/ 105994393 w 68"/>
                  <a:gd name="T51" fmla="*/ 460107198 h 55"/>
                  <a:gd name="T52" fmla="*/ 235544621 w 68"/>
                  <a:gd name="T53" fmla="*/ 330331523 h 55"/>
                  <a:gd name="T54" fmla="*/ 306208694 w 68"/>
                  <a:gd name="T55" fmla="*/ 389320154 h 55"/>
                  <a:gd name="T56" fmla="*/ 518197480 w 68"/>
                  <a:gd name="T57" fmla="*/ 176962457 h 55"/>
                  <a:gd name="T58" fmla="*/ 694855946 w 68"/>
                  <a:gd name="T59" fmla="*/ 353928349 h 55"/>
                  <a:gd name="T60" fmla="*/ 694855946 w 68"/>
                  <a:gd name="T61" fmla="*/ 542689220 h 55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</a:gdLst>
                <a:ahLst/>
                <a:cxnLst>
                  <a:cxn ang="T62">
                    <a:pos x="T0" y="T1"/>
                  </a:cxn>
                  <a:cxn ang="T63">
                    <a:pos x="T2" y="T3"/>
                  </a:cxn>
                  <a:cxn ang="T64">
                    <a:pos x="T4" y="T5"/>
                  </a:cxn>
                  <a:cxn ang="T65">
                    <a:pos x="T6" y="T7"/>
                  </a:cxn>
                  <a:cxn ang="T66">
                    <a:pos x="T8" y="T9"/>
                  </a:cxn>
                  <a:cxn ang="T67">
                    <a:pos x="T10" y="T11"/>
                  </a:cxn>
                  <a:cxn ang="T68">
                    <a:pos x="T12" y="T13"/>
                  </a:cxn>
                  <a:cxn ang="T69">
                    <a:pos x="T14" y="T15"/>
                  </a:cxn>
                  <a:cxn ang="T70">
                    <a:pos x="T16" y="T17"/>
                  </a:cxn>
                  <a:cxn ang="T71">
                    <a:pos x="T18" y="T19"/>
                  </a:cxn>
                  <a:cxn ang="T72">
                    <a:pos x="T20" y="T21"/>
                  </a:cxn>
                  <a:cxn ang="T73">
                    <a:pos x="T22" y="T23"/>
                  </a:cxn>
                  <a:cxn ang="T74">
                    <a:pos x="T24" y="T25"/>
                  </a:cxn>
                  <a:cxn ang="T75">
                    <a:pos x="T26" y="T27"/>
                  </a:cxn>
                  <a:cxn ang="T76">
                    <a:pos x="T28" y="T29"/>
                  </a:cxn>
                  <a:cxn ang="T77">
                    <a:pos x="T30" y="T31"/>
                  </a:cxn>
                  <a:cxn ang="T78">
                    <a:pos x="T32" y="T33"/>
                  </a:cxn>
                  <a:cxn ang="T79">
                    <a:pos x="T34" y="T35"/>
                  </a:cxn>
                  <a:cxn ang="T80">
                    <a:pos x="T36" y="T37"/>
                  </a:cxn>
                  <a:cxn ang="T81">
                    <a:pos x="T38" y="T39"/>
                  </a:cxn>
                  <a:cxn ang="T82">
                    <a:pos x="T40" y="T41"/>
                  </a:cxn>
                  <a:cxn ang="T83">
                    <a:pos x="T42" y="T43"/>
                  </a:cxn>
                  <a:cxn ang="T84">
                    <a:pos x="T44" y="T45"/>
                  </a:cxn>
                  <a:cxn ang="T85">
                    <a:pos x="T46" y="T47"/>
                  </a:cxn>
                  <a:cxn ang="T86">
                    <a:pos x="T48" y="T49"/>
                  </a:cxn>
                  <a:cxn ang="T87">
                    <a:pos x="T50" y="T51"/>
                  </a:cxn>
                  <a:cxn ang="T88">
                    <a:pos x="T52" y="T53"/>
                  </a:cxn>
                  <a:cxn ang="T89">
                    <a:pos x="T54" y="T55"/>
                  </a:cxn>
                  <a:cxn ang="T90">
                    <a:pos x="T56" y="T57"/>
                  </a:cxn>
                  <a:cxn ang="T91">
                    <a:pos x="T58" y="T59"/>
                  </a:cxn>
                  <a:cxn ang="T92">
                    <a:pos x="T60" y="T61"/>
                  </a:cxn>
                </a:cxnLst>
                <a:rect l="0" t="0" r="r" b="b"/>
                <a:pathLst>
                  <a:path w="68" h="55">
                    <a:moveTo>
                      <a:pt x="68" y="49"/>
                    </a:moveTo>
                    <a:cubicBezTo>
                      <a:pt x="68" y="53"/>
                      <a:pt x="66" y="55"/>
                      <a:pt x="63" y="55"/>
                    </a:cubicBezTo>
                    <a:cubicBezTo>
                      <a:pt x="5" y="55"/>
                      <a:pt x="5" y="55"/>
                      <a:pt x="5" y="55"/>
                    </a:cubicBezTo>
                    <a:cubicBezTo>
                      <a:pt x="2" y="55"/>
                      <a:pt x="0" y="53"/>
                      <a:pt x="0" y="49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2" y="0"/>
                      <a:pt x="5" y="0"/>
                    </a:cubicBezTo>
                    <a:cubicBezTo>
                      <a:pt x="63" y="0"/>
                      <a:pt x="63" y="0"/>
                      <a:pt x="63" y="0"/>
                    </a:cubicBezTo>
                    <a:cubicBezTo>
                      <a:pt x="66" y="0"/>
                      <a:pt x="68" y="3"/>
                      <a:pt x="68" y="6"/>
                    </a:cubicBezTo>
                    <a:lnTo>
                      <a:pt x="68" y="49"/>
                    </a:lnTo>
                    <a:close/>
                    <a:moveTo>
                      <a:pt x="5" y="5"/>
                    </a:moveTo>
                    <a:cubicBezTo>
                      <a:pt x="5" y="5"/>
                      <a:pt x="4" y="5"/>
                      <a:pt x="4" y="6"/>
                    </a:cubicBezTo>
                    <a:cubicBezTo>
                      <a:pt x="4" y="49"/>
                      <a:pt x="4" y="49"/>
                      <a:pt x="4" y="49"/>
                    </a:cubicBezTo>
                    <a:cubicBezTo>
                      <a:pt x="4" y="50"/>
                      <a:pt x="5" y="51"/>
                      <a:pt x="5" y="51"/>
                    </a:cubicBezTo>
                    <a:cubicBezTo>
                      <a:pt x="63" y="51"/>
                      <a:pt x="63" y="51"/>
                      <a:pt x="63" y="51"/>
                    </a:cubicBezTo>
                    <a:cubicBezTo>
                      <a:pt x="63" y="51"/>
                      <a:pt x="64" y="50"/>
                      <a:pt x="64" y="49"/>
                    </a:cubicBezTo>
                    <a:cubicBezTo>
                      <a:pt x="64" y="6"/>
                      <a:pt x="64" y="6"/>
                      <a:pt x="64" y="6"/>
                    </a:cubicBezTo>
                    <a:cubicBezTo>
                      <a:pt x="64" y="5"/>
                      <a:pt x="63" y="5"/>
                      <a:pt x="63" y="5"/>
                    </a:cubicBezTo>
                    <a:lnTo>
                      <a:pt x="5" y="5"/>
                    </a:lnTo>
                    <a:close/>
                    <a:moveTo>
                      <a:pt x="16" y="23"/>
                    </a:moveTo>
                    <a:cubicBezTo>
                      <a:pt x="12" y="23"/>
                      <a:pt x="9" y="20"/>
                      <a:pt x="9" y="16"/>
                    </a:cubicBezTo>
                    <a:cubicBezTo>
                      <a:pt x="9" y="13"/>
                      <a:pt x="12" y="9"/>
                      <a:pt x="16" y="9"/>
                    </a:cubicBezTo>
                    <a:cubicBezTo>
                      <a:pt x="20" y="9"/>
                      <a:pt x="23" y="13"/>
                      <a:pt x="23" y="16"/>
                    </a:cubicBezTo>
                    <a:cubicBezTo>
                      <a:pt x="23" y="20"/>
                      <a:pt x="20" y="23"/>
                      <a:pt x="16" y="23"/>
                    </a:cubicBezTo>
                    <a:close/>
                    <a:moveTo>
                      <a:pt x="59" y="46"/>
                    </a:moveTo>
                    <a:cubicBezTo>
                      <a:pt x="9" y="46"/>
                      <a:pt x="9" y="46"/>
                      <a:pt x="9" y="46"/>
                    </a:cubicBezTo>
                    <a:cubicBezTo>
                      <a:pt x="9" y="39"/>
                      <a:pt x="9" y="39"/>
                      <a:pt x="9" y="39"/>
                    </a:cubicBezTo>
                    <a:cubicBezTo>
                      <a:pt x="20" y="28"/>
                      <a:pt x="20" y="28"/>
                      <a:pt x="20" y="28"/>
                    </a:cubicBezTo>
                    <a:cubicBezTo>
                      <a:pt x="26" y="33"/>
                      <a:pt x="26" y="33"/>
                      <a:pt x="26" y="33"/>
                    </a:cubicBezTo>
                    <a:cubicBezTo>
                      <a:pt x="44" y="15"/>
                      <a:pt x="44" y="15"/>
                      <a:pt x="44" y="15"/>
                    </a:cubicBezTo>
                    <a:cubicBezTo>
                      <a:pt x="59" y="30"/>
                      <a:pt x="59" y="30"/>
                      <a:pt x="59" y="30"/>
                    </a:cubicBezTo>
                    <a:lnTo>
                      <a:pt x="59" y="46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id-ID" dirty="0">
                  <a:latin typeface="+mn-ea"/>
                </a:endParaRPr>
              </a:p>
            </p:txBody>
          </p:sp>
        </p:grpSp>
        <p:sp>
          <p:nvSpPr>
            <p:cNvPr id="14" name="Button">
              <a:extLst>
                <a:ext uri="{FF2B5EF4-FFF2-40B4-BE49-F238E27FC236}">
                  <a16:creationId xmlns:a16="http://schemas.microsoft.com/office/drawing/2014/main" id="{28D07AC6-3D81-F497-643B-2862B16A96A0}"/>
                </a:ext>
              </a:extLst>
            </p:cNvPr>
            <p:cNvSpPr>
              <a:spLocks/>
            </p:cNvSpPr>
            <p:nvPr/>
          </p:nvSpPr>
          <p:spPr bwMode="auto">
            <a:xfrm>
              <a:off x="3507967" y="6313512"/>
              <a:ext cx="956861" cy="241995"/>
            </a:xfrm>
            <a:prstGeom prst="roundRect">
              <a:avLst>
                <a:gd name="adj" fmla="val 8776"/>
              </a:avLst>
            </a:prstGeom>
            <a:solidFill>
              <a:srgbClr val="FFFFFF"/>
            </a:solidFill>
            <a:ln w="6350" cap="flat" cmpd="sng" algn="ctr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Showcase </a:t>
              </a:r>
              <a:r>
                <a:rPr lang="ko-KR" alt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체험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43F485E6-1EFD-59A0-ADD5-B89AFEDD602A}"/>
                </a:ext>
              </a:extLst>
            </p:cNvPr>
            <p:cNvCxnSpPr/>
            <p:nvPr/>
          </p:nvCxnSpPr>
          <p:spPr>
            <a:xfrm>
              <a:off x="217502" y="4401108"/>
              <a:ext cx="9010633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4CECF07D-DCD4-F5EB-C432-594628811256}"/>
                </a:ext>
              </a:extLst>
            </p:cNvPr>
            <p:cNvCxnSpPr>
              <a:cxnSpLocks/>
            </p:cNvCxnSpPr>
            <p:nvPr/>
          </p:nvCxnSpPr>
          <p:spPr>
            <a:xfrm>
              <a:off x="2592015" y="3981978"/>
              <a:ext cx="0" cy="42003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F08E072D-C8DE-6F02-25ED-075A4740AD5C}"/>
                </a:ext>
              </a:extLst>
            </p:cNvPr>
            <p:cNvSpPr/>
            <p:nvPr/>
          </p:nvSpPr>
          <p:spPr>
            <a:xfrm>
              <a:off x="675699" y="4102800"/>
              <a:ext cx="1335545" cy="154914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/>
            <a:p>
              <a:pPr lvl="0" algn="ctr" latinLnBrk="0">
                <a:lnSpc>
                  <a:spcPct val="110000"/>
                </a:lnSpc>
                <a:defRPr/>
              </a:pPr>
              <a:r>
                <a:rPr lang="ko-KR" altLang="en-US" sz="1000" b="1" dirty="0">
                  <a:latin typeface="+mn-ea"/>
                  <a:cs typeface="Segoe UI" panose="020B0502040204020203" pitchFamily="34" charset="0"/>
                </a:rPr>
                <a:t>집중도 분석</a:t>
              </a: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8551FC55-6857-F9AC-9C97-10EFB07D00AD}"/>
                </a:ext>
              </a:extLst>
            </p:cNvPr>
            <p:cNvSpPr/>
            <p:nvPr/>
          </p:nvSpPr>
          <p:spPr>
            <a:xfrm>
              <a:off x="7440746" y="4102800"/>
              <a:ext cx="1335545" cy="154914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/>
            <a:p>
              <a:pPr lvl="0" algn="ctr" latinLnBrk="0">
                <a:lnSpc>
                  <a:spcPct val="110000"/>
                </a:lnSpc>
                <a:defRPr/>
              </a:pPr>
              <a:r>
                <a:rPr lang="ko-KR" altLang="en-US" sz="1000" b="1" dirty="0">
                  <a:latin typeface="+mn-ea"/>
                  <a:cs typeface="Segoe UI" panose="020B0502040204020203" pitchFamily="34" charset="0"/>
                </a:rPr>
                <a:t>시험 부정행위 검출</a:t>
              </a: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B5AA7010-51FC-7C2F-DFF8-3CF257881328}"/>
                </a:ext>
              </a:extLst>
            </p:cNvPr>
            <p:cNvSpPr/>
            <p:nvPr/>
          </p:nvSpPr>
          <p:spPr>
            <a:xfrm>
              <a:off x="217498" y="4341026"/>
              <a:ext cx="2369487" cy="70745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Ins="90000" rtlCol="0" anchor="ctr"/>
            <a:lstStyle/>
            <a:p>
              <a:pPr algn="l"/>
              <a:endParaRPr lang="ko-KR" altLang="en-US" sz="1000" noProof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E1ABF8F0-E4B2-8922-55DF-2CDE74C718B1}"/>
                </a:ext>
              </a:extLst>
            </p:cNvPr>
            <p:cNvCxnSpPr/>
            <p:nvPr/>
          </p:nvCxnSpPr>
          <p:spPr>
            <a:xfrm>
              <a:off x="217502" y="3963977"/>
              <a:ext cx="9010633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60063F82-859C-24AC-45B3-AD5AFE2B8456}"/>
                </a:ext>
              </a:extLst>
            </p:cNvPr>
            <p:cNvCxnSpPr>
              <a:cxnSpLocks/>
            </p:cNvCxnSpPr>
            <p:nvPr/>
          </p:nvCxnSpPr>
          <p:spPr>
            <a:xfrm>
              <a:off x="4763778" y="3967282"/>
              <a:ext cx="8503" cy="45431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243429C0-F2FE-652E-E6B2-808048198E3F}"/>
                </a:ext>
              </a:extLst>
            </p:cNvPr>
            <p:cNvCxnSpPr>
              <a:cxnSpLocks/>
            </p:cNvCxnSpPr>
            <p:nvPr/>
          </p:nvCxnSpPr>
          <p:spPr>
            <a:xfrm>
              <a:off x="6945599" y="3967282"/>
              <a:ext cx="0" cy="43472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3C83B75D-563D-A473-2E17-E5DA03EC3A04}"/>
                </a:ext>
              </a:extLst>
            </p:cNvPr>
            <p:cNvSpPr/>
            <p:nvPr/>
          </p:nvSpPr>
          <p:spPr>
            <a:xfrm>
              <a:off x="3014376" y="4102800"/>
              <a:ext cx="1335545" cy="154914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/>
            <a:p>
              <a:pPr lvl="0" algn="ctr" latinLnBrk="0">
                <a:lnSpc>
                  <a:spcPct val="110000"/>
                </a:lnSpc>
                <a:defRPr/>
              </a:pPr>
              <a:r>
                <a:rPr lang="ko-KR" altLang="en-US" sz="1000" b="1">
                  <a:latin typeface="+mn-ea"/>
                  <a:cs typeface="Segoe UI" panose="020B0502040204020203" pitchFamily="34" charset="0"/>
                </a:rPr>
                <a:t>흥미도 </a:t>
              </a:r>
              <a:r>
                <a:rPr lang="ko-KR" altLang="en-US" sz="1000" b="1" dirty="0">
                  <a:latin typeface="+mn-ea"/>
                  <a:cs typeface="Segoe UI" panose="020B0502040204020203" pitchFamily="34" charset="0"/>
                </a:rPr>
                <a:t>분석</a:t>
              </a: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6B364A5D-2F5D-4000-5893-221C93E6B63F}"/>
                </a:ext>
              </a:extLst>
            </p:cNvPr>
            <p:cNvSpPr/>
            <p:nvPr/>
          </p:nvSpPr>
          <p:spPr>
            <a:xfrm>
              <a:off x="5193524" y="4102800"/>
              <a:ext cx="1335545" cy="154914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/>
            <a:p>
              <a:pPr lvl="0" algn="ctr" latinLnBrk="0">
                <a:lnSpc>
                  <a:spcPct val="110000"/>
                </a:lnSpc>
                <a:defRPr/>
              </a:pPr>
              <a:r>
                <a:rPr lang="ko-KR" altLang="en-US" sz="1000" b="1" dirty="0">
                  <a:latin typeface="+mn-ea"/>
                  <a:cs typeface="Segoe UI" panose="020B0502040204020203" pitchFamily="34" charset="0"/>
                </a:rPr>
                <a:t>자세 분석</a:t>
              </a: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49ABF374-A6BF-7317-209A-7A83805A7CF6}"/>
                </a:ext>
              </a:extLst>
            </p:cNvPr>
            <p:cNvSpPr/>
            <p:nvPr/>
          </p:nvSpPr>
          <p:spPr>
            <a:xfrm>
              <a:off x="217502" y="791183"/>
              <a:ext cx="9010636" cy="51606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x-none" altLang="en-US" dirty="0">
                <a:latin typeface="+mn-ea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5C64B45F-4FC0-A46D-BF36-B2E5D38F8D5F}"/>
                </a:ext>
              </a:extLst>
            </p:cNvPr>
            <p:cNvSpPr/>
            <p:nvPr/>
          </p:nvSpPr>
          <p:spPr>
            <a:xfrm>
              <a:off x="217502" y="791183"/>
              <a:ext cx="9010636" cy="51606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x-none" altLang="en-US" dirty="0">
                <a:latin typeface="+mn-ea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EFB28432-8539-3297-884A-369F9CDFE6B5}"/>
                </a:ext>
              </a:extLst>
            </p:cNvPr>
            <p:cNvSpPr/>
            <p:nvPr/>
          </p:nvSpPr>
          <p:spPr>
            <a:xfrm>
              <a:off x="217502" y="791183"/>
              <a:ext cx="9010636" cy="51606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x-none" altLang="en-US" dirty="0">
                <a:latin typeface="+mn-ea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91DABD91-D4C7-9F17-2FF5-84E8D5B6C21E}"/>
                </a:ext>
              </a:extLst>
            </p:cNvPr>
            <p:cNvSpPr/>
            <p:nvPr/>
          </p:nvSpPr>
          <p:spPr bwMode="auto">
            <a:xfrm>
              <a:off x="338543" y="949952"/>
              <a:ext cx="1004929" cy="198522"/>
            </a:xfrm>
            <a:prstGeom prst="rect">
              <a:avLst/>
            </a:prstGeom>
            <a:noFill/>
            <a:ln w="2857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none" lIns="36000"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0" lang="en-US" altLang="ko-KR" sz="1050" b="1" dirty="0">
                  <a:solidFill>
                    <a:schemeClr val="bg1">
                      <a:lumMod val="65000"/>
                    </a:schemeClr>
                  </a:solidFill>
                  <a:latin typeface="+mn-ea"/>
                </a:rPr>
                <a:t>Raiseme </a:t>
              </a:r>
              <a:r>
                <a:rPr lang="en-US" altLang="ko-KR" sz="1050" b="1" dirty="0">
                  <a:solidFill>
                    <a:schemeClr val="bg1">
                      <a:lumMod val="65000"/>
                    </a:schemeClr>
                  </a:solidFill>
                  <a:latin typeface="+mn-ea"/>
                </a:rPr>
                <a:t>Logo</a:t>
              </a:r>
              <a:endParaRPr kumimoji="0" lang="ko-KR" altLang="en-US" sz="1050" b="1" dirty="0">
                <a:solidFill>
                  <a:schemeClr val="bg1">
                    <a:lumMod val="65000"/>
                  </a:schemeClr>
                </a:solidFill>
                <a:latin typeface="+mn-ea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05B60A9-FEAA-D5F8-6863-78B74316EA62}"/>
                </a:ext>
              </a:extLst>
            </p:cNvPr>
            <p:cNvSpPr txBox="1"/>
            <p:nvPr/>
          </p:nvSpPr>
          <p:spPr>
            <a:xfrm>
              <a:off x="6903769" y="926102"/>
              <a:ext cx="502309" cy="246221"/>
            </a:xfrm>
            <a:prstGeom prst="rect">
              <a:avLst/>
            </a:prstGeom>
            <a:noFill/>
          </p:spPr>
          <p:txBody>
            <a:bodyPr wrap="none" lIns="36000" rIns="36000" rtlCol="0" anchor="ctr">
              <a:spAutoFit/>
            </a:bodyPr>
            <a:lstStyle/>
            <a:p>
              <a:pPr algn="ctr"/>
              <a:r>
                <a:rPr kumimoji="1" lang="en-US" altLang="en-US" sz="1000" b="1" dirty="0">
                  <a:latin typeface="+mn-ea"/>
                </a:rPr>
                <a:t>Service</a:t>
              </a:r>
              <a:endParaRPr kumimoji="1" lang="x-none" altLang="en-US" sz="1000" b="1" dirty="0">
                <a:latin typeface="+mn-ea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AC6E76D6-AC7D-82FF-8E4C-68EA9DED4696}"/>
                </a:ext>
              </a:extLst>
            </p:cNvPr>
            <p:cNvSpPr txBox="1"/>
            <p:nvPr/>
          </p:nvSpPr>
          <p:spPr>
            <a:xfrm>
              <a:off x="8651687" y="926102"/>
              <a:ext cx="407731" cy="246221"/>
            </a:xfrm>
            <a:prstGeom prst="rect">
              <a:avLst/>
            </a:prstGeom>
            <a:noFill/>
          </p:spPr>
          <p:txBody>
            <a:bodyPr wrap="none" lIns="36000" rIns="36000" rtlCol="0" anchor="ctr">
              <a:spAutoFit/>
            </a:bodyPr>
            <a:lstStyle/>
            <a:p>
              <a:pPr algn="ctr"/>
              <a:r>
                <a:rPr kumimoji="1" lang="en-US" altLang="en-US" sz="1000" b="1" dirty="0">
                  <a:latin typeface="+mn-ea"/>
                </a:rPr>
                <a:t>News</a:t>
              </a:r>
              <a:endParaRPr kumimoji="1" lang="x-none" altLang="en-US" sz="1000" b="1" dirty="0">
                <a:latin typeface="+mn-ea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F3D80295-FEB6-6C6F-453B-462BC64E2155}"/>
                </a:ext>
              </a:extLst>
            </p:cNvPr>
            <p:cNvSpPr/>
            <p:nvPr/>
          </p:nvSpPr>
          <p:spPr bwMode="auto">
            <a:xfrm>
              <a:off x="5775776" y="971689"/>
              <a:ext cx="346666" cy="155049"/>
            </a:xfrm>
            <a:prstGeom prst="rect">
              <a:avLst/>
            </a:prstGeom>
            <a:noFill/>
            <a:ln w="2857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none" lIns="36000"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kumimoji="0" lang="ko-KR" altLang="en-US" sz="1000" b="1" dirty="0">
                <a:latin typeface="+mn-ea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D2E52764-4E8E-D9C7-FAA8-57B6899B0B40}"/>
                </a:ext>
              </a:extLst>
            </p:cNvPr>
            <p:cNvSpPr txBox="1"/>
            <p:nvPr/>
          </p:nvSpPr>
          <p:spPr>
            <a:xfrm>
              <a:off x="8080805" y="926102"/>
              <a:ext cx="353228" cy="246221"/>
            </a:xfrm>
            <a:prstGeom prst="rect">
              <a:avLst/>
            </a:prstGeom>
            <a:noFill/>
          </p:spPr>
          <p:txBody>
            <a:bodyPr wrap="none" lIns="36000" rIns="36000" rtlCol="0" anchor="ctr">
              <a:spAutoFit/>
            </a:bodyPr>
            <a:lstStyle/>
            <a:p>
              <a:pPr algn="ctr"/>
              <a:r>
                <a:rPr kumimoji="1" lang="en-US" altLang="en-US" sz="1000" b="1" dirty="0">
                  <a:latin typeface="+mn-ea"/>
                </a:rPr>
                <a:t>Case</a:t>
              </a:r>
              <a:endParaRPr kumimoji="1" lang="x-none" altLang="en-US" sz="1000" b="1" dirty="0">
                <a:latin typeface="+mn-ea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6AF2542-CED7-2911-3559-17CC3AE61FAD}"/>
                </a:ext>
              </a:extLst>
            </p:cNvPr>
            <p:cNvSpPr txBox="1"/>
            <p:nvPr/>
          </p:nvSpPr>
          <p:spPr>
            <a:xfrm>
              <a:off x="6323266" y="926102"/>
              <a:ext cx="451012" cy="246221"/>
            </a:xfrm>
            <a:prstGeom prst="rect">
              <a:avLst/>
            </a:prstGeom>
            <a:noFill/>
          </p:spPr>
          <p:txBody>
            <a:bodyPr wrap="none" lIns="36000" rIns="36000" rtlCol="0" anchor="ctr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0" lang="en-US" altLang="ko-KR" sz="1000" b="1" dirty="0">
                  <a:latin typeface="+mn-ea"/>
                </a:rPr>
                <a:t>About</a:t>
              </a:r>
              <a:endParaRPr kumimoji="0" lang="ko-KR" altLang="en-US" sz="1000" b="1" dirty="0">
                <a:latin typeface="+mn-ea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9167492-B130-9FC3-1A05-D6D129CE7E29}"/>
                </a:ext>
              </a:extLst>
            </p:cNvPr>
            <p:cNvSpPr txBox="1"/>
            <p:nvPr/>
          </p:nvSpPr>
          <p:spPr>
            <a:xfrm>
              <a:off x="7506714" y="926102"/>
              <a:ext cx="359641" cy="246221"/>
            </a:xfrm>
            <a:prstGeom prst="rect">
              <a:avLst/>
            </a:prstGeom>
            <a:noFill/>
          </p:spPr>
          <p:txBody>
            <a:bodyPr wrap="none" lIns="36000" rIns="36000" rtlCol="0" anchor="ctr">
              <a:spAutoFit/>
            </a:bodyPr>
            <a:lstStyle/>
            <a:p>
              <a:pPr algn="ctr"/>
              <a:r>
                <a:rPr kumimoji="1" lang="en-US" altLang="en-US" sz="1000" b="1" dirty="0">
                  <a:latin typeface="+mn-ea"/>
                </a:rPr>
                <a:t>Tech</a:t>
              </a:r>
              <a:endParaRPr kumimoji="1" lang="x-none" altLang="en-US" sz="1000" b="1" dirty="0">
                <a:latin typeface="+mn-ea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8F8EF853-7126-6C59-040F-3143CD65C553}"/>
                </a:ext>
              </a:extLst>
            </p:cNvPr>
            <p:cNvSpPr/>
            <p:nvPr/>
          </p:nvSpPr>
          <p:spPr>
            <a:xfrm>
              <a:off x="217498" y="788533"/>
              <a:ext cx="9010632" cy="5798735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Ins="90000" rtlCol="0" anchor="ctr"/>
            <a:lstStyle/>
            <a:p>
              <a:pPr algn="ctr"/>
              <a:endParaRPr lang="ko-KR" altLang="en-US" noProof="1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aphicFrame>
        <p:nvGraphicFramePr>
          <p:cNvPr id="47" name="표 46">
            <a:extLst>
              <a:ext uri="{FF2B5EF4-FFF2-40B4-BE49-F238E27FC236}">
                <a16:creationId xmlns:a16="http://schemas.microsoft.com/office/drawing/2014/main" id="{4A1FB8E9-8418-9916-4189-3F6D255463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2497434"/>
              </p:ext>
            </p:extLst>
          </p:nvPr>
        </p:nvGraphicFramePr>
        <p:xfrm>
          <a:off x="9317697" y="798693"/>
          <a:ext cx="2656801" cy="31299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6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61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5521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B="6480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lnSpc>
                          <a:spcPts val="1200"/>
                        </a:lnSpc>
                        <a:buFontTx/>
                        <a:buNone/>
                      </a:pPr>
                      <a:r>
                        <a:rPr lang="en-US" altLang="ko-KR" sz="800" b="1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URL </a:t>
                      </a:r>
                      <a:r>
                        <a:rPr lang="ko-KR" altLang="en-US" sz="800" b="1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복사</a:t>
                      </a:r>
                      <a:endParaRPr lang="en-US" altLang="ko-KR" sz="800" b="1" baseline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lnSpc>
                          <a:spcPts val="1200"/>
                        </a:lnSpc>
                        <a:buFontTx/>
                        <a:buChar char="-"/>
                      </a:pP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버튼 선택 시 </a:t>
                      </a: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URL </a:t>
                      </a: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복사</a:t>
                      </a: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+ </a:t>
                      </a: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토스트메시지 출력</a:t>
                      </a:r>
                      <a:endParaRPr lang="en-US" altLang="ko-KR" sz="800" b="0" baseline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indent="0" latinLnBrk="1">
                        <a:lnSpc>
                          <a:spcPts val="1200"/>
                        </a:lnSpc>
                        <a:buFontTx/>
                        <a:buNone/>
                      </a:pPr>
                      <a:endParaRPr lang="en-US" altLang="ko-KR" sz="800" b="0" baseline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indent="0" latinLnBrk="1">
                        <a:lnSpc>
                          <a:spcPts val="1200"/>
                        </a:lnSpc>
                        <a:buFontTx/>
                        <a:buNone/>
                      </a:pPr>
                      <a:endParaRPr lang="en-US" altLang="ko-KR" sz="800" b="0" baseline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marR="0" lvl="0" indent="-171450" algn="l" defTabSz="908399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복사한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URL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입력 시 </a:t>
                      </a:r>
                      <a:r>
                        <a:rPr kumimoji="0" lang="ko-KR" altLang="en-US" sz="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메인페이지에서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[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S_CONC_01_P]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팝업 출력</a:t>
                      </a:r>
                    </a:p>
                  </a:txBody>
                  <a:tcPr marB="648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2406270"/>
                  </a:ext>
                </a:extLst>
              </a:tr>
              <a:tr h="255521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B="6480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08399" rtl="0" eaLnBrk="1" latinLnBrk="1" hangingPunct="1">
                        <a:lnSpc>
                          <a:spcPts val="1200"/>
                        </a:lnSpc>
                        <a:buFontTx/>
                        <a:buNone/>
                      </a:pPr>
                      <a:r>
                        <a:rPr lang="en-US" altLang="ko-KR" sz="800" b="1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60</a:t>
                      </a:r>
                      <a:r>
                        <a:rPr lang="ko-KR" altLang="en-US" sz="800" b="1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초 타이머 </a:t>
                      </a:r>
                      <a:r>
                        <a:rPr lang="en-US" altLang="ko-KR" sz="800" b="1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(</a:t>
                      </a:r>
                      <a:r>
                        <a:rPr lang="ko-KR" altLang="en-US" sz="800" b="1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분석</a:t>
                      </a:r>
                      <a:r>
                        <a:rPr lang="en-US" altLang="ko-KR" sz="800" b="1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</a:t>
                      </a:r>
                      <a:r>
                        <a:rPr lang="ko-KR" altLang="en-US" sz="800" b="1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중</a:t>
                      </a:r>
                      <a:r>
                        <a:rPr lang="en-US" altLang="ko-KR" sz="800" b="1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)</a:t>
                      </a: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171450" indent="-171450" algn="l" defTabSz="908399" rtl="0" eaLnBrk="1" latinLnBrk="1" hangingPunct="1">
                        <a:lnSpc>
                          <a:spcPts val="1200"/>
                        </a:lnSpc>
                        <a:buFontTx/>
                        <a:buChar char="-"/>
                      </a:pPr>
                      <a:r>
                        <a:rPr lang="ko-KR" altLang="en-US" sz="800" b="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분석 시작과 동시에 카운트다운 </a:t>
                      </a:r>
                      <a:r>
                        <a:rPr lang="en-US" altLang="ko-KR" sz="800" b="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START</a:t>
                      </a:r>
                    </a:p>
                    <a:p>
                      <a:pPr marL="171450" indent="-171450" algn="l" defTabSz="908399" rtl="0" eaLnBrk="1" latinLnBrk="1" hangingPunct="1">
                        <a:lnSpc>
                          <a:spcPts val="1200"/>
                        </a:lnSpc>
                        <a:buFontTx/>
                        <a:buChar char="-"/>
                      </a:pPr>
                      <a:r>
                        <a:rPr lang="en-US" altLang="ko-KR" sz="800" b="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60</a:t>
                      </a:r>
                      <a:r>
                        <a:rPr lang="ko-KR" altLang="en-US" sz="800" b="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초가 지나면 </a:t>
                      </a:r>
                      <a:r>
                        <a:rPr lang="en-US" altLang="ko-KR" sz="800" b="0" kern="1200" baseline="0" dirty="0">
                          <a:solidFill>
                            <a:srgbClr val="0070C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[S_CONC_04_P]</a:t>
                      </a:r>
                      <a:r>
                        <a:rPr lang="ko-KR" altLang="en-US" sz="800" b="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으로 이동</a:t>
                      </a: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B="648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5521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B="6480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08399" rtl="0" eaLnBrk="1" latinLnBrk="1" hangingPunct="1">
                        <a:lnSpc>
                          <a:spcPts val="1200"/>
                        </a:lnSpc>
                        <a:buFontTx/>
                        <a:buNone/>
                      </a:pPr>
                      <a:r>
                        <a:rPr lang="ko-KR" altLang="en-US" sz="800" b="1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종료</a:t>
                      </a:r>
                      <a:endParaRPr lang="en-US" altLang="ko-KR" sz="800" b="1" kern="1200" baseline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171450" indent="-171450" algn="l" defTabSz="908399" rtl="0" eaLnBrk="1" latinLnBrk="1" hangingPunct="1">
                        <a:lnSpc>
                          <a:spcPts val="1200"/>
                        </a:lnSpc>
                        <a:buFontTx/>
                        <a:buChar char="-"/>
                      </a:pPr>
                      <a:r>
                        <a:rPr lang="ko-KR" altLang="en-US" sz="800" b="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버튼 선택 시 </a:t>
                      </a:r>
                      <a:r>
                        <a:rPr lang="en-US" altLang="ko-KR" sz="800" b="0" kern="1200" baseline="0" dirty="0">
                          <a:solidFill>
                            <a:srgbClr val="0070C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[S_CONC_04_P]</a:t>
                      </a:r>
                      <a:r>
                        <a:rPr lang="ko-KR" altLang="en-US" sz="800" b="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으로 이동</a:t>
                      </a: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171450" indent="-171450" algn="l" defTabSz="908399" rtl="0" eaLnBrk="1" latinLnBrk="1" hangingPunct="1">
                        <a:lnSpc>
                          <a:spcPts val="1200"/>
                        </a:lnSpc>
                        <a:buFontTx/>
                        <a:buChar char="-"/>
                      </a:pPr>
                      <a:r>
                        <a:rPr lang="en-US" altLang="ko-KR" sz="800" b="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10</a:t>
                      </a:r>
                      <a:r>
                        <a:rPr lang="ko-KR" altLang="en-US" sz="800" b="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초 이전에 버튼 선택 시 토스트메시지 출력</a:t>
                      </a: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171450" indent="-171450" algn="l" defTabSz="908399" rtl="0" eaLnBrk="1" latinLnBrk="1" hangingPunct="1">
                        <a:lnSpc>
                          <a:spcPts val="1200"/>
                        </a:lnSpc>
                        <a:buFontTx/>
                        <a:buChar char="-"/>
                      </a:pP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171450" indent="-171450" algn="l" defTabSz="908399" rtl="0" eaLnBrk="1" latinLnBrk="1" hangingPunct="1">
                        <a:lnSpc>
                          <a:spcPts val="1200"/>
                        </a:lnSpc>
                        <a:buFontTx/>
                        <a:buChar char="-"/>
                      </a:pP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171450" indent="-171450" algn="l" defTabSz="908399" rtl="0" eaLnBrk="1" latinLnBrk="1" hangingPunct="1">
                        <a:lnSpc>
                          <a:spcPts val="1200"/>
                        </a:lnSpc>
                        <a:buFontTx/>
                        <a:buChar char="-"/>
                      </a:pP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B="648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2554837"/>
                  </a:ext>
                </a:extLst>
              </a:tr>
              <a:tr h="255521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B="6480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08399" rtl="0" eaLnBrk="1" latinLnBrk="1" hangingPunct="1">
                        <a:lnSpc>
                          <a:spcPts val="1200"/>
                        </a:lnSpc>
                        <a:buFontTx/>
                        <a:buNone/>
                      </a:pPr>
                      <a:r>
                        <a:rPr lang="ko-KR" altLang="en-US" sz="800" b="1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실시간 집중도 측정 그래프 </a:t>
                      </a:r>
                      <a:r>
                        <a:rPr lang="en-US" altLang="ko-KR" sz="800" b="1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(</a:t>
                      </a:r>
                      <a:r>
                        <a:rPr lang="ko-KR" altLang="en-US" sz="800" b="1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분석 중</a:t>
                      </a:r>
                      <a:r>
                        <a:rPr lang="en-US" altLang="ko-KR" sz="800" b="1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)</a:t>
                      </a:r>
                    </a:p>
                    <a:p>
                      <a:pPr marL="171450" indent="-171450" algn="l" defTabSz="908399" rtl="0" eaLnBrk="1" latinLnBrk="1" hangingPunct="1">
                        <a:lnSpc>
                          <a:spcPts val="1200"/>
                        </a:lnSpc>
                        <a:buFontTx/>
                        <a:buChar char="-"/>
                      </a:pPr>
                      <a:r>
                        <a:rPr lang="en-US" altLang="ko-KR" sz="800" b="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3</a:t>
                      </a:r>
                      <a:r>
                        <a:rPr lang="ko-KR" altLang="en-US" sz="800" b="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초 단위로 </a:t>
                      </a:r>
                      <a:r>
                        <a:rPr lang="en-US" altLang="ko-KR" sz="800" b="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20</a:t>
                      </a:r>
                      <a:r>
                        <a:rPr lang="ko-KR" altLang="en-US" sz="800" b="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개 구간 </a:t>
                      </a:r>
                      <a:r>
                        <a:rPr lang="en-US" altLang="ko-KR" sz="800" b="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(60</a:t>
                      </a:r>
                      <a:r>
                        <a:rPr lang="ko-KR" altLang="en-US" sz="800" b="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초</a:t>
                      </a:r>
                      <a:r>
                        <a:rPr lang="en-US" altLang="ko-KR" sz="800" b="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)</a:t>
                      </a:r>
                    </a:p>
                    <a:p>
                      <a:pPr marL="171450" indent="-171450" algn="l" defTabSz="908399" rtl="0" eaLnBrk="1" latinLnBrk="1" hangingPunct="1">
                        <a:lnSpc>
                          <a:spcPts val="1200"/>
                        </a:lnSpc>
                        <a:buFontTx/>
                        <a:buChar char="-"/>
                      </a:pPr>
                      <a:r>
                        <a:rPr lang="ko-KR" altLang="en-US" sz="800" b="0" kern="1200" spc="-300" baseline="0" dirty="0">
                          <a:solidFill>
                            <a:srgbClr val="5B9BD5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■■</a:t>
                      </a:r>
                      <a:r>
                        <a:rPr lang="ko-KR" altLang="en-US" sz="800" b="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집중 보통 </a:t>
                      </a:r>
                      <a:r>
                        <a:rPr lang="ko-KR" altLang="en-US" sz="800" b="0" kern="1200" spc="-300" baseline="0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■■</a:t>
                      </a:r>
                      <a:r>
                        <a:rPr lang="ko-KR" altLang="en-US" sz="800" b="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집중 나쁨</a:t>
                      </a: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B="648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699108"/>
                  </a:ext>
                </a:extLst>
              </a:tr>
            </a:tbl>
          </a:graphicData>
        </a:graphic>
      </p:graphicFrame>
      <p:sp>
        <p:nvSpPr>
          <p:cNvPr id="63" name="직사각형 62">
            <a:extLst>
              <a:ext uri="{FF2B5EF4-FFF2-40B4-BE49-F238E27FC236}">
                <a16:creationId xmlns:a16="http://schemas.microsoft.com/office/drawing/2014/main" id="{E175A981-C778-EA26-9377-6274B347D8B8}"/>
              </a:ext>
            </a:extLst>
          </p:cNvPr>
          <p:cNvSpPr/>
          <p:nvPr/>
        </p:nvSpPr>
        <p:spPr>
          <a:xfrm>
            <a:off x="308166" y="878163"/>
            <a:ext cx="8760063" cy="539563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marR="0" lvl="1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6" name="Delete">
            <a:extLst>
              <a:ext uri="{FF2B5EF4-FFF2-40B4-BE49-F238E27FC236}">
                <a16:creationId xmlns:a16="http://schemas.microsoft.com/office/drawing/2014/main" id="{69B8979B-E664-25C1-E5A7-5D648272FBA9}"/>
              </a:ext>
            </a:extLst>
          </p:cNvPr>
          <p:cNvSpPr>
            <a:spLocks noChangeAspect="1"/>
          </p:cNvSpPr>
          <p:nvPr/>
        </p:nvSpPr>
        <p:spPr bwMode="auto">
          <a:xfrm>
            <a:off x="8531986" y="1037036"/>
            <a:ext cx="157114" cy="169711"/>
          </a:xfrm>
          <a:custGeom>
            <a:avLst/>
            <a:gdLst>
              <a:gd name="T0" fmla="*/ 3 w 77"/>
              <a:gd name="T1" fmla="*/ 0 h 77"/>
              <a:gd name="T2" fmla="*/ 0 w 77"/>
              <a:gd name="T3" fmla="*/ 3 h 77"/>
              <a:gd name="T4" fmla="*/ 36 w 77"/>
              <a:gd name="T5" fmla="*/ 38 h 77"/>
              <a:gd name="T6" fmla="*/ 0 w 77"/>
              <a:gd name="T7" fmla="*/ 74 h 77"/>
              <a:gd name="T8" fmla="*/ 3 w 77"/>
              <a:gd name="T9" fmla="*/ 77 h 77"/>
              <a:gd name="T10" fmla="*/ 39 w 77"/>
              <a:gd name="T11" fmla="*/ 41 h 77"/>
              <a:gd name="T12" fmla="*/ 74 w 77"/>
              <a:gd name="T13" fmla="*/ 77 h 77"/>
              <a:gd name="T14" fmla="*/ 77 w 77"/>
              <a:gd name="T15" fmla="*/ 74 h 77"/>
              <a:gd name="T16" fmla="*/ 42 w 77"/>
              <a:gd name="T17" fmla="*/ 38 h 77"/>
              <a:gd name="T18" fmla="*/ 77 w 77"/>
              <a:gd name="T19" fmla="*/ 3 h 77"/>
              <a:gd name="T20" fmla="*/ 74 w 77"/>
              <a:gd name="T21" fmla="*/ 0 h 77"/>
              <a:gd name="T22" fmla="*/ 39 w 77"/>
              <a:gd name="T23" fmla="*/ 35 h 77"/>
              <a:gd name="T24" fmla="*/ 3 w 77"/>
              <a:gd name="T25" fmla="*/ 0 h 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77" h="77">
                <a:moveTo>
                  <a:pt x="3" y="0"/>
                </a:moveTo>
                <a:lnTo>
                  <a:pt x="0" y="3"/>
                </a:lnTo>
                <a:lnTo>
                  <a:pt x="36" y="38"/>
                </a:lnTo>
                <a:lnTo>
                  <a:pt x="0" y="74"/>
                </a:lnTo>
                <a:lnTo>
                  <a:pt x="3" y="77"/>
                </a:lnTo>
                <a:lnTo>
                  <a:pt x="39" y="41"/>
                </a:lnTo>
                <a:lnTo>
                  <a:pt x="74" y="77"/>
                </a:lnTo>
                <a:lnTo>
                  <a:pt x="77" y="74"/>
                </a:lnTo>
                <a:lnTo>
                  <a:pt x="42" y="38"/>
                </a:lnTo>
                <a:lnTo>
                  <a:pt x="77" y="3"/>
                </a:lnTo>
                <a:lnTo>
                  <a:pt x="74" y="0"/>
                </a:lnTo>
                <a:lnTo>
                  <a:pt x="39" y="35"/>
                </a:lnTo>
                <a:lnTo>
                  <a:pt x="3" y="0"/>
                </a:lnTo>
                <a:close/>
              </a:path>
            </a:pathLst>
          </a:custGeom>
          <a:solidFill>
            <a:srgbClr val="5F5F5F"/>
          </a:solidFill>
          <a:ln w="3175"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4FBD83B8-8529-A400-0104-166EFAB12EA6}"/>
              </a:ext>
            </a:extLst>
          </p:cNvPr>
          <p:cNvSpPr/>
          <p:nvPr/>
        </p:nvSpPr>
        <p:spPr>
          <a:xfrm>
            <a:off x="548541" y="1413736"/>
            <a:ext cx="8283991" cy="4565473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lnSpc>
                <a:spcPct val="150000"/>
              </a:lnSpc>
              <a:buAutoNum type="arabicPeriod"/>
            </a:pP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3529D9C3-6FE1-3CB2-E0D5-74F518D0741A}"/>
              </a:ext>
            </a:extLst>
          </p:cNvPr>
          <p:cNvSpPr/>
          <p:nvPr/>
        </p:nvSpPr>
        <p:spPr>
          <a:xfrm>
            <a:off x="548549" y="1770734"/>
            <a:ext cx="8283984" cy="421414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3BCE3982-484B-8A55-CE69-8F5A7DBABB62}"/>
              </a:ext>
            </a:extLst>
          </p:cNvPr>
          <p:cNvGrpSpPr/>
          <p:nvPr/>
        </p:nvGrpSpPr>
        <p:grpSpPr>
          <a:xfrm>
            <a:off x="1780506" y="1769356"/>
            <a:ext cx="5791658" cy="3781401"/>
            <a:chOff x="1571105" y="1961880"/>
            <a:chExt cx="5402189" cy="3905503"/>
          </a:xfrm>
        </p:grpSpPr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0C5C0F6E-2C42-0BF5-A1CC-EBF75F4C430E}"/>
                </a:ext>
              </a:extLst>
            </p:cNvPr>
            <p:cNvSpPr/>
            <p:nvPr/>
          </p:nvSpPr>
          <p:spPr>
            <a:xfrm>
              <a:off x="1571105" y="1961880"/>
              <a:ext cx="5402189" cy="3905503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User">
              <a:extLst>
                <a:ext uri="{FF2B5EF4-FFF2-40B4-BE49-F238E27FC236}">
                  <a16:creationId xmlns:a16="http://schemas.microsoft.com/office/drawing/2014/main" id="{DB4BE683-D135-126C-2217-668D704266A8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159870" y="2907854"/>
              <a:ext cx="2235351" cy="2886829"/>
            </a:xfrm>
            <a:custGeom>
              <a:avLst/>
              <a:gdLst>
                <a:gd name="T0" fmla="*/ 597 w 1194"/>
                <a:gd name="T1" fmla="*/ 0 h 1411"/>
                <a:gd name="T2" fmla="*/ 271 w 1194"/>
                <a:gd name="T3" fmla="*/ 325 h 1411"/>
                <a:gd name="T4" fmla="*/ 434 w 1194"/>
                <a:gd name="T5" fmla="*/ 695 h 1411"/>
                <a:gd name="T6" fmla="*/ 434 w 1194"/>
                <a:gd name="T7" fmla="*/ 771 h 1411"/>
                <a:gd name="T8" fmla="*/ 385 w 1194"/>
                <a:gd name="T9" fmla="*/ 836 h 1411"/>
                <a:gd name="T10" fmla="*/ 0 w 1194"/>
                <a:gd name="T11" fmla="*/ 1124 h 1411"/>
                <a:gd name="T12" fmla="*/ 0 w 1194"/>
                <a:gd name="T13" fmla="*/ 1221 h 1411"/>
                <a:gd name="T14" fmla="*/ 597 w 1194"/>
                <a:gd name="T15" fmla="*/ 1411 h 1411"/>
                <a:gd name="T16" fmla="*/ 1194 w 1194"/>
                <a:gd name="T17" fmla="*/ 1221 h 1411"/>
                <a:gd name="T18" fmla="*/ 1194 w 1194"/>
                <a:gd name="T19" fmla="*/ 1124 h 1411"/>
                <a:gd name="T20" fmla="*/ 809 w 1194"/>
                <a:gd name="T21" fmla="*/ 836 h 1411"/>
                <a:gd name="T22" fmla="*/ 760 w 1194"/>
                <a:gd name="T23" fmla="*/ 771 h 1411"/>
                <a:gd name="T24" fmla="*/ 760 w 1194"/>
                <a:gd name="T25" fmla="*/ 695 h 1411"/>
                <a:gd name="T26" fmla="*/ 923 w 1194"/>
                <a:gd name="T27" fmla="*/ 325 h 1411"/>
                <a:gd name="T28" fmla="*/ 597 w 1194"/>
                <a:gd name="T29" fmla="*/ 0 h 1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194" h="1411">
                  <a:moveTo>
                    <a:pt x="597" y="0"/>
                  </a:moveTo>
                  <a:cubicBezTo>
                    <a:pt x="418" y="0"/>
                    <a:pt x="271" y="113"/>
                    <a:pt x="271" y="325"/>
                  </a:cubicBezTo>
                  <a:cubicBezTo>
                    <a:pt x="271" y="467"/>
                    <a:pt x="337" y="613"/>
                    <a:pt x="434" y="695"/>
                  </a:cubicBezTo>
                  <a:lnTo>
                    <a:pt x="434" y="771"/>
                  </a:lnTo>
                  <a:cubicBezTo>
                    <a:pt x="434" y="804"/>
                    <a:pt x="412" y="830"/>
                    <a:pt x="385" y="836"/>
                  </a:cubicBezTo>
                  <a:cubicBezTo>
                    <a:pt x="173" y="901"/>
                    <a:pt x="0" y="1043"/>
                    <a:pt x="0" y="1124"/>
                  </a:cubicBezTo>
                  <a:lnTo>
                    <a:pt x="0" y="1221"/>
                  </a:lnTo>
                  <a:cubicBezTo>
                    <a:pt x="0" y="1324"/>
                    <a:pt x="266" y="1411"/>
                    <a:pt x="597" y="1411"/>
                  </a:cubicBezTo>
                  <a:cubicBezTo>
                    <a:pt x="928" y="1411"/>
                    <a:pt x="1194" y="1324"/>
                    <a:pt x="1194" y="1221"/>
                  </a:cubicBezTo>
                  <a:lnTo>
                    <a:pt x="1194" y="1124"/>
                  </a:lnTo>
                  <a:cubicBezTo>
                    <a:pt x="1194" y="1048"/>
                    <a:pt x="1026" y="901"/>
                    <a:pt x="809" y="836"/>
                  </a:cubicBezTo>
                  <a:cubicBezTo>
                    <a:pt x="782" y="830"/>
                    <a:pt x="760" y="798"/>
                    <a:pt x="760" y="771"/>
                  </a:cubicBezTo>
                  <a:lnTo>
                    <a:pt x="760" y="695"/>
                  </a:lnTo>
                  <a:cubicBezTo>
                    <a:pt x="857" y="613"/>
                    <a:pt x="923" y="467"/>
                    <a:pt x="923" y="325"/>
                  </a:cubicBezTo>
                  <a:cubicBezTo>
                    <a:pt x="923" y="113"/>
                    <a:pt x="776" y="0"/>
                    <a:pt x="597" y="0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19050">
              <a:noFill/>
              <a:prstDash val="dash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pic>
        <p:nvPicPr>
          <p:cNvPr id="78" name="그림 77">
            <a:extLst>
              <a:ext uri="{FF2B5EF4-FFF2-40B4-BE49-F238E27FC236}">
                <a16:creationId xmlns:a16="http://schemas.microsoft.com/office/drawing/2014/main" id="{B1960DFE-07D2-8622-D157-55474520CD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275" y="5480369"/>
            <a:ext cx="8029242" cy="513506"/>
          </a:xfrm>
          <a:prstGeom prst="rect">
            <a:avLst/>
          </a:prstGeom>
        </p:spPr>
      </p:pic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EC54CFAF-A49F-66F2-C85D-A31269542225}"/>
              </a:ext>
            </a:extLst>
          </p:cNvPr>
          <p:cNvSpPr/>
          <p:nvPr/>
        </p:nvSpPr>
        <p:spPr>
          <a:xfrm>
            <a:off x="548548" y="986216"/>
            <a:ext cx="1803035" cy="293034"/>
          </a:xfrm>
          <a:prstGeom prst="rect">
            <a:avLst/>
          </a:prstGeom>
          <a:noFill/>
          <a:ln w="3175">
            <a:noFill/>
          </a:ln>
          <a:effectLst/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Raiseme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Showcase</a:t>
            </a:r>
            <a:endParaRPr lang="ko-KR" altLang="en-US" sz="12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grpSp>
        <p:nvGrpSpPr>
          <p:cNvPr id="74" name="Drop-down" descr="&lt;SmartSettings&gt;&lt;SmartResize enabled=&quot;True&quot; minWidth=&quot;20&quot; minHeight=&quot;5&quot; /&gt;&lt;/SmartSettings&gt;">
            <a:extLst>
              <a:ext uri="{FF2B5EF4-FFF2-40B4-BE49-F238E27FC236}">
                <a16:creationId xmlns:a16="http://schemas.microsoft.com/office/drawing/2014/main" id="{77C4EF82-F38F-B108-5C27-109CA889F31E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2123473" y="1029546"/>
            <a:ext cx="804176" cy="206375"/>
            <a:chOff x="5537200" y="2495550"/>
            <a:chExt cx="1281113" cy="206375"/>
          </a:xfrm>
        </p:grpSpPr>
        <p:sp>
          <p:nvSpPr>
            <p:cNvPr id="75" name="Input Field">
              <a:extLst>
                <a:ext uri="{FF2B5EF4-FFF2-40B4-BE49-F238E27FC236}">
                  <a16:creationId xmlns:a16="http://schemas.microsoft.com/office/drawing/2014/main" id="{41095F23-79E5-9E5A-E6A1-2C009BD28B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37200" y="2495550"/>
              <a:ext cx="1281113" cy="206375"/>
            </a:xfrm>
            <a:prstGeom prst="rect">
              <a:avLst/>
            </a:prstGeom>
            <a:solidFill>
              <a:srgbClr val="FFFFFF"/>
            </a:solidFill>
            <a:ln w="6350" cap="flat">
              <a:solidFill>
                <a:srgbClr val="A0A0A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54864" tIns="0" rIns="128016" bIns="0" numCol="1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800" dirty="0">
                  <a:solidFill>
                    <a:srgbClr val="333333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집중도 분석</a:t>
              </a:r>
              <a:endParaRPr lang="en-US" sz="800" dirty="0">
                <a:solidFill>
                  <a:srgbClr val="333333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6" name="Arrow" descr="&lt;SmartSettings&gt;&lt;SmartResize anchorLeft=&quot;None&quot; anchorTop=&quot;Non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85BA0C57-22D2-E9BC-43B9-4B535BEE21E0}"/>
                </a:ext>
              </a:extLst>
            </p:cNvPr>
            <p:cNvSpPr>
              <a:spLocks/>
            </p:cNvSpPr>
            <p:nvPr>
              <p:custDataLst>
                <p:tags r:id="rId2"/>
              </p:custDataLst>
            </p:nvPr>
          </p:nvSpPr>
          <p:spPr bwMode="auto">
            <a:xfrm>
              <a:off x="6643811" y="2579688"/>
              <a:ext cx="78400" cy="39688"/>
            </a:xfrm>
            <a:custGeom>
              <a:avLst/>
              <a:gdLst>
                <a:gd name="T0" fmla="*/ 120 w 240"/>
                <a:gd name="T1" fmla="*/ 197 h 197"/>
                <a:gd name="T2" fmla="*/ 0 w 240"/>
                <a:gd name="T3" fmla="*/ 0 h 197"/>
                <a:gd name="T4" fmla="*/ 240 w 240"/>
                <a:gd name="T5" fmla="*/ 0 h 197"/>
                <a:gd name="T6" fmla="*/ 120 w 240"/>
                <a:gd name="T7" fmla="*/ 197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0" h="197">
                  <a:moveTo>
                    <a:pt x="120" y="197"/>
                  </a:moveTo>
                  <a:lnTo>
                    <a:pt x="0" y="0"/>
                  </a:lnTo>
                  <a:lnTo>
                    <a:pt x="240" y="0"/>
                  </a:lnTo>
                  <a:lnTo>
                    <a:pt x="120" y="197"/>
                  </a:lnTo>
                  <a:close/>
                </a:path>
              </a:pathLst>
            </a:custGeom>
            <a:solidFill>
              <a:srgbClr val="30303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70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B827BC06-6019-F054-4E69-BF434B9687D5}"/>
              </a:ext>
            </a:extLst>
          </p:cNvPr>
          <p:cNvSpPr txBox="1"/>
          <p:nvPr/>
        </p:nvSpPr>
        <p:spPr>
          <a:xfrm>
            <a:off x="640730" y="1456745"/>
            <a:ext cx="2574950" cy="241980"/>
          </a:xfrm>
          <a:prstGeom prst="rect">
            <a:avLst/>
          </a:prstGeom>
          <a:noFill/>
        </p:spPr>
        <p:txBody>
          <a:bodyPr wrap="square" lIns="72000" tIns="36000" rIns="72000" bIns="36000" rtlCol="0">
            <a:spAutoFit/>
          </a:bodyPr>
          <a:lstStyle/>
          <a:p>
            <a:r>
              <a:rPr lang="ko-KR" altLang="en-US" sz="1050" b="1" dirty="0"/>
              <a:t>집중도는 몇 퍼센트</a:t>
            </a:r>
            <a:r>
              <a:rPr lang="en-US" altLang="ko-KR" sz="1050" b="1" dirty="0"/>
              <a:t>?</a:t>
            </a: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6CCA1C95-993C-F72F-1993-851B4909AA35}"/>
              </a:ext>
            </a:extLst>
          </p:cNvPr>
          <p:cNvSpPr/>
          <p:nvPr/>
        </p:nvSpPr>
        <p:spPr>
          <a:xfrm>
            <a:off x="465447" y="5421773"/>
            <a:ext cx="166154" cy="166154"/>
          </a:xfrm>
          <a:prstGeom prst="ellipse">
            <a:avLst/>
          </a:prstGeom>
          <a:solidFill>
            <a:srgbClr val="C0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38" dirty="0">
                <a:solidFill>
                  <a:schemeClr val="bg1"/>
                </a:solidFill>
                <a:latin typeface="+mn-ea"/>
              </a:rPr>
              <a:t>3</a:t>
            </a:r>
            <a:endParaRPr lang="ko-KR" altLang="en-US" sz="738" dirty="0" err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8E42CAB9-635E-231C-EFDC-61D4C4ABA227}"/>
              </a:ext>
            </a:extLst>
          </p:cNvPr>
          <p:cNvSpPr/>
          <p:nvPr/>
        </p:nvSpPr>
        <p:spPr>
          <a:xfrm>
            <a:off x="465447" y="5421773"/>
            <a:ext cx="166154" cy="166154"/>
          </a:xfrm>
          <a:prstGeom prst="ellipse">
            <a:avLst/>
          </a:prstGeom>
          <a:solidFill>
            <a:srgbClr val="C0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38" dirty="0">
                <a:solidFill>
                  <a:schemeClr val="bg1"/>
                </a:solidFill>
                <a:latin typeface="+mn-ea"/>
              </a:rPr>
              <a:t>4</a:t>
            </a:r>
            <a:endParaRPr lang="ko-KR" altLang="en-US" sz="738" dirty="0" err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67" name="사각형: 둥근 모서리 128">
            <a:extLst>
              <a:ext uri="{FF2B5EF4-FFF2-40B4-BE49-F238E27FC236}">
                <a16:creationId xmlns:a16="http://schemas.microsoft.com/office/drawing/2014/main" id="{64C219C5-42DA-2F8B-3394-C2DFD5CFE9D5}"/>
              </a:ext>
            </a:extLst>
          </p:cNvPr>
          <p:cNvSpPr>
            <a:spLocks/>
          </p:cNvSpPr>
          <p:nvPr/>
        </p:nvSpPr>
        <p:spPr>
          <a:xfrm>
            <a:off x="2049894" y="1455802"/>
            <a:ext cx="679625" cy="23177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0">
            <a:solidFill>
              <a:schemeClr val="tx1">
                <a:lumMod val="50000"/>
                <a:lumOff val="50000"/>
              </a:schemeClr>
            </a:solidFill>
            <a:prstDash/>
          </a:ln>
          <a:effectLst/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0" tIns="0" rIns="0" bIns="0" numCol="1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i="0" u="none" strike="noStrike" kern="1200" cap="none" normalizeH="0" noProof="0" dirty="0">
                <a:ln w="9525" cap="flat" cmpd="sng">
                  <a:noFill/>
                  <a:prstDash/>
                </a:ln>
                <a:solidFill>
                  <a:schemeClr val="tx1"/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rPr>
              <a:t>URL </a:t>
            </a:r>
            <a:r>
              <a:rPr kumimoji="0" lang="ko-KR" altLang="en-US" sz="900" i="0" u="none" strike="noStrike" kern="1200" cap="none" normalizeH="0" noProof="0" dirty="0">
                <a:ln w="9525" cap="flat" cmpd="sng">
                  <a:noFill/>
                  <a:prstDash/>
                </a:ln>
                <a:solidFill>
                  <a:schemeClr val="tx1"/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rPr>
              <a:t>복사</a:t>
            </a:r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EC49F3A5-F55D-DCC0-53D0-6B7F3D899D3F}"/>
              </a:ext>
            </a:extLst>
          </p:cNvPr>
          <p:cNvSpPr/>
          <p:nvPr/>
        </p:nvSpPr>
        <p:spPr>
          <a:xfrm>
            <a:off x="2725490" y="1472223"/>
            <a:ext cx="166154" cy="166154"/>
          </a:xfrm>
          <a:prstGeom prst="ellipse">
            <a:avLst/>
          </a:prstGeom>
          <a:solidFill>
            <a:srgbClr val="C0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38" dirty="0">
                <a:solidFill>
                  <a:schemeClr val="bg1"/>
                </a:solidFill>
                <a:latin typeface="+mn-ea"/>
              </a:rPr>
              <a:t>1</a:t>
            </a:r>
            <a:endParaRPr lang="ko-KR" altLang="en-US" sz="738" dirty="0" err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86" name="사각형: 둥근 모서리 85">
            <a:extLst>
              <a:ext uri="{FF2B5EF4-FFF2-40B4-BE49-F238E27FC236}">
                <a16:creationId xmlns:a16="http://schemas.microsoft.com/office/drawing/2014/main" id="{1045FDDB-4267-61AB-495B-83B0B4DCD85D}"/>
              </a:ext>
            </a:extLst>
          </p:cNvPr>
          <p:cNvSpPr/>
          <p:nvPr/>
        </p:nvSpPr>
        <p:spPr>
          <a:xfrm>
            <a:off x="9797954" y="1191961"/>
            <a:ext cx="1950674" cy="229023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URL</a:t>
            </a:r>
            <a:r>
              <a:rPr lang="ko-KR" altLang="en-US" sz="800" dirty="0"/>
              <a:t>을 복사했습니다</a:t>
            </a:r>
            <a:r>
              <a:rPr lang="en-US" altLang="ko-KR" sz="800" dirty="0"/>
              <a:t>.</a:t>
            </a:r>
            <a:endParaRPr lang="ko-KR" altLang="en-US" sz="800" dirty="0"/>
          </a:p>
        </p:txBody>
      </p:sp>
      <p:sp>
        <p:nvSpPr>
          <p:cNvPr id="83" name="사각형: 둥근 모서리 82">
            <a:extLst>
              <a:ext uri="{FF2B5EF4-FFF2-40B4-BE49-F238E27FC236}">
                <a16:creationId xmlns:a16="http://schemas.microsoft.com/office/drawing/2014/main" id="{2A25D92C-061D-4BF5-42DC-6A9826E6037E}"/>
              </a:ext>
            </a:extLst>
          </p:cNvPr>
          <p:cNvSpPr/>
          <p:nvPr/>
        </p:nvSpPr>
        <p:spPr>
          <a:xfrm>
            <a:off x="9797954" y="2957887"/>
            <a:ext cx="1950674" cy="358116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800" dirty="0"/>
              <a:t>  분석 결과는 최소 </a:t>
            </a:r>
            <a:r>
              <a:rPr lang="en-US" altLang="ko-KR" sz="800" dirty="0"/>
              <a:t>10</a:t>
            </a:r>
            <a:r>
              <a:rPr lang="ko-KR" altLang="en-US" sz="800" dirty="0"/>
              <a:t>초 이후에 </a:t>
            </a:r>
            <a:endParaRPr lang="en-US" altLang="ko-KR" sz="800" dirty="0"/>
          </a:p>
          <a:p>
            <a:pPr algn="ctr"/>
            <a:r>
              <a:rPr lang="ko-KR" altLang="en-US" sz="800" dirty="0"/>
              <a:t>볼 수 있습니다</a:t>
            </a:r>
            <a:r>
              <a:rPr lang="en-US" altLang="ko-KR" sz="800" dirty="0"/>
              <a:t>.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F94A6BCE-A910-C955-E97B-C535908E9DB5}"/>
              </a:ext>
            </a:extLst>
          </p:cNvPr>
          <p:cNvSpPr txBox="1"/>
          <p:nvPr/>
        </p:nvSpPr>
        <p:spPr>
          <a:xfrm>
            <a:off x="573766" y="5792364"/>
            <a:ext cx="203866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(</a:t>
            </a:r>
            <a:r>
              <a:rPr lang="ko-KR" altLang="en-US" sz="900" dirty="0">
                <a:solidFill>
                  <a:schemeClr val="bg1"/>
                </a:solidFill>
              </a:rPr>
              <a:t>초</a:t>
            </a:r>
            <a:r>
              <a:rPr lang="en-US" altLang="ko-KR" sz="900" dirty="0">
                <a:solidFill>
                  <a:schemeClr val="bg1"/>
                </a:solidFill>
              </a:rPr>
              <a:t>)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2CA02173-F015-1C18-9E4A-61810DF0616D}"/>
              </a:ext>
            </a:extLst>
          </p:cNvPr>
          <p:cNvGrpSpPr/>
          <p:nvPr/>
        </p:nvGrpSpPr>
        <p:grpSpPr>
          <a:xfrm>
            <a:off x="3964349" y="1908151"/>
            <a:ext cx="1423972" cy="252883"/>
            <a:chOff x="3992533" y="1908151"/>
            <a:chExt cx="1423972" cy="252883"/>
          </a:xfrm>
        </p:grpSpPr>
        <p:sp>
          <p:nvSpPr>
            <p:cNvPr id="94" name="Timer">
              <a:extLst>
                <a:ext uri="{FF2B5EF4-FFF2-40B4-BE49-F238E27FC236}">
                  <a16:creationId xmlns:a16="http://schemas.microsoft.com/office/drawing/2014/main" id="{4150D79A-F96F-6A9F-6172-5574A52BB82B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992533" y="1956011"/>
              <a:ext cx="157162" cy="157162"/>
            </a:xfrm>
            <a:custGeom>
              <a:avLst/>
              <a:gdLst>
                <a:gd name="T0" fmla="*/ 706 w 1411"/>
                <a:gd name="T1" fmla="*/ 0 h 1412"/>
                <a:gd name="T2" fmla="*/ 597 w 1411"/>
                <a:gd name="T3" fmla="*/ 109 h 1412"/>
                <a:gd name="T4" fmla="*/ 706 w 1411"/>
                <a:gd name="T5" fmla="*/ 218 h 1412"/>
                <a:gd name="T6" fmla="*/ 814 w 1411"/>
                <a:gd name="T7" fmla="*/ 109 h 1412"/>
                <a:gd name="T8" fmla="*/ 706 w 1411"/>
                <a:gd name="T9" fmla="*/ 0 h 1412"/>
                <a:gd name="T10" fmla="*/ 985 w 1411"/>
                <a:gd name="T11" fmla="*/ 68 h 1412"/>
                <a:gd name="T12" fmla="*/ 938 w 1411"/>
                <a:gd name="T13" fmla="*/ 97 h 1412"/>
                <a:gd name="T14" fmla="*/ 977 w 1411"/>
                <a:gd name="T15" fmla="*/ 209 h 1412"/>
                <a:gd name="T16" fmla="*/ 1272 w 1411"/>
                <a:gd name="T17" fmla="*/ 706 h 1412"/>
                <a:gd name="T18" fmla="*/ 706 w 1411"/>
                <a:gd name="T19" fmla="*/ 1274 h 1412"/>
                <a:gd name="T20" fmla="*/ 137 w 1411"/>
                <a:gd name="T21" fmla="*/ 706 h 1412"/>
                <a:gd name="T22" fmla="*/ 175 w 1411"/>
                <a:gd name="T23" fmla="*/ 502 h 1412"/>
                <a:gd name="T24" fmla="*/ 149 w 1411"/>
                <a:gd name="T25" fmla="*/ 401 h 1412"/>
                <a:gd name="T26" fmla="*/ 59 w 1411"/>
                <a:gd name="T27" fmla="*/ 423 h 1412"/>
                <a:gd name="T28" fmla="*/ 0 w 1411"/>
                <a:gd name="T29" fmla="*/ 706 h 1412"/>
                <a:gd name="T30" fmla="*/ 706 w 1411"/>
                <a:gd name="T31" fmla="*/ 1412 h 1412"/>
                <a:gd name="T32" fmla="*/ 1411 w 1411"/>
                <a:gd name="T33" fmla="*/ 706 h 1412"/>
                <a:gd name="T34" fmla="*/ 1018 w 1411"/>
                <a:gd name="T35" fmla="*/ 73 h 1412"/>
                <a:gd name="T36" fmla="*/ 985 w 1411"/>
                <a:gd name="T37" fmla="*/ 68 h 1412"/>
                <a:gd name="T38" fmla="*/ 181 w 1411"/>
                <a:gd name="T39" fmla="*/ 182 h 1412"/>
                <a:gd name="T40" fmla="*/ 612 w 1411"/>
                <a:gd name="T41" fmla="*/ 762 h 1412"/>
                <a:gd name="T42" fmla="*/ 622 w 1411"/>
                <a:gd name="T43" fmla="*/ 776 h 1412"/>
                <a:gd name="T44" fmla="*/ 706 w 1411"/>
                <a:gd name="T45" fmla="*/ 815 h 1412"/>
                <a:gd name="T46" fmla="*/ 814 w 1411"/>
                <a:gd name="T47" fmla="*/ 706 h 1412"/>
                <a:gd name="T48" fmla="*/ 777 w 1411"/>
                <a:gd name="T49" fmla="*/ 625 h 1412"/>
                <a:gd name="T50" fmla="*/ 775 w 1411"/>
                <a:gd name="T51" fmla="*/ 623 h 1412"/>
                <a:gd name="T52" fmla="*/ 765 w 1411"/>
                <a:gd name="T53" fmla="*/ 616 h 1412"/>
                <a:gd name="T54" fmla="*/ 181 w 1411"/>
                <a:gd name="T55" fmla="*/ 182 h 1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411" h="1412">
                  <a:moveTo>
                    <a:pt x="706" y="0"/>
                  </a:moveTo>
                  <a:cubicBezTo>
                    <a:pt x="646" y="0"/>
                    <a:pt x="597" y="49"/>
                    <a:pt x="597" y="109"/>
                  </a:cubicBezTo>
                  <a:cubicBezTo>
                    <a:pt x="597" y="169"/>
                    <a:pt x="646" y="218"/>
                    <a:pt x="706" y="218"/>
                  </a:cubicBezTo>
                  <a:cubicBezTo>
                    <a:pt x="765" y="218"/>
                    <a:pt x="814" y="169"/>
                    <a:pt x="814" y="109"/>
                  </a:cubicBezTo>
                  <a:cubicBezTo>
                    <a:pt x="814" y="49"/>
                    <a:pt x="765" y="0"/>
                    <a:pt x="706" y="0"/>
                  </a:cubicBezTo>
                  <a:close/>
                  <a:moveTo>
                    <a:pt x="985" y="68"/>
                  </a:moveTo>
                  <a:cubicBezTo>
                    <a:pt x="969" y="69"/>
                    <a:pt x="951" y="75"/>
                    <a:pt x="938" y="97"/>
                  </a:cubicBezTo>
                  <a:cubicBezTo>
                    <a:pt x="901" y="160"/>
                    <a:pt x="959" y="199"/>
                    <a:pt x="977" y="209"/>
                  </a:cubicBezTo>
                  <a:cubicBezTo>
                    <a:pt x="1153" y="305"/>
                    <a:pt x="1272" y="491"/>
                    <a:pt x="1272" y="706"/>
                  </a:cubicBezTo>
                  <a:cubicBezTo>
                    <a:pt x="1272" y="1019"/>
                    <a:pt x="1019" y="1274"/>
                    <a:pt x="706" y="1274"/>
                  </a:cubicBezTo>
                  <a:cubicBezTo>
                    <a:pt x="392" y="1274"/>
                    <a:pt x="137" y="1019"/>
                    <a:pt x="137" y="706"/>
                  </a:cubicBezTo>
                  <a:cubicBezTo>
                    <a:pt x="137" y="634"/>
                    <a:pt x="150" y="566"/>
                    <a:pt x="175" y="502"/>
                  </a:cubicBezTo>
                  <a:cubicBezTo>
                    <a:pt x="178" y="494"/>
                    <a:pt x="210" y="439"/>
                    <a:pt x="149" y="401"/>
                  </a:cubicBezTo>
                  <a:cubicBezTo>
                    <a:pt x="108" y="375"/>
                    <a:pt x="67" y="404"/>
                    <a:pt x="59" y="423"/>
                  </a:cubicBezTo>
                  <a:cubicBezTo>
                    <a:pt x="21" y="509"/>
                    <a:pt x="0" y="605"/>
                    <a:pt x="0" y="706"/>
                  </a:cubicBezTo>
                  <a:cubicBezTo>
                    <a:pt x="0" y="1096"/>
                    <a:pt x="316" y="1412"/>
                    <a:pt x="706" y="1412"/>
                  </a:cubicBezTo>
                  <a:cubicBezTo>
                    <a:pt x="1095" y="1412"/>
                    <a:pt x="1411" y="1096"/>
                    <a:pt x="1411" y="706"/>
                  </a:cubicBezTo>
                  <a:cubicBezTo>
                    <a:pt x="1411" y="428"/>
                    <a:pt x="1251" y="188"/>
                    <a:pt x="1018" y="73"/>
                  </a:cubicBezTo>
                  <a:cubicBezTo>
                    <a:pt x="1015" y="72"/>
                    <a:pt x="1001" y="67"/>
                    <a:pt x="985" y="68"/>
                  </a:cubicBezTo>
                  <a:close/>
                  <a:moveTo>
                    <a:pt x="181" y="182"/>
                  </a:moveTo>
                  <a:cubicBezTo>
                    <a:pt x="165" y="199"/>
                    <a:pt x="592" y="737"/>
                    <a:pt x="612" y="762"/>
                  </a:cubicBezTo>
                  <a:cubicBezTo>
                    <a:pt x="615" y="767"/>
                    <a:pt x="619" y="771"/>
                    <a:pt x="622" y="776"/>
                  </a:cubicBezTo>
                  <a:cubicBezTo>
                    <a:pt x="642" y="799"/>
                    <a:pt x="672" y="815"/>
                    <a:pt x="706" y="815"/>
                  </a:cubicBezTo>
                  <a:cubicBezTo>
                    <a:pt x="765" y="815"/>
                    <a:pt x="814" y="766"/>
                    <a:pt x="814" y="706"/>
                  </a:cubicBezTo>
                  <a:cubicBezTo>
                    <a:pt x="814" y="674"/>
                    <a:pt x="799" y="644"/>
                    <a:pt x="777" y="625"/>
                  </a:cubicBezTo>
                  <a:cubicBezTo>
                    <a:pt x="776" y="624"/>
                    <a:pt x="776" y="623"/>
                    <a:pt x="775" y="623"/>
                  </a:cubicBezTo>
                  <a:cubicBezTo>
                    <a:pt x="775" y="623"/>
                    <a:pt x="765" y="616"/>
                    <a:pt x="765" y="616"/>
                  </a:cubicBezTo>
                  <a:cubicBezTo>
                    <a:pt x="746" y="601"/>
                    <a:pt x="198" y="165"/>
                    <a:pt x="181" y="182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5" name="사각형: 둥근 모서리 128">
              <a:extLst>
                <a:ext uri="{FF2B5EF4-FFF2-40B4-BE49-F238E27FC236}">
                  <a16:creationId xmlns:a16="http://schemas.microsoft.com/office/drawing/2014/main" id="{CD61A6E8-386C-3EA8-3B3B-FE37D7D7EE0A}"/>
                </a:ext>
              </a:extLst>
            </p:cNvPr>
            <p:cNvSpPr>
              <a:spLocks/>
            </p:cNvSpPr>
            <p:nvPr/>
          </p:nvSpPr>
          <p:spPr>
            <a:xfrm>
              <a:off x="4751432" y="1908151"/>
              <a:ext cx="665073" cy="252883"/>
            </a:xfrm>
            <a:prstGeom prst="roundRect">
              <a:avLst>
                <a:gd name="adj" fmla="val 50000"/>
              </a:avLst>
            </a:prstGeom>
            <a:solidFill>
              <a:srgbClr val="7F7F7F"/>
            </a:solidFill>
            <a:ln w="0">
              <a:noFill/>
              <a:prstDash/>
            </a:ln>
            <a:effectLst/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800" dirty="0">
                  <a:ln w="9525" cap="flat" cmpd="sng">
                    <a:noFill/>
                    <a:prstDash/>
                  </a:ln>
                  <a:solidFill>
                    <a:srgbClr val="FFFFFF"/>
                  </a:solidFill>
                  <a:latin typeface="맑은 고딕" charset="0"/>
                  <a:ea typeface="맑은 고딕" charset="0"/>
                </a:rPr>
                <a:t>종료</a:t>
              </a:r>
              <a:endParaRPr kumimoji="0" lang="ko-KR" altLang="en-US" sz="800" b="0" i="0" u="none" strike="noStrike" kern="1200" cap="none" spc="0" normalizeH="0" baseline="0" noProof="0" dirty="0">
                <a:ln w="9525" cap="flat" cmpd="sng">
                  <a:noFill/>
                  <a:prstDash/>
                </a:ln>
                <a:solidFill>
                  <a:srgbClr val="FFFFFF"/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endParaRPr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065DF89E-66F9-523D-3D76-ED3D5250C901}"/>
                </a:ext>
              </a:extLst>
            </p:cNvPr>
            <p:cNvSpPr/>
            <p:nvPr/>
          </p:nvSpPr>
          <p:spPr>
            <a:xfrm>
              <a:off x="4215665" y="1936343"/>
              <a:ext cx="525485" cy="19649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lIns="36000" tIns="0" rIns="36000" bIns="0" rtlCol="0" anchor="ctr"/>
            <a:lstStyle/>
            <a:p>
              <a:r>
                <a:rPr lang="en-US" altLang="ko-KR" sz="1200" dirty="0">
                  <a:solidFill>
                    <a:schemeClr val="bg1"/>
                  </a:solidFill>
                  <a:latin typeface="Impact" panose="020B0806030902050204" pitchFamily="34" charset="0"/>
                  <a:cs typeface="Aldhabi" panose="01000000000000000000" pitchFamily="2" charset="-78"/>
                </a:rPr>
                <a:t>00:01</a:t>
              </a:r>
              <a:endParaRPr lang="ko-KR" altLang="en-US" sz="1200" dirty="0">
                <a:solidFill>
                  <a:schemeClr val="bg1"/>
                </a:solidFill>
                <a:latin typeface="Impact" panose="020B0806030902050204" pitchFamily="34" charset="0"/>
                <a:cs typeface="Aldhabi" panose="01000000000000000000" pitchFamily="2" charset="-78"/>
              </a:endParaRPr>
            </a:p>
          </p:txBody>
        </p:sp>
      </p:grpSp>
      <p:sp>
        <p:nvSpPr>
          <p:cNvPr id="98" name="타원 97">
            <a:extLst>
              <a:ext uri="{FF2B5EF4-FFF2-40B4-BE49-F238E27FC236}">
                <a16:creationId xmlns:a16="http://schemas.microsoft.com/office/drawing/2014/main" id="{CD229327-6D4C-B2B0-854F-8163CBD0E695}"/>
              </a:ext>
            </a:extLst>
          </p:cNvPr>
          <p:cNvSpPr/>
          <p:nvPr/>
        </p:nvSpPr>
        <p:spPr>
          <a:xfrm>
            <a:off x="4992383" y="1771193"/>
            <a:ext cx="166154" cy="166154"/>
          </a:xfrm>
          <a:prstGeom prst="ellipse">
            <a:avLst/>
          </a:prstGeom>
          <a:solidFill>
            <a:srgbClr val="C0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38" dirty="0">
                <a:solidFill>
                  <a:schemeClr val="bg1"/>
                </a:solidFill>
                <a:latin typeface="+mn-ea"/>
              </a:rPr>
              <a:t>3</a:t>
            </a:r>
            <a:endParaRPr lang="ko-KR" altLang="en-US" sz="738" dirty="0" err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64B4807A-357F-BD8F-9E14-0B1BBF2847AE}"/>
              </a:ext>
            </a:extLst>
          </p:cNvPr>
          <p:cNvSpPr/>
          <p:nvPr/>
        </p:nvSpPr>
        <p:spPr>
          <a:xfrm>
            <a:off x="4279474" y="1761353"/>
            <a:ext cx="166154" cy="166154"/>
          </a:xfrm>
          <a:prstGeom prst="ellipse">
            <a:avLst/>
          </a:prstGeom>
          <a:solidFill>
            <a:srgbClr val="C0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38" dirty="0">
                <a:solidFill>
                  <a:schemeClr val="bg1"/>
                </a:solidFill>
                <a:latin typeface="+mn-ea"/>
              </a:rPr>
              <a:t>2</a:t>
            </a:r>
            <a:endParaRPr lang="ko-KR" altLang="en-US" sz="738" dirty="0" err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C7C98E4-C0F9-CCCB-B33C-F5FDE79B0AC6}"/>
              </a:ext>
            </a:extLst>
          </p:cNvPr>
          <p:cNvSpPr txBox="1"/>
          <p:nvPr/>
        </p:nvSpPr>
        <p:spPr>
          <a:xfrm>
            <a:off x="10596500" y="599"/>
            <a:ext cx="1595500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dirty="0" err="1">
                <a:solidFill>
                  <a:srgbClr val="FF0000"/>
                </a:solidFill>
              </a:rPr>
              <a:t>퍼블제외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262740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35B44F-81DA-3473-5FBF-1116DD70F90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Showcase : </a:t>
            </a:r>
            <a:r>
              <a:rPr lang="ko-KR" altLang="en-US" dirty="0"/>
              <a:t>집중도 분석 종료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8CC5AD9-DD2C-4CF0-A28D-F52B806C9A6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Main &gt; Showcase &gt; </a:t>
            </a:r>
            <a:r>
              <a:rPr lang="ko-KR" altLang="en-US" dirty="0"/>
              <a:t>집중도 분석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1196C17-A330-4510-24B6-FA144F09070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S_CONC_04_P</a:t>
            </a:r>
            <a:endParaRPr lang="ko-KR" altLang="en-US" dirty="0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D760755B-0620-0741-3E29-66BFA6A9CE16}"/>
              </a:ext>
            </a:extLst>
          </p:cNvPr>
          <p:cNvGrpSpPr/>
          <p:nvPr/>
        </p:nvGrpSpPr>
        <p:grpSpPr>
          <a:xfrm>
            <a:off x="217498" y="788533"/>
            <a:ext cx="9010640" cy="5798741"/>
            <a:chOff x="217498" y="788533"/>
            <a:chExt cx="9010640" cy="5798741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670860B-58FF-8398-6460-6E095508029F}"/>
                </a:ext>
              </a:extLst>
            </p:cNvPr>
            <p:cNvSpPr/>
            <p:nvPr/>
          </p:nvSpPr>
          <p:spPr bwMode="auto">
            <a:xfrm>
              <a:off x="217502" y="1307243"/>
              <a:ext cx="9010633" cy="2656734"/>
            </a:xfrm>
            <a:prstGeom prst="rect">
              <a:avLst/>
            </a:prstGeom>
            <a:solidFill>
              <a:srgbClr val="D9D9D9"/>
            </a:solidFill>
            <a:ln w="2857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kumimoji="0" lang="ko-KR" altLang="en-US" dirty="0">
                <a:solidFill>
                  <a:srgbClr val="FF0000"/>
                </a:solidFill>
                <a:latin typeface="+mn-ea"/>
              </a:endParaRPr>
            </a:p>
          </p:txBody>
        </p:sp>
        <p:sp>
          <p:nvSpPr>
            <p:cNvPr id="6" name="Freeform 129">
              <a:extLst>
                <a:ext uri="{FF2B5EF4-FFF2-40B4-BE49-F238E27FC236}">
                  <a16:creationId xmlns:a16="http://schemas.microsoft.com/office/drawing/2014/main" id="{F515AB29-725B-AFD7-5224-7E0BAFD873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29119" y="2313334"/>
              <a:ext cx="787402" cy="644552"/>
            </a:xfrm>
            <a:custGeom>
              <a:avLst/>
              <a:gdLst>
                <a:gd name="T0" fmla="*/ 800850339 w 68"/>
                <a:gd name="T1" fmla="*/ 578081024 h 55"/>
                <a:gd name="T2" fmla="*/ 741964184 w 68"/>
                <a:gd name="T3" fmla="*/ 648868068 h 55"/>
                <a:gd name="T4" fmla="*/ 58886155 w 68"/>
                <a:gd name="T5" fmla="*/ 648868068 h 55"/>
                <a:gd name="T6" fmla="*/ 0 w 68"/>
                <a:gd name="T7" fmla="*/ 578081024 h 55"/>
                <a:gd name="T8" fmla="*/ 0 w 68"/>
                <a:gd name="T9" fmla="*/ 70787044 h 55"/>
                <a:gd name="T10" fmla="*/ 58886155 w 68"/>
                <a:gd name="T11" fmla="*/ 0 h 55"/>
                <a:gd name="T12" fmla="*/ 741964184 w 68"/>
                <a:gd name="T13" fmla="*/ 0 h 55"/>
                <a:gd name="T14" fmla="*/ 800850339 w 68"/>
                <a:gd name="T15" fmla="*/ 70787044 h 55"/>
                <a:gd name="T16" fmla="*/ 800850339 w 68"/>
                <a:gd name="T17" fmla="*/ 578081024 h 55"/>
                <a:gd name="T18" fmla="*/ 58886155 w 68"/>
                <a:gd name="T19" fmla="*/ 58988631 h 55"/>
                <a:gd name="T20" fmla="*/ 47108238 w 68"/>
                <a:gd name="T21" fmla="*/ 70787044 h 55"/>
                <a:gd name="T22" fmla="*/ 47108238 w 68"/>
                <a:gd name="T23" fmla="*/ 578081024 h 55"/>
                <a:gd name="T24" fmla="*/ 58886155 w 68"/>
                <a:gd name="T25" fmla="*/ 601677850 h 55"/>
                <a:gd name="T26" fmla="*/ 741964184 w 68"/>
                <a:gd name="T27" fmla="*/ 601677850 h 55"/>
                <a:gd name="T28" fmla="*/ 753742101 w 68"/>
                <a:gd name="T29" fmla="*/ 578081024 h 55"/>
                <a:gd name="T30" fmla="*/ 753742101 w 68"/>
                <a:gd name="T31" fmla="*/ 70787044 h 55"/>
                <a:gd name="T32" fmla="*/ 741964184 w 68"/>
                <a:gd name="T33" fmla="*/ 58988631 h 55"/>
                <a:gd name="T34" fmla="*/ 58886155 w 68"/>
                <a:gd name="T35" fmla="*/ 58988631 h 55"/>
                <a:gd name="T36" fmla="*/ 188436383 w 68"/>
                <a:gd name="T37" fmla="*/ 271346327 h 55"/>
                <a:gd name="T38" fmla="*/ 105994393 w 68"/>
                <a:gd name="T39" fmla="*/ 188760870 h 55"/>
                <a:gd name="T40" fmla="*/ 188436383 w 68"/>
                <a:gd name="T41" fmla="*/ 106178848 h 55"/>
                <a:gd name="T42" fmla="*/ 270874942 w 68"/>
                <a:gd name="T43" fmla="*/ 188760870 h 55"/>
                <a:gd name="T44" fmla="*/ 188436383 w 68"/>
                <a:gd name="T45" fmla="*/ 271346327 h 55"/>
                <a:gd name="T46" fmla="*/ 694855946 w 68"/>
                <a:gd name="T47" fmla="*/ 542689220 h 55"/>
                <a:gd name="T48" fmla="*/ 105994393 w 68"/>
                <a:gd name="T49" fmla="*/ 542689220 h 55"/>
                <a:gd name="T50" fmla="*/ 105994393 w 68"/>
                <a:gd name="T51" fmla="*/ 460107198 h 55"/>
                <a:gd name="T52" fmla="*/ 235544621 w 68"/>
                <a:gd name="T53" fmla="*/ 330331523 h 55"/>
                <a:gd name="T54" fmla="*/ 306208694 w 68"/>
                <a:gd name="T55" fmla="*/ 389320154 h 55"/>
                <a:gd name="T56" fmla="*/ 518197480 w 68"/>
                <a:gd name="T57" fmla="*/ 176962457 h 55"/>
                <a:gd name="T58" fmla="*/ 694855946 w 68"/>
                <a:gd name="T59" fmla="*/ 353928349 h 55"/>
                <a:gd name="T60" fmla="*/ 694855946 w 68"/>
                <a:gd name="T61" fmla="*/ 542689220 h 55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0" t="0" r="r" b="b"/>
              <a:pathLst>
                <a:path w="68" h="55">
                  <a:moveTo>
                    <a:pt x="68" y="49"/>
                  </a:moveTo>
                  <a:cubicBezTo>
                    <a:pt x="68" y="53"/>
                    <a:pt x="66" y="55"/>
                    <a:pt x="63" y="55"/>
                  </a:cubicBezTo>
                  <a:cubicBezTo>
                    <a:pt x="5" y="55"/>
                    <a:pt x="5" y="55"/>
                    <a:pt x="5" y="55"/>
                  </a:cubicBezTo>
                  <a:cubicBezTo>
                    <a:pt x="2" y="55"/>
                    <a:pt x="0" y="53"/>
                    <a:pt x="0" y="4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5" y="0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66" y="0"/>
                    <a:pt x="68" y="3"/>
                    <a:pt x="68" y="6"/>
                  </a:cubicBezTo>
                  <a:lnTo>
                    <a:pt x="68" y="49"/>
                  </a:lnTo>
                  <a:close/>
                  <a:moveTo>
                    <a:pt x="5" y="5"/>
                  </a:moveTo>
                  <a:cubicBezTo>
                    <a:pt x="5" y="5"/>
                    <a:pt x="4" y="5"/>
                    <a:pt x="4" y="6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4" y="50"/>
                    <a:pt x="5" y="51"/>
                    <a:pt x="5" y="51"/>
                  </a:cubicBezTo>
                  <a:cubicBezTo>
                    <a:pt x="63" y="51"/>
                    <a:pt x="63" y="51"/>
                    <a:pt x="63" y="51"/>
                  </a:cubicBezTo>
                  <a:cubicBezTo>
                    <a:pt x="63" y="51"/>
                    <a:pt x="64" y="50"/>
                    <a:pt x="64" y="49"/>
                  </a:cubicBezTo>
                  <a:cubicBezTo>
                    <a:pt x="64" y="6"/>
                    <a:pt x="64" y="6"/>
                    <a:pt x="64" y="6"/>
                  </a:cubicBezTo>
                  <a:cubicBezTo>
                    <a:pt x="64" y="5"/>
                    <a:pt x="63" y="5"/>
                    <a:pt x="63" y="5"/>
                  </a:cubicBezTo>
                  <a:lnTo>
                    <a:pt x="5" y="5"/>
                  </a:lnTo>
                  <a:close/>
                  <a:moveTo>
                    <a:pt x="16" y="23"/>
                  </a:moveTo>
                  <a:cubicBezTo>
                    <a:pt x="12" y="23"/>
                    <a:pt x="9" y="20"/>
                    <a:pt x="9" y="16"/>
                  </a:cubicBezTo>
                  <a:cubicBezTo>
                    <a:pt x="9" y="13"/>
                    <a:pt x="12" y="9"/>
                    <a:pt x="16" y="9"/>
                  </a:cubicBezTo>
                  <a:cubicBezTo>
                    <a:pt x="20" y="9"/>
                    <a:pt x="23" y="13"/>
                    <a:pt x="23" y="16"/>
                  </a:cubicBezTo>
                  <a:cubicBezTo>
                    <a:pt x="23" y="20"/>
                    <a:pt x="20" y="23"/>
                    <a:pt x="16" y="23"/>
                  </a:cubicBezTo>
                  <a:close/>
                  <a:moveTo>
                    <a:pt x="59" y="46"/>
                  </a:moveTo>
                  <a:cubicBezTo>
                    <a:pt x="9" y="46"/>
                    <a:pt x="9" y="46"/>
                    <a:pt x="9" y="46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20" y="28"/>
                    <a:pt x="20" y="28"/>
                    <a:pt x="20" y="28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44" y="15"/>
                    <a:pt x="44" y="15"/>
                    <a:pt x="44" y="15"/>
                  </a:cubicBezTo>
                  <a:cubicBezTo>
                    <a:pt x="59" y="30"/>
                    <a:pt x="59" y="30"/>
                    <a:pt x="59" y="30"/>
                  </a:cubicBezTo>
                  <a:lnTo>
                    <a:pt x="59" y="46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endParaRPr lang="id-ID" dirty="0">
                <a:latin typeface="+mn-ea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FCED180-08F2-2DC0-8FA0-58A91F3C8052}"/>
                </a:ext>
              </a:extLst>
            </p:cNvPr>
            <p:cNvSpPr txBox="1"/>
            <p:nvPr/>
          </p:nvSpPr>
          <p:spPr>
            <a:xfrm>
              <a:off x="3251200" y="1764865"/>
              <a:ext cx="30241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편리하고 정확한</a:t>
              </a:r>
              <a:endPara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92B93E8-DA9F-64B7-C62C-57E2B02FD1EA}"/>
                </a:ext>
              </a:extLst>
            </p:cNvPr>
            <p:cNvSpPr txBox="1"/>
            <p:nvPr/>
          </p:nvSpPr>
          <p:spPr>
            <a:xfrm>
              <a:off x="3724375" y="1971880"/>
              <a:ext cx="200639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Raiseme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4E3D33A-A34C-96F0-5D57-58C7DF3324DF}"/>
                </a:ext>
              </a:extLst>
            </p:cNvPr>
            <p:cNvSpPr txBox="1"/>
            <p:nvPr/>
          </p:nvSpPr>
          <p:spPr>
            <a:xfrm>
              <a:off x="550862" y="4596211"/>
              <a:ext cx="270033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Raiseme</a:t>
              </a:r>
              <a:r>
                <a:rPr lang="ko-KR" alt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의 집중도 분석 </a:t>
              </a:r>
              <a:endPara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  <a:p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AI</a:t>
              </a:r>
              <a:r>
                <a:rPr lang="ko-KR" alt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 모델을 소개합니다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10A5EBD-82E0-9EF7-0162-4D5F433E8B7A}"/>
                </a:ext>
              </a:extLst>
            </p:cNvPr>
            <p:cNvSpPr txBox="1"/>
            <p:nvPr/>
          </p:nvSpPr>
          <p:spPr>
            <a:xfrm>
              <a:off x="3507967" y="5140091"/>
              <a:ext cx="3592858" cy="11244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en-US" altLang="ko-KR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Raiseme</a:t>
              </a:r>
              <a:r>
                <a:rPr lang="ko-KR" alt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의 집중과 비집중상태의 뇌파를 활용한 </a:t>
              </a:r>
              <a:r>
                <a:rPr lang="en-US" altLang="ko-KR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AI</a:t>
              </a:r>
              <a:r>
                <a:rPr lang="ko-KR" alt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학습으로 더 정확하게 판정할 수 있습니다</a:t>
              </a:r>
              <a:r>
                <a:rPr lang="en-US" altLang="ko-KR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.</a:t>
              </a:r>
            </a:p>
            <a:p>
              <a:pPr algn="just">
                <a:lnSpc>
                  <a:spcPct val="150000"/>
                </a:lnSpc>
              </a:pPr>
              <a:endParaRPr lang="en-US" altLang="ko-KR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  <a:p>
              <a:pPr algn="just">
                <a:lnSpc>
                  <a:spcPct val="150000"/>
                </a:lnSpc>
              </a:pPr>
              <a:r>
                <a:rPr lang="en-US" altLang="ko-KR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Eye Tracking</a:t>
              </a:r>
              <a:r>
                <a:rPr lang="ko-KR" alt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으로는 구분할 수 없는 청각 집중상태나 </a:t>
              </a:r>
              <a:endPara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  <a:p>
              <a:pPr algn="just">
                <a:lnSpc>
                  <a:spcPct val="150000"/>
                </a:lnSpc>
              </a:pPr>
              <a:r>
                <a:rPr lang="ko-KR" alt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시선만 고정한 상태를 구분할 수 있습니다</a:t>
              </a:r>
              <a:r>
                <a:rPr lang="en-US" altLang="ko-KR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.</a:t>
              </a:r>
              <a:endPara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68873E9B-B9D6-D7FD-0001-4C549F181434}"/>
                </a:ext>
              </a:extLst>
            </p:cNvPr>
            <p:cNvGrpSpPr/>
            <p:nvPr/>
          </p:nvGrpSpPr>
          <p:grpSpPr>
            <a:xfrm>
              <a:off x="550862" y="5140091"/>
              <a:ext cx="2700338" cy="1447183"/>
              <a:chOff x="550862" y="2149829"/>
              <a:chExt cx="2700338" cy="1447183"/>
            </a:xfrm>
          </p:grpSpPr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D3DE306C-7286-82CB-5285-04888E1E6736}"/>
                  </a:ext>
                </a:extLst>
              </p:cNvPr>
              <p:cNvSpPr/>
              <p:nvPr/>
            </p:nvSpPr>
            <p:spPr bwMode="auto">
              <a:xfrm>
                <a:off x="550862" y="2149829"/>
                <a:ext cx="2700338" cy="1447183"/>
              </a:xfrm>
              <a:prstGeom prst="rect">
                <a:avLst/>
              </a:prstGeom>
              <a:solidFill>
                <a:srgbClr val="D9D9D9"/>
              </a:solidFill>
              <a:ln w="28575"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kumimoji="0" lang="ko-KR" altLang="en-US" dirty="0">
                  <a:solidFill>
                    <a:srgbClr val="FF0000"/>
                  </a:solidFill>
                  <a:latin typeface="+mn-ea"/>
                </a:endParaRPr>
              </a:p>
            </p:txBody>
          </p:sp>
          <p:sp>
            <p:nvSpPr>
              <p:cNvPr id="13" name="Freeform 129">
                <a:extLst>
                  <a:ext uri="{FF2B5EF4-FFF2-40B4-BE49-F238E27FC236}">
                    <a16:creationId xmlns:a16="http://schemas.microsoft.com/office/drawing/2014/main" id="{825E5FCB-0E3A-C0FD-7882-45E25FA0190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21397" y="2644518"/>
                <a:ext cx="559267" cy="457805"/>
              </a:xfrm>
              <a:custGeom>
                <a:avLst/>
                <a:gdLst>
                  <a:gd name="T0" fmla="*/ 800850339 w 68"/>
                  <a:gd name="T1" fmla="*/ 578081024 h 55"/>
                  <a:gd name="T2" fmla="*/ 741964184 w 68"/>
                  <a:gd name="T3" fmla="*/ 648868068 h 55"/>
                  <a:gd name="T4" fmla="*/ 58886155 w 68"/>
                  <a:gd name="T5" fmla="*/ 648868068 h 55"/>
                  <a:gd name="T6" fmla="*/ 0 w 68"/>
                  <a:gd name="T7" fmla="*/ 578081024 h 55"/>
                  <a:gd name="T8" fmla="*/ 0 w 68"/>
                  <a:gd name="T9" fmla="*/ 70787044 h 55"/>
                  <a:gd name="T10" fmla="*/ 58886155 w 68"/>
                  <a:gd name="T11" fmla="*/ 0 h 55"/>
                  <a:gd name="T12" fmla="*/ 741964184 w 68"/>
                  <a:gd name="T13" fmla="*/ 0 h 55"/>
                  <a:gd name="T14" fmla="*/ 800850339 w 68"/>
                  <a:gd name="T15" fmla="*/ 70787044 h 55"/>
                  <a:gd name="T16" fmla="*/ 800850339 w 68"/>
                  <a:gd name="T17" fmla="*/ 578081024 h 55"/>
                  <a:gd name="T18" fmla="*/ 58886155 w 68"/>
                  <a:gd name="T19" fmla="*/ 58988631 h 55"/>
                  <a:gd name="T20" fmla="*/ 47108238 w 68"/>
                  <a:gd name="T21" fmla="*/ 70787044 h 55"/>
                  <a:gd name="T22" fmla="*/ 47108238 w 68"/>
                  <a:gd name="T23" fmla="*/ 578081024 h 55"/>
                  <a:gd name="T24" fmla="*/ 58886155 w 68"/>
                  <a:gd name="T25" fmla="*/ 601677850 h 55"/>
                  <a:gd name="T26" fmla="*/ 741964184 w 68"/>
                  <a:gd name="T27" fmla="*/ 601677850 h 55"/>
                  <a:gd name="T28" fmla="*/ 753742101 w 68"/>
                  <a:gd name="T29" fmla="*/ 578081024 h 55"/>
                  <a:gd name="T30" fmla="*/ 753742101 w 68"/>
                  <a:gd name="T31" fmla="*/ 70787044 h 55"/>
                  <a:gd name="T32" fmla="*/ 741964184 w 68"/>
                  <a:gd name="T33" fmla="*/ 58988631 h 55"/>
                  <a:gd name="T34" fmla="*/ 58886155 w 68"/>
                  <a:gd name="T35" fmla="*/ 58988631 h 55"/>
                  <a:gd name="T36" fmla="*/ 188436383 w 68"/>
                  <a:gd name="T37" fmla="*/ 271346327 h 55"/>
                  <a:gd name="T38" fmla="*/ 105994393 w 68"/>
                  <a:gd name="T39" fmla="*/ 188760870 h 55"/>
                  <a:gd name="T40" fmla="*/ 188436383 w 68"/>
                  <a:gd name="T41" fmla="*/ 106178848 h 55"/>
                  <a:gd name="T42" fmla="*/ 270874942 w 68"/>
                  <a:gd name="T43" fmla="*/ 188760870 h 55"/>
                  <a:gd name="T44" fmla="*/ 188436383 w 68"/>
                  <a:gd name="T45" fmla="*/ 271346327 h 55"/>
                  <a:gd name="T46" fmla="*/ 694855946 w 68"/>
                  <a:gd name="T47" fmla="*/ 542689220 h 55"/>
                  <a:gd name="T48" fmla="*/ 105994393 w 68"/>
                  <a:gd name="T49" fmla="*/ 542689220 h 55"/>
                  <a:gd name="T50" fmla="*/ 105994393 w 68"/>
                  <a:gd name="T51" fmla="*/ 460107198 h 55"/>
                  <a:gd name="T52" fmla="*/ 235544621 w 68"/>
                  <a:gd name="T53" fmla="*/ 330331523 h 55"/>
                  <a:gd name="T54" fmla="*/ 306208694 w 68"/>
                  <a:gd name="T55" fmla="*/ 389320154 h 55"/>
                  <a:gd name="T56" fmla="*/ 518197480 w 68"/>
                  <a:gd name="T57" fmla="*/ 176962457 h 55"/>
                  <a:gd name="T58" fmla="*/ 694855946 w 68"/>
                  <a:gd name="T59" fmla="*/ 353928349 h 55"/>
                  <a:gd name="T60" fmla="*/ 694855946 w 68"/>
                  <a:gd name="T61" fmla="*/ 542689220 h 55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</a:gdLst>
                <a:ahLst/>
                <a:cxnLst>
                  <a:cxn ang="T62">
                    <a:pos x="T0" y="T1"/>
                  </a:cxn>
                  <a:cxn ang="T63">
                    <a:pos x="T2" y="T3"/>
                  </a:cxn>
                  <a:cxn ang="T64">
                    <a:pos x="T4" y="T5"/>
                  </a:cxn>
                  <a:cxn ang="T65">
                    <a:pos x="T6" y="T7"/>
                  </a:cxn>
                  <a:cxn ang="T66">
                    <a:pos x="T8" y="T9"/>
                  </a:cxn>
                  <a:cxn ang="T67">
                    <a:pos x="T10" y="T11"/>
                  </a:cxn>
                  <a:cxn ang="T68">
                    <a:pos x="T12" y="T13"/>
                  </a:cxn>
                  <a:cxn ang="T69">
                    <a:pos x="T14" y="T15"/>
                  </a:cxn>
                  <a:cxn ang="T70">
                    <a:pos x="T16" y="T17"/>
                  </a:cxn>
                  <a:cxn ang="T71">
                    <a:pos x="T18" y="T19"/>
                  </a:cxn>
                  <a:cxn ang="T72">
                    <a:pos x="T20" y="T21"/>
                  </a:cxn>
                  <a:cxn ang="T73">
                    <a:pos x="T22" y="T23"/>
                  </a:cxn>
                  <a:cxn ang="T74">
                    <a:pos x="T24" y="T25"/>
                  </a:cxn>
                  <a:cxn ang="T75">
                    <a:pos x="T26" y="T27"/>
                  </a:cxn>
                  <a:cxn ang="T76">
                    <a:pos x="T28" y="T29"/>
                  </a:cxn>
                  <a:cxn ang="T77">
                    <a:pos x="T30" y="T31"/>
                  </a:cxn>
                  <a:cxn ang="T78">
                    <a:pos x="T32" y="T33"/>
                  </a:cxn>
                  <a:cxn ang="T79">
                    <a:pos x="T34" y="T35"/>
                  </a:cxn>
                  <a:cxn ang="T80">
                    <a:pos x="T36" y="T37"/>
                  </a:cxn>
                  <a:cxn ang="T81">
                    <a:pos x="T38" y="T39"/>
                  </a:cxn>
                  <a:cxn ang="T82">
                    <a:pos x="T40" y="T41"/>
                  </a:cxn>
                  <a:cxn ang="T83">
                    <a:pos x="T42" y="T43"/>
                  </a:cxn>
                  <a:cxn ang="T84">
                    <a:pos x="T44" y="T45"/>
                  </a:cxn>
                  <a:cxn ang="T85">
                    <a:pos x="T46" y="T47"/>
                  </a:cxn>
                  <a:cxn ang="T86">
                    <a:pos x="T48" y="T49"/>
                  </a:cxn>
                  <a:cxn ang="T87">
                    <a:pos x="T50" y="T51"/>
                  </a:cxn>
                  <a:cxn ang="T88">
                    <a:pos x="T52" y="T53"/>
                  </a:cxn>
                  <a:cxn ang="T89">
                    <a:pos x="T54" y="T55"/>
                  </a:cxn>
                  <a:cxn ang="T90">
                    <a:pos x="T56" y="T57"/>
                  </a:cxn>
                  <a:cxn ang="T91">
                    <a:pos x="T58" y="T59"/>
                  </a:cxn>
                  <a:cxn ang="T92">
                    <a:pos x="T60" y="T61"/>
                  </a:cxn>
                </a:cxnLst>
                <a:rect l="0" t="0" r="r" b="b"/>
                <a:pathLst>
                  <a:path w="68" h="55">
                    <a:moveTo>
                      <a:pt x="68" y="49"/>
                    </a:moveTo>
                    <a:cubicBezTo>
                      <a:pt x="68" y="53"/>
                      <a:pt x="66" y="55"/>
                      <a:pt x="63" y="55"/>
                    </a:cubicBezTo>
                    <a:cubicBezTo>
                      <a:pt x="5" y="55"/>
                      <a:pt x="5" y="55"/>
                      <a:pt x="5" y="55"/>
                    </a:cubicBezTo>
                    <a:cubicBezTo>
                      <a:pt x="2" y="55"/>
                      <a:pt x="0" y="53"/>
                      <a:pt x="0" y="49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2" y="0"/>
                      <a:pt x="5" y="0"/>
                    </a:cubicBezTo>
                    <a:cubicBezTo>
                      <a:pt x="63" y="0"/>
                      <a:pt x="63" y="0"/>
                      <a:pt x="63" y="0"/>
                    </a:cubicBezTo>
                    <a:cubicBezTo>
                      <a:pt x="66" y="0"/>
                      <a:pt x="68" y="3"/>
                      <a:pt x="68" y="6"/>
                    </a:cubicBezTo>
                    <a:lnTo>
                      <a:pt x="68" y="49"/>
                    </a:lnTo>
                    <a:close/>
                    <a:moveTo>
                      <a:pt x="5" y="5"/>
                    </a:moveTo>
                    <a:cubicBezTo>
                      <a:pt x="5" y="5"/>
                      <a:pt x="4" y="5"/>
                      <a:pt x="4" y="6"/>
                    </a:cubicBezTo>
                    <a:cubicBezTo>
                      <a:pt x="4" y="49"/>
                      <a:pt x="4" y="49"/>
                      <a:pt x="4" y="49"/>
                    </a:cubicBezTo>
                    <a:cubicBezTo>
                      <a:pt x="4" y="50"/>
                      <a:pt x="5" y="51"/>
                      <a:pt x="5" y="51"/>
                    </a:cubicBezTo>
                    <a:cubicBezTo>
                      <a:pt x="63" y="51"/>
                      <a:pt x="63" y="51"/>
                      <a:pt x="63" y="51"/>
                    </a:cubicBezTo>
                    <a:cubicBezTo>
                      <a:pt x="63" y="51"/>
                      <a:pt x="64" y="50"/>
                      <a:pt x="64" y="49"/>
                    </a:cubicBezTo>
                    <a:cubicBezTo>
                      <a:pt x="64" y="6"/>
                      <a:pt x="64" y="6"/>
                      <a:pt x="64" y="6"/>
                    </a:cubicBezTo>
                    <a:cubicBezTo>
                      <a:pt x="64" y="5"/>
                      <a:pt x="63" y="5"/>
                      <a:pt x="63" y="5"/>
                    </a:cubicBezTo>
                    <a:lnTo>
                      <a:pt x="5" y="5"/>
                    </a:lnTo>
                    <a:close/>
                    <a:moveTo>
                      <a:pt x="16" y="23"/>
                    </a:moveTo>
                    <a:cubicBezTo>
                      <a:pt x="12" y="23"/>
                      <a:pt x="9" y="20"/>
                      <a:pt x="9" y="16"/>
                    </a:cubicBezTo>
                    <a:cubicBezTo>
                      <a:pt x="9" y="13"/>
                      <a:pt x="12" y="9"/>
                      <a:pt x="16" y="9"/>
                    </a:cubicBezTo>
                    <a:cubicBezTo>
                      <a:pt x="20" y="9"/>
                      <a:pt x="23" y="13"/>
                      <a:pt x="23" y="16"/>
                    </a:cubicBezTo>
                    <a:cubicBezTo>
                      <a:pt x="23" y="20"/>
                      <a:pt x="20" y="23"/>
                      <a:pt x="16" y="23"/>
                    </a:cubicBezTo>
                    <a:close/>
                    <a:moveTo>
                      <a:pt x="59" y="46"/>
                    </a:moveTo>
                    <a:cubicBezTo>
                      <a:pt x="9" y="46"/>
                      <a:pt x="9" y="46"/>
                      <a:pt x="9" y="46"/>
                    </a:cubicBezTo>
                    <a:cubicBezTo>
                      <a:pt x="9" y="39"/>
                      <a:pt x="9" y="39"/>
                      <a:pt x="9" y="39"/>
                    </a:cubicBezTo>
                    <a:cubicBezTo>
                      <a:pt x="20" y="28"/>
                      <a:pt x="20" y="28"/>
                      <a:pt x="20" y="28"/>
                    </a:cubicBezTo>
                    <a:cubicBezTo>
                      <a:pt x="26" y="33"/>
                      <a:pt x="26" y="33"/>
                      <a:pt x="26" y="33"/>
                    </a:cubicBezTo>
                    <a:cubicBezTo>
                      <a:pt x="44" y="15"/>
                      <a:pt x="44" y="15"/>
                      <a:pt x="44" y="15"/>
                    </a:cubicBezTo>
                    <a:cubicBezTo>
                      <a:pt x="59" y="30"/>
                      <a:pt x="59" y="30"/>
                      <a:pt x="59" y="30"/>
                    </a:cubicBezTo>
                    <a:lnTo>
                      <a:pt x="59" y="46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id-ID" dirty="0">
                  <a:latin typeface="+mn-ea"/>
                </a:endParaRPr>
              </a:p>
            </p:txBody>
          </p:sp>
        </p:grpSp>
        <p:sp>
          <p:nvSpPr>
            <p:cNvPr id="14" name="Button">
              <a:extLst>
                <a:ext uri="{FF2B5EF4-FFF2-40B4-BE49-F238E27FC236}">
                  <a16:creationId xmlns:a16="http://schemas.microsoft.com/office/drawing/2014/main" id="{28D07AC6-3D81-F497-643B-2862B16A96A0}"/>
                </a:ext>
              </a:extLst>
            </p:cNvPr>
            <p:cNvSpPr>
              <a:spLocks/>
            </p:cNvSpPr>
            <p:nvPr/>
          </p:nvSpPr>
          <p:spPr bwMode="auto">
            <a:xfrm>
              <a:off x="3507967" y="6313512"/>
              <a:ext cx="956861" cy="241995"/>
            </a:xfrm>
            <a:prstGeom prst="roundRect">
              <a:avLst>
                <a:gd name="adj" fmla="val 8776"/>
              </a:avLst>
            </a:prstGeom>
            <a:solidFill>
              <a:srgbClr val="FFFFFF"/>
            </a:solidFill>
            <a:ln w="6350" cap="flat" cmpd="sng" algn="ctr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Showcase </a:t>
              </a:r>
              <a:r>
                <a:rPr lang="ko-KR" alt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체험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43F485E6-1EFD-59A0-ADD5-B89AFEDD602A}"/>
                </a:ext>
              </a:extLst>
            </p:cNvPr>
            <p:cNvCxnSpPr/>
            <p:nvPr/>
          </p:nvCxnSpPr>
          <p:spPr>
            <a:xfrm>
              <a:off x="217502" y="4401108"/>
              <a:ext cx="9010633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4CECF07D-DCD4-F5EB-C432-594628811256}"/>
                </a:ext>
              </a:extLst>
            </p:cNvPr>
            <p:cNvCxnSpPr>
              <a:cxnSpLocks/>
            </p:cNvCxnSpPr>
            <p:nvPr/>
          </p:nvCxnSpPr>
          <p:spPr>
            <a:xfrm>
              <a:off x="2592015" y="3981978"/>
              <a:ext cx="0" cy="42003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F08E072D-C8DE-6F02-25ED-075A4740AD5C}"/>
                </a:ext>
              </a:extLst>
            </p:cNvPr>
            <p:cNvSpPr/>
            <p:nvPr/>
          </p:nvSpPr>
          <p:spPr>
            <a:xfrm>
              <a:off x="675699" y="4102800"/>
              <a:ext cx="1335545" cy="154914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/>
            <a:p>
              <a:pPr lvl="0" algn="ctr" latinLnBrk="0">
                <a:lnSpc>
                  <a:spcPct val="110000"/>
                </a:lnSpc>
                <a:defRPr/>
              </a:pPr>
              <a:r>
                <a:rPr lang="ko-KR" altLang="en-US" sz="1000" b="1" dirty="0">
                  <a:latin typeface="+mn-ea"/>
                  <a:cs typeface="Segoe UI" panose="020B0502040204020203" pitchFamily="34" charset="0"/>
                </a:rPr>
                <a:t>집중도 분석</a:t>
              </a: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8551FC55-6857-F9AC-9C97-10EFB07D00AD}"/>
                </a:ext>
              </a:extLst>
            </p:cNvPr>
            <p:cNvSpPr/>
            <p:nvPr/>
          </p:nvSpPr>
          <p:spPr>
            <a:xfrm>
              <a:off x="7440746" y="4102800"/>
              <a:ext cx="1335545" cy="154914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/>
            <a:p>
              <a:pPr lvl="0" algn="ctr" latinLnBrk="0">
                <a:lnSpc>
                  <a:spcPct val="110000"/>
                </a:lnSpc>
                <a:defRPr/>
              </a:pPr>
              <a:r>
                <a:rPr lang="ko-KR" altLang="en-US" sz="1000" b="1" dirty="0">
                  <a:latin typeface="+mn-ea"/>
                  <a:cs typeface="Segoe UI" panose="020B0502040204020203" pitchFamily="34" charset="0"/>
                </a:rPr>
                <a:t>시험 부정행위 검출</a:t>
              </a: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B5AA7010-51FC-7C2F-DFF8-3CF257881328}"/>
                </a:ext>
              </a:extLst>
            </p:cNvPr>
            <p:cNvSpPr/>
            <p:nvPr/>
          </p:nvSpPr>
          <p:spPr>
            <a:xfrm>
              <a:off x="217498" y="4341026"/>
              <a:ext cx="2369487" cy="70745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Ins="90000" rtlCol="0" anchor="ctr"/>
            <a:lstStyle/>
            <a:p>
              <a:pPr algn="l"/>
              <a:endParaRPr lang="ko-KR" altLang="en-US" sz="1000" noProof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E1ABF8F0-E4B2-8922-55DF-2CDE74C718B1}"/>
                </a:ext>
              </a:extLst>
            </p:cNvPr>
            <p:cNvCxnSpPr/>
            <p:nvPr/>
          </p:nvCxnSpPr>
          <p:spPr>
            <a:xfrm>
              <a:off x="217502" y="3963977"/>
              <a:ext cx="9010633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60063F82-859C-24AC-45B3-AD5AFE2B8456}"/>
                </a:ext>
              </a:extLst>
            </p:cNvPr>
            <p:cNvCxnSpPr>
              <a:cxnSpLocks/>
            </p:cNvCxnSpPr>
            <p:nvPr/>
          </p:nvCxnSpPr>
          <p:spPr>
            <a:xfrm>
              <a:off x="4763778" y="3967282"/>
              <a:ext cx="8503" cy="45431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243429C0-F2FE-652E-E6B2-808048198E3F}"/>
                </a:ext>
              </a:extLst>
            </p:cNvPr>
            <p:cNvCxnSpPr>
              <a:cxnSpLocks/>
            </p:cNvCxnSpPr>
            <p:nvPr/>
          </p:nvCxnSpPr>
          <p:spPr>
            <a:xfrm>
              <a:off x="6945599" y="3967282"/>
              <a:ext cx="0" cy="43472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3C83B75D-563D-A473-2E17-E5DA03EC3A04}"/>
                </a:ext>
              </a:extLst>
            </p:cNvPr>
            <p:cNvSpPr/>
            <p:nvPr/>
          </p:nvSpPr>
          <p:spPr>
            <a:xfrm>
              <a:off x="3014376" y="4102800"/>
              <a:ext cx="1335545" cy="154914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/>
            <a:p>
              <a:pPr lvl="0" algn="ctr" latinLnBrk="0">
                <a:lnSpc>
                  <a:spcPct val="110000"/>
                </a:lnSpc>
                <a:defRPr/>
              </a:pPr>
              <a:r>
                <a:rPr lang="ko-KR" altLang="en-US" sz="1000" b="1">
                  <a:latin typeface="+mn-ea"/>
                  <a:cs typeface="Segoe UI" panose="020B0502040204020203" pitchFamily="34" charset="0"/>
                </a:rPr>
                <a:t>흥미도 </a:t>
              </a:r>
              <a:r>
                <a:rPr lang="ko-KR" altLang="en-US" sz="1000" b="1" dirty="0">
                  <a:latin typeface="+mn-ea"/>
                  <a:cs typeface="Segoe UI" panose="020B0502040204020203" pitchFamily="34" charset="0"/>
                </a:rPr>
                <a:t>분석</a:t>
              </a: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6B364A5D-2F5D-4000-5893-221C93E6B63F}"/>
                </a:ext>
              </a:extLst>
            </p:cNvPr>
            <p:cNvSpPr/>
            <p:nvPr/>
          </p:nvSpPr>
          <p:spPr>
            <a:xfrm>
              <a:off x="5193524" y="4102800"/>
              <a:ext cx="1335545" cy="154914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/>
            <a:p>
              <a:pPr lvl="0" algn="ctr" latinLnBrk="0">
                <a:lnSpc>
                  <a:spcPct val="110000"/>
                </a:lnSpc>
                <a:defRPr/>
              </a:pPr>
              <a:r>
                <a:rPr lang="ko-KR" altLang="en-US" sz="1000" b="1" dirty="0">
                  <a:latin typeface="+mn-ea"/>
                  <a:cs typeface="Segoe UI" panose="020B0502040204020203" pitchFamily="34" charset="0"/>
                </a:rPr>
                <a:t>자세 분석</a:t>
              </a: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49ABF374-A6BF-7317-209A-7A83805A7CF6}"/>
                </a:ext>
              </a:extLst>
            </p:cNvPr>
            <p:cNvSpPr/>
            <p:nvPr/>
          </p:nvSpPr>
          <p:spPr>
            <a:xfrm>
              <a:off x="217502" y="791183"/>
              <a:ext cx="9010636" cy="51606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x-none" altLang="en-US" dirty="0">
                <a:latin typeface="+mn-ea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5C64B45F-4FC0-A46D-BF36-B2E5D38F8D5F}"/>
                </a:ext>
              </a:extLst>
            </p:cNvPr>
            <p:cNvSpPr/>
            <p:nvPr/>
          </p:nvSpPr>
          <p:spPr>
            <a:xfrm>
              <a:off x="217502" y="791183"/>
              <a:ext cx="9010636" cy="51606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x-none" altLang="en-US" dirty="0">
                <a:latin typeface="+mn-ea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EFB28432-8539-3297-884A-369F9CDFE6B5}"/>
                </a:ext>
              </a:extLst>
            </p:cNvPr>
            <p:cNvSpPr/>
            <p:nvPr/>
          </p:nvSpPr>
          <p:spPr>
            <a:xfrm>
              <a:off x="217502" y="791183"/>
              <a:ext cx="9010636" cy="51606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x-none" altLang="en-US" dirty="0">
                <a:latin typeface="+mn-ea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91DABD91-D4C7-9F17-2FF5-84E8D5B6C21E}"/>
                </a:ext>
              </a:extLst>
            </p:cNvPr>
            <p:cNvSpPr/>
            <p:nvPr/>
          </p:nvSpPr>
          <p:spPr bwMode="auto">
            <a:xfrm>
              <a:off x="338543" y="949952"/>
              <a:ext cx="1004929" cy="198522"/>
            </a:xfrm>
            <a:prstGeom prst="rect">
              <a:avLst/>
            </a:prstGeom>
            <a:noFill/>
            <a:ln w="2857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none" lIns="36000"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0" lang="en-US" altLang="ko-KR" sz="1050" b="1" dirty="0">
                  <a:solidFill>
                    <a:schemeClr val="bg1">
                      <a:lumMod val="65000"/>
                    </a:schemeClr>
                  </a:solidFill>
                  <a:latin typeface="+mn-ea"/>
                </a:rPr>
                <a:t>Raiseme </a:t>
              </a:r>
              <a:r>
                <a:rPr lang="en-US" altLang="ko-KR" sz="1050" b="1" dirty="0">
                  <a:solidFill>
                    <a:schemeClr val="bg1">
                      <a:lumMod val="65000"/>
                    </a:schemeClr>
                  </a:solidFill>
                  <a:latin typeface="+mn-ea"/>
                </a:rPr>
                <a:t>Logo</a:t>
              </a:r>
              <a:endParaRPr kumimoji="0" lang="ko-KR" altLang="en-US" sz="1050" b="1" dirty="0">
                <a:solidFill>
                  <a:schemeClr val="bg1">
                    <a:lumMod val="65000"/>
                  </a:schemeClr>
                </a:solidFill>
                <a:latin typeface="+mn-ea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05B60A9-FEAA-D5F8-6863-78B74316EA62}"/>
                </a:ext>
              </a:extLst>
            </p:cNvPr>
            <p:cNvSpPr txBox="1"/>
            <p:nvPr/>
          </p:nvSpPr>
          <p:spPr>
            <a:xfrm>
              <a:off x="6903769" y="926102"/>
              <a:ext cx="502309" cy="246221"/>
            </a:xfrm>
            <a:prstGeom prst="rect">
              <a:avLst/>
            </a:prstGeom>
            <a:noFill/>
          </p:spPr>
          <p:txBody>
            <a:bodyPr wrap="none" lIns="36000" rIns="36000" rtlCol="0" anchor="ctr">
              <a:spAutoFit/>
            </a:bodyPr>
            <a:lstStyle/>
            <a:p>
              <a:pPr algn="ctr"/>
              <a:r>
                <a:rPr kumimoji="1" lang="en-US" altLang="en-US" sz="1000" b="1" dirty="0">
                  <a:latin typeface="+mn-ea"/>
                </a:rPr>
                <a:t>Service</a:t>
              </a:r>
              <a:endParaRPr kumimoji="1" lang="x-none" altLang="en-US" sz="1000" b="1" dirty="0">
                <a:latin typeface="+mn-ea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AC6E76D6-AC7D-82FF-8E4C-68EA9DED4696}"/>
                </a:ext>
              </a:extLst>
            </p:cNvPr>
            <p:cNvSpPr txBox="1"/>
            <p:nvPr/>
          </p:nvSpPr>
          <p:spPr>
            <a:xfrm>
              <a:off x="8651687" y="926102"/>
              <a:ext cx="407731" cy="246221"/>
            </a:xfrm>
            <a:prstGeom prst="rect">
              <a:avLst/>
            </a:prstGeom>
            <a:noFill/>
          </p:spPr>
          <p:txBody>
            <a:bodyPr wrap="none" lIns="36000" rIns="36000" rtlCol="0" anchor="ctr">
              <a:spAutoFit/>
            </a:bodyPr>
            <a:lstStyle/>
            <a:p>
              <a:pPr algn="ctr"/>
              <a:r>
                <a:rPr kumimoji="1" lang="en-US" altLang="en-US" sz="1000" b="1" dirty="0">
                  <a:latin typeface="+mn-ea"/>
                </a:rPr>
                <a:t>News</a:t>
              </a:r>
              <a:endParaRPr kumimoji="1" lang="x-none" altLang="en-US" sz="1000" b="1" dirty="0">
                <a:latin typeface="+mn-ea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F3D80295-FEB6-6C6F-453B-462BC64E2155}"/>
                </a:ext>
              </a:extLst>
            </p:cNvPr>
            <p:cNvSpPr/>
            <p:nvPr/>
          </p:nvSpPr>
          <p:spPr bwMode="auto">
            <a:xfrm>
              <a:off x="5775776" y="971689"/>
              <a:ext cx="346666" cy="155049"/>
            </a:xfrm>
            <a:prstGeom prst="rect">
              <a:avLst/>
            </a:prstGeom>
            <a:noFill/>
            <a:ln w="2857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none" lIns="36000"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kumimoji="0" lang="ko-KR" altLang="en-US" sz="1000" b="1" dirty="0">
                <a:latin typeface="+mn-ea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D2E52764-4E8E-D9C7-FAA8-57B6899B0B40}"/>
                </a:ext>
              </a:extLst>
            </p:cNvPr>
            <p:cNvSpPr txBox="1"/>
            <p:nvPr/>
          </p:nvSpPr>
          <p:spPr>
            <a:xfrm>
              <a:off x="8080805" y="926102"/>
              <a:ext cx="353228" cy="246221"/>
            </a:xfrm>
            <a:prstGeom prst="rect">
              <a:avLst/>
            </a:prstGeom>
            <a:noFill/>
          </p:spPr>
          <p:txBody>
            <a:bodyPr wrap="none" lIns="36000" rIns="36000" rtlCol="0" anchor="ctr">
              <a:spAutoFit/>
            </a:bodyPr>
            <a:lstStyle/>
            <a:p>
              <a:pPr algn="ctr"/>
              <a:r>
                <a:rPr kumimoji="1" lang="en-US" altLang="en-US" sz="1000" b="1" dirty="0">
                  <a:latin typeface="+mn-ea"/>
                </a:rPr>
                <a:t>Case</a:t>
              </a:r>
              <a:endParaRPr kumimoji="1" lang="x-none" altLang="en-US" sz="1000" b="1" dirty="0">
                <a:latin typeface="+mn-ea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6AF2542-CED7-2911-3559-17CC3AE61FAD}"/>
                </a:ext>
              </a:extLst>
            </p:cNvPr>
            <p:cNvSpPr txBox="1"/>
            <p:nvPr/>
          </p:nvSpPr>
          <p:spPr>
            <a:xfrm>
              <a:off x="6323266" y="926102"/>
              <a:ext cx="451012" cy="246221"/>
            </a:xfrm>
            <a:prstGeom prst="rect">
              <a:avLst/>
            </a:prstGeom>
            <a:noFill/>
          </p:spPr>
          <p:txBody>
            <a:bodyPr wrap="none" lIns="36000" rIns="36000" rtlCol="0" anchor="ctr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0" lang="en-US" altLang="ko-KR" sz="1000" b="1" dirty="0">
                  <a:latin typeface="+mn-ea"/>
                </a:rPr>
                <a:t>About</a:t>
              </a:r>
              <a:endParaRPr kumimoji="0" lang="ko-KR" altLang="en-US" sz="1000" b="1" dirty="0">
                <a:latin typeface="+mn-ea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9167492-B130-9FC3-1A05-D6D129CE7E29}"/>
                </a:ext>
              </a:extLst>
            </p:cNvPr>
            <p:cNvSpPr txBox="1"/>
            <p:nvPr/>
          </p:nvSpPr>
          <p:spPr>
            <a:xfrm>
              <a:off x="7506714" y="926102"/>
              <a:ext cx="359641" cy="246221"/>
            </a:xfrm>
            <a:prstGeom prst="rect">
              <a:avLst/>
            </a:prstGeom>
            <a:noFill/>
          </p:spPr>
          <p:txBody>
            <a:bodyPr wrap="none" lIns="36000" rIns="36000" rtlCol="0" anchor="ctr">
              <a:spAutoFit/>
            </a:bodyPr>
            <a:lstStyle/>
            <a:p>
              <a:pPr algn="ctr"/>
              <a:r>
                <a:rPr kumimoji="1" lang="en-US" altLang="en-US" sz="1000" b="1" dirty="0">
                  <a:latin typeface="+mn-ea"/>
                </a:rPr>
                <a:t>Tech</a:t>
              </a:r>
              <a:endParaRPr kumimoji="1" lang="x-none" altLang="en-US" sz="1000" b="1" dirty="0">
                <a:latin typeface="+mn-ea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8F8EF853-7126-6C59-040F-3143CD65C553}"/>
                </a:ext>
              </a:extLst>
            </p:cNvPr>
            <p:cNvSpPr/>
            <p:nvPr/>
          </p:nvSpPr>
          <p:spPr>
            <a:xfrm>
              <a:off x="217498" y="788533"/>
              <a:ext cx="9010632" cy="5798735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Ins="90000" rtlCol="0" anchor="ctr"/>
            <a:lstStyle/>
            <a:p>
              <a:pPr algn="ctr"/>
              <a:endParaRPr lang="ko-KR" altLang="en-US" noProof="1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9B9B950F-C5CE-5C85-5974-50BD1B99D2B0}"/>
              </a:ext>
            </a:extLst>
          </p:cNvPr>
          <p:cNvSpPr/>
          <p:nvPr/>
        </p:nvSpPr>
        <p:spPr>
          <a:xfrm>
            <a:off x="308166" y="878162"/>
            <a:ext cx="8760063" cy="539563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marR="0" lvl="1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E6AEE9D8-A264-283A-8AB8-5C06C6D63635}"/>
              </a:ext>
            </a:extLst>
          </p:cNvPr>
          <p:cNvSpPr/>
          <p:nvPr/>
        </p:nvSpPr>
        <p:spPr>
          <a:xfrm>
            <a:off x="548539" y="1413736"/>
            <a:ext cx="8283994" cy="4453647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lnSpc>
                <a:spcPct val="150000"/>
              </a:lnSpc>
              <a:buAutoNum type="arabicPeriod"/>
            </a:pP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5" name="Delete">
            <a:extLst>
              <a:ext uri="{FF2B5EF4-FFF2-40B4-BE49-F238E27FC236}">
                <a16:creationId xmlns:a16="http://schemas.microsoft.com/office/drawing/2014/main" id="{369E830F-7A08-A838-104C-124760703459}"/>
              </a:ext>
            </a:extLst>
          </p:cNvPr>
          <p:cNvSpPr>
            <a:spLocks noChangeAspect="1"/>
          </p:cNvSpPr>
          <p:nvPr/>
        </p:nvSpPr>
        <p:spPr bwMode="auto">
          <a:xfrm>
            <a:off x="8531986" y="1037036"/>
            <a:ext cx="157114" cy="169711"/>
          </a:xfrm>
          <a:custGeom>
            <a:avLst/>
            <a:gdLst>
              <a:gd name="T0" fmla="*/ 3 w 77"/>
              <a:gd name="T1" fmla="*/ 0 h 77"/>
              <a:gd name="T2" fmla="*/ 0 w 77"/>
              <a:gd name="T3" fmla="*/ 3 h 77"/>
              <a:gd name="T4" fmla="*/ 36 w 77"/>
              <a:gd name="T5" fmla="*/ 38 h 77"/>
              <a:gd name="T6" fmla="*/ 0 w 77"/>
              <a:gd name="T7" fmla="*/ 74 h 77"/>
              <a:gd name="T8" fmla="*/ 3 w 77"/>
              <a:gd name="T9" fmla="*/ 77 h 77"/>
              <a:gd name="T10" fmla="*/ 39 w 77"/>
              <a:gd name="T11" fmla="*/ 41 h 77"/>
              <a:gd name="T12" fmla="*/ 74 w 77"/>
              <a:gd name="T13" fmla="*/ 77 h 77"/>
              <a:gd name="T14" fmla="*/ 77 w 77"/>
              <a:gd name="T15" fmla="*/ 74 h 77"/>
              <a:gd name="T16" fmla="*/ 42 w 77"/>
              <a:gd name="T17" fmla="*/ 38 h 77"/>
              <a:gd name="T18" fmla="*/ 77 w 77"/>
              <a:gd name="T19" fmla="*/ 3 h 77"/>
              <a:gd name="T20" fmla="*/ 74 w 77"/>
              <a:gd name="T21" fmla="*/ 0 h 77"/>
              <a:gd name="T22" fmla="*/ 39 w 77"/>
              <a:gd name="T23" fmla="*/ 35 h 77"/>
              <a:gd name="T24" fmla="*/ 3 w 77"/>
              <a:gd name="T25" fmla="*/ 0 h 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77" h="77">
                <a:moveTo>
                  <a:pt x="3" y="0"/>
                </a:moveTo>
                <a:lnTo>
                  <a:pt x="0" y="3"/>
                </a:lnTo>
                <a:lnTo>
                  <a:pt x="36" y="38"/>
                </a:lnTo>
                <a:lnTo>
                  <a:pt x="0" y="74"/>
                </a:lnTo>
                <a:lnTo>
                  <a:pt x="3" y="77"/>
                </a:lnTo>
                <a:lnTo>
                  <a:pt x="39" y="41"/>
                </a:lnTo>
                <a:lnTo>
                  <a:pt x="74" y="77"/>
                </a:lnTo>
                <a:lnTo>
                  <a:pt x="77" y="74"/>
                </a:lnTo>
                <a:lnTo>
                  <a:pt x="42" y="38"/>
                </a:lnTo>
                <a:lnTo>
                  <a:pt x="77" y="3"/>
                </a:lnTo>
                <a:lnTo>
                  <a:pt x="74" y="0"/>
                </a:lnTo>
                <a:lnTo>
                  <a:pt x="39" y="35"/>
                </a:lnTo>
                <a:lnTo>
                  <a:pt x="3" y="0"/>
                </a:lnTo>
                <a:close/>
              </a:path>
            </a:pathLst>
          </a:custGeom>
          <a:solidFill>
            <a:srgbClr val="5F5F5F"/>
          </a:solidFill>
          <a:ln w="3175"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2DD2B8E9-776A-BD67-6F98-FCEAA35276CB}"/>
              </a:ext>
            </a:extLst>
          </p:cNvPr>
          <p:cNvSpPr/>
          <p:nvPr/>
        </p:nvSpPr>
        <p:spPr>
          <a:xfrm>
            <a:off x="548546" y="1773940"/>
            <a:ext cx="8283984" cy="421093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D42EEFA6-15AD-437B-EBD1-FEF5365F24D5}"/>
              </a:ext>
            </a:extLst>
          </p:cNvPr>
          <p:cNvSpPr txBox="1"/>
          <p:nvPr/>
        </p:nvSpPr>
        <p:spPr>
          <a:xfrm>
            <a:off x="3181778" y="3032956"/>
            <a:ext cx="30175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bg1"/>
                </a:solidFill>
              </a:rPr>
              <a:t>결과를 분석 중입니다</a:t>
            </a:r>
            <a:r>
              <a:rPr lang="en-US" altLang="ko-KR" sz="1400" b="1" dirty="0">
                <a:solidFill>
                  <a:schemeClr val="bg1"/>
                </a:solidFill>
              </a:rPr>
              <a:t>.</a:t>
            </a:r>
          </a:p>
          <a:p>
            <a:pPr algn="ctr"/>
            <a:r>
              <a:rPr lang="ko-KR" altLang="en-US" sz="1400" b="1" dirty="0">
                <a:solidFill>
                  <a:schemeClr val="bg1"/>
                </a:solidFill>
              </a:rPr>
              <a:t>잠시만 기다려 주세요</a:t>
            </a:r>
            <a:r>
              <a:rPr lang="en-US" altLang="ko-KR" sz="1400" b="1" dirty="0">
                <a:solidFill>
                  <a:schemeClr val="bg1"/>
                </a:solidFill>
              </a:rPr>
              <a:t>.</a:t>
            </a:r>
          </a:p>
        </p:txBody>
      </p:sp>
      <p:grpSp>
        <p:nvGrpSpPr>
          <p:cNvPr id="64" name="Progress Ring">
            <a:extLst>
              <a:ext uri="{FF2B5EF4-FFF2-40B4-BE49-F238E27FC236}">
                <a16:creationId xmlns:a16="http://schemas.microsoft.com/office/drawing/2014/main" id="{3997F887-B9AF-801D-612C-849B0CC1024F}"/>
              </a:ext>
            </a:extLst>
          </p:cNvPr>
          <p:cNvGrpSpPr>
            <a:grpSpLocks noChangeAspect="1"/>
          </p:cNvGrpSpPr>
          <p:nvPr/>
        </p:nvGrpSpPr>
        <p:grpSpPr>
          <a:xfrm>
            <a:off x="4474241" y="3714703"/>
            <a:ext cx="432595" cy="446925"/>
            <a:chOff x="1445299" y="2890997"/>
            <a:chExt cx="432595" cy="446925"/>
          </a:xfrm>
        </p:grpSpPr>
        <p:sp>
          <p:nvSpPr>
            <p:cNvPr id="65" name="Circle">
              <a:extLst>
                <a:ext uri="{FF2B5EF4-FFF2-40B4-BE49-F238E27FC236}">
                  <a16:creationId xmlns:a16="http://schemas.microsoft.com/office/drawing/2014/main" id="{340FFF5B-A257-4DC7-8A92-913FBC2F58E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45299" y="2909297"/>
              <a:ext cx="428625" cy="428625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85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6" name="Dot">
              <a:extLst>
                <a:ext uri="{FF2B5EF4-FFF2-40B4-BE49-F238E27FC236}">
                  <a16:creationId xmlns:a16="http://schemas.microsoft.com/office/drawing/2014/main" id="{E656D8C0-75A4-C7DF-86C3-46399332765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09110" y="2999181"/>
              <a:ext cx="64814" cy="64814"/>
            </a:xfrm>
            <a:prstGeom prst="ellipse">
              <a:avLst/>
            </a:prstGeom>
            <a:solidFill>
              <a:srgbClr val="0078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85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7" name="Dot">
              <a:extLst>
                <a:ext uri="{FF2B5EF4-FFF2-40B4-BE49-F238E27FC236}">
                  <a16:creationId xmlns:a16="http://schemas.microsoft.com/office/drawing/2014/main" id="{D5F391BB-759F-0888-8326-4ED33666F27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35659" y="2917660"/>
              <a:ext cx="64814" cy="64814"/>
            </a:xfrm>
            <a:prstGeom prst="ellipse">
              <a:avLst/>
            </a:prstGeom>
            <a:solidFill>
              <a:srgbClr val="0078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85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8" name="Dot">
              <a:extLst>
                <a:ext uri="{FF2B5EF4-FFF2-40B4-BE49-F238E27FC236}">
                  <a16:creationId xmlns:a16="http://schemas.microsoft.com/office/drawing/2014/main" id="{336B94BF-A149-0A9B-C587-7D59F0D475E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37236" y="2890997"/>
              <a:ext cx="64814" cy="64814"/>
            </a:xfrm>
            <a:prstGeom prst="ellipse">
              <a:avLst/>
            </a:prstGeom>
            <a:solidFill>
              <a:srgbClr val="0078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85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9" name="Dot">
              <a:extLst>
                <a:ext uri="{FF2B5EF4-FFF2-40B4-BE49-F238E27FC236}">
                  <a16:creationId xmlns:a16="http://schemas.microsoft.com/office/drawing/2014/main" id="{59BF6BBA-C120-91EA-838C-FDAEDC7EF9F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37742" y="2917190"/>
              <a:ext cx="64814" cy="64814"/>
            </a:xfrm>
            <a:prstGeom prst="ellipse">
              <a:avLst/>
            </a:prstGeom>
            <a:solidFill>
              <a:srgbClr val="0078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85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0" name="Dot">
              <a:extLst>
                <a:ext uri="{FF2B5EF4-FFF2-40B4-BE49-F238E27FC236}">
                  <a16:creationId xmlns:a16="http://schemas.microsoft.com/office/drawing/2014/main" id="{61569341-535D-A11F-E7BA-376B6D4FF4C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67432" y="2991316"/>
              <a:ext cx="64814" cy="64814"/>
            </a:xfrm>
            <a:prstGeom prst="ellipse">
              <a:avLst/>
            </a:prstGeom>
            <a:solidFill>
              <a:srgbClr val="0078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85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1" name="Dot">
              <a:extLst>
                <a:ext uri="{FF2B5EF4-FFF2-40B4-BE49-F238E27FC236}">
                  <a16:creationId xmlns:a16="http://schemas.microsoft.com/office/drawing/2014/main" id="{42193B0C-C076-FCCF-1376-94AB18A77D2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13080" y="3155389"/>
              <a:ext cx="64814" cy="64814"/>
            </a:xfrm>
            <a:prstGeom prst="ellipse">
              <a:avLst/>
            </a:prstGeom>
            <a:solidFill>
              <a:srgbClr val="0078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85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DC53D7CA-EE4D-64D4-A65F-335E6ACBD5F0}"/>
              </a:ext>
            </a:extLst>
          </p:cNvPr>
          <p:cNvSpPr/>
          <p:nvPr/>
        </p:nvSpPr>
        <p:spPr>
          <a:xfrm>
            <a:off x="548548" y="986216"/>
            <a:ext cx="1803035" cy="293034"/>
          </a:xfrm>
          <a:prstGeom prst="rect">
            <a:avLst/>
          </a:prstGeom>
          <a:noFill/>
          <a:ln w="3175">
            <a:noFill/>
          </a:ln>
          <a:effectLst/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Raiseme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Showcase</a:t>
            </a:r>
            <a:endParaRPr lang="ko-KR" altLang="en-US" sz="12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graphicFrame>
        <p:nvGraphicFramePr>
          <p:cNvPr id="56" name="표 55">
            <a:extLst>
              <a:ext uri="{FF2B5EF4-FFF2-40B4-BE49-F238E27FC236}">
                <a16:creationId xmlns:a16="http://schemas.microsoft.com/office/drawing/2014/main" id="{3C4DBCE9-B1C2-625F-6949-FD1BF4D83D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4805273"/>
              </p:ext>
            </p:extLst>
          </p:nvPr>
        </p:nvGraphicFramePr>
        <p:xfrm>
          <a:off x="9317697" y="798693"/>
          <a:ext cx="2656801" cy="1010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6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61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5521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B="6480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lnSpc>
                          <a:spcPts val="1200"/>
                        </a:lnSpc>
                        <a:buFontTx/>
                        <a:buNone/>
                      </a:pPr>
                      <a:r>
                        <a:rPr lang="en-US" altLang="ko-KR" sz="800" b="1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URL </a:t>
                      </a:r>
                      <a:r>
                        <a:rPr lang="ko-KR" altLang="en-US" sz="800" b="1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복사</a:t>
                      </a:r>
                      <a:endParaRPr lang="en-US" altLang="ko-KR" sz="800" b="1" baseline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lnSpc>
                          <a:spcPts val="1200"/>
                        </a:lnSpc>
                        <a:buFontTx/>
                        <a:buChar char="-"/>
                      </a:pP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버튼 선택 시 </a:t>
                      </a: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URL </a:t>
                      </a: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복사</a:t>
                      </a: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+ </a:t>
                      </a: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토스트메시지 출력</a:t>
                      </a:r>
                      <a:endParaRPr lang="en-US" altLang="ko-KR" sz="800" b="0" baseline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indent="0" latinLnBrk="1">
                        <a:lnSpc>
                          <a:spcPts val="1200"/>
                        </a:lnSpc>
                        <a:buFontTx/>
                        <a:buNone/>
                      </a:pPr>
                      <a:endParaRPr lang="en-US" altLang="ko-KR" sz="800" b="0" baseline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indent="0" latinLnBrk="1">
                        <a:lnSpc>
                          <a:spcPts val="1200"/>
                        </a:lnSpc>
                        <a:buFontTx/>
                        <a:buNone/>
                      </a:pPr>
                      <a:endParaRPr lang="en-US" altLang="ko-KR" sz="800" b="0" baseline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marR="0" lvl="0" indent="-171450" algn="l" defTabSz="908399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복사한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URL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입력 시 </a:t>
                      </a:r>
                      <a:r>
                        <a:rPr kumimoji="0" lang="ko-KR" altLang="en-US" sz="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메인페이지에서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[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S_CONC_01_P]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팝업 출력</a:t>
                      </a:r>
                    </a:p>
                  </a:txBody>
                  <a:tcPr marB="648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7354078"/>
                  </a:ext>
                </a:extLst>
              </a:tr>
            </a:tbl>
          </a:graphicData>
        </a:graphic>
      </p:graphicFrame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7FA5EBD1-1D5B-B57B-9E04-B0F8852DADC2}"/>
              </a:ext>
            </a:extLst>
          </p:cNvPr>
          <p:cNvSpPr/>
          <p:nvPr/>
        </p:nvSpPr>
        <p:spPr>
          <a:xfrm>
            <a:off x="9797954" y="1191961"/>
            <a:ext cx="1802253" cy="229023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URL</a:t>
            </a:r>
            <a:r>
              <a:rPr lang="ko-KR" altLang="en-US" sz="800" dirty="0"/>
              <a:t>을 복사했습니다</a:t>
            </a:r>
            <a:r>
              <a:rPr lang="en-US" altLang="ko-KR" sz="800" dirty="0"/>
              <a:t>.</a:t>
            </a:r>
            <a:endParaRPr lang="ko-KR" altLang="en-US" sz="800" dirty="0"/>
          </a:p>
        </p:txBody>
      </p:sp>
      <p:grpSp>
        <p:nvGrpSpPr>
          <p:cNvPr id="74" name="Drop-down" descr="&lt;SmartSettings&gt;&lt;SmartResize enabled=&quot;True&quot; minWidth=&quot;20&quot; minHeight=&quot;5&quot; /&gt;&lt;/SmartSettings&gt;">
            <a:extLst>
              <a:ext uri="{FF2B5EF4-FFF2-40B4-BE49-F238E27FC236}">
                <a16:creationId xmlns:a16="http://schemas.microsoft.com/office/drawing/2014/main" id="{8B7D8D78-5580-240C-B33D-3F738F7EE139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2123473" y="1029546"/>
            <a:ext cx="804176" cy="206375"/>
            <a:chOff x="5537200" y="2495550"/>
            <a:chExt cx="1281113" cy="206375"/>
          </a:xfrm>
        </p:grpSpPr>
        <p:sp>
          <p:nvSpPr>
            <p:cNvPr id="75" name="Input Field">
              <a:extLst>
                <a:ext uri="{FF2B5EF4-FFF2-40B4-BE49-F238E27FC236}">
                  <a16:creationId xmlns:a16="http://schemas.microsoft.com/office/drawing/2014/main" id="{1B279043-FD24-D2FB-3328-5AA6496F87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37200" y="2495550"/>
              <a:ext cx="1281113" cy="206375"/>
            </a:xfrm>
            <a:prstGeom prst="rect">
              <a:avLst/>
            </a:prstGeom>
            <a:solidFill>
              <a:srgbClr val="FFFFFF"/>
            </a:solidFill>
            <a:ln w="6350" cap="flat">
              <a:solidFill>
                <a:srgbClr val="A0A0A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54864" tIns="0" rIns="128016" bIns="0" numCol="1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800" dirty="0">
                  <a:solidFill>
                    <a:srgbClr val="333333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집중도 분석</a:t>
              </a:r>
              <a:endParaRPr lang="en-US" sz="800" dirty="0">
                <a:solidFill>
                  <a:srgbClr val="333333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6" name="Arrow" descr="&lt;SmartSettings&gt;&lt;SmartResize anchorLeft=&quot;None&quot; anchorTop=&quot;Non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542409B3-457D-EF15-72FD-7B9CD65D1FBF}"/>
                </a:ext>
              </a:extLst>
            </p:cNvPr>
            <p:cNvSpPr>
              <a:spLocks/>
            </p:cNvSpPr>
            <p:nvPr>
              <p:custDataLst>
                <p:tags r:id="rId2"/>
              </p:custDataLst>
            </p:nvPr>
          </p:nvSpPr>
          <p:spPr bwMode="auto">
            <a:xfrm>
              <a:off x="6643811" y="2579688"/>
              <a:ext cx="78400" cy="39688"/>
            </a:xfrm>
            <a:custGeom>
              <a:avLst/>
              <a:gdLst>
                <a:gd name="T0" fmla="*/ 120 w 240"/>
                <a:gd name="T1" fmla="*/ 197 h 197"/>
                <a:gd name="T2" fmla="*/ 0 w 240"/>
                <a:gd name="T3" fmla="*/ 0 h 197"/>
                <a:gd name="T4" fmla="*/ 240 w 240"/>
                <a:gd name="T5" fmla="*/ 0 h 197"/>
                <a:gd name="T6" fmla="*/ 120 w 240"/>
                <a:gd name="T7" fmla="*/ 197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0" h="197">
                  <a:moveTo>
                    <a:pt x="120" y="197"/>
                  </a:moveTo>
                  <a:lnTo>
                    <a:pt x="0" y="0"/>
                  </a:lnTo>
                  <a:lnTo>
                    <a:pt x="240" y="0"/>
                  </a:lnTo>
                  <a:lnTo>
                    <a:pt x="120" y="197"/>
                  </a:lnTo>
                  <a:close/>
                </a:path>
              </a:pathLst>
            </a:custGeom>
            <a:solidFill>
              <a:srgbClr val="30303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70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F4300B10-2116-3FA0-B8B0-987DEF9D7543}"/>
              </a:ext>
            </a:extLst>
          </p:cNvPr>
          <p:cNvSpPr txBox="1"/>
          <p:nvPr/>
        </p:nvSpPr>
        <p:spPr>
          <a:xfrm>
            <a:off x="640730" y="1456745"/>
            <a:ext cx="2574950" cy="241980"/>
          </a:xfrm>
          <a:prstGeom prst="rect">
            <a:avLst/>
          </a:prstGeom>
          <a:noFill/>
        </p:spPr>
        <p:txBody>
          <a:bodyPr wrap="square" lIns="72000" tIns="36000" rIns="72000" bIns="36000" rtlCol="0">
            <a:spAutoFit/>
          </a:bodyPr>
          <a:lstStyle/>
          <a:p>
            <a:r>
              <a:rPr lang="ko-KR" altLang="en-US" sz="1050" b="1" dirty="0"/>
              <a:t>집중도는 몇 퍼센트</a:t>
            </a:r>
            <a:r>
              <a:rPr lang="en-US" altLang="ko-KR" sz="1050" b="1" dirty="0"/>
              <a:t>?</a:t>
            </a:r>
          </a:p>
        </p:txBody>
      </p:sp>
      <p:sp>
        <p:nvSpPr>
          <p:cNvPr id="61" name="사각형: 둥근 모서리 128">
            <a:extLst>
              <a:ext uri="{FF2B5EF4-FFF2-40B4-BE49-F238E27FC236}">
                <a16:creationId xmlns:a16="http://schemas.microsoft.com/office/drawing/2014/main" id="{F81B84D0-8A16-9F96-89C8-301735E086FD}"/>
              </a:ext>
            </a:extLst>
          </p:cNvPr>
          <p:cNvSpPr>
            <a:spLocks/>
          </p:cNvSpPr>
          <p:nvPr/>
        </p:nvSpPr>
        <p:spPr>
          <a:xfrm>
            <a:off x="2049894" y="1455802"/>
            <a:ext cx="679625" cy="23177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0">
            <a:solidFill>
              <a:schemeClr val="tx1">
                <a:lumMod val="50000"/>
                <a:lumOff val="50000"/>
              </a:schemeClr>
            </a:solidFill>
            <a:prstDash/>
          </a:ln>
          <a:effectLst/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0" tIns="0" rIns="0" bIns="0" numCol="1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i="0" u="none" strike="noStrike" kern="1200" cap="none" normalizeH="0" noProof="0" dirty="0">
                <a:ln w="9525" cap="flat" cmpd="sng">
                  <a:noFill/>
                  <a:prstDash/>
                </a:ln>
                <a:solidFill>
                  <a:schemeClr val="tx1"/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rPr>
              <a:t>URL </a:t>
            </a:r>
            <a:r>
              <a:rPr kumimoji="0" lang="ko-KR" altLang="en-US" sz="900" i="0" u="none" strike="noStrike" kern="1200" cap="none" normalizeH="0" noProof="0" dirty="0">
                <a:ln w="9525" cap="flat" cmpd="sng">
                  <a:noFill/>
                  <a:prstDash/>
                </a:ln>
                <a:solidFill>
                  <a:schemeClr val="tx1"/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rPr>
              <a:t>복사</a:t>
            </a:r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03D6FFDC-BCE3-9B14-6A33-953F9834C917}"/>
              </a:ext>
            </a:extLst>
          </p:cNvPr>
          <p:cNvSpPr/>
          <p:nvPr/>
        </p:nvSpPr>
        <p:spPr>
          <a:xfrm>
            <a:off x="2725490" y="1472223"/>
            <a:ext cx="166154" cy="166154"/>
          </a:xfrm>
          <a:prstGeom prst="ellipse">
            <a:avLst/>
          </a:prstGeom>
          <a:solidFill>
            <a:srgbClr val="C0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38" dirty="0">
                <a:solidFill>
                  <a:schemeClr val="bg1"/>
                </a:solidFill>
                <a:latin typeface="+mn-ea"/>
              </a:rPr>
              <a:t>1</a:t>
            </a:r>
            <a:endParaRPr lang="ko-KR" altLang="en-US" sz="738" dirty="0" err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ADEC40-3F2E-3F0C-F8BE-AC6B1C776BD3}"/>
              </a:ext>
            </a:extLst>
          </p:cNvPr>
          <p:cNvSpPr txBox="1"/>
          <p:nvPr/>
        </p:nvSpPr>
        <p:spPr>
          <a:xfrm>
            <a:off x="10596500" y="599"/>
            <a:ext cx="1595500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dirty="0" err="1">
                <a:solidFill>
                  <a:srgbClr val="FF0000"/>
                </a:solidFill>
              </a:rPr>
              <a:t>퍼블제외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279117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35B44F-81DA-3473-5FBF-1116DD70F90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Showcase : </a:t>
            </a:r>
            <a:r>
              <a:rPr lang="ko-KR" altLang="en-US" dirty="0"/>
              <a:t>집중도 분석 결과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8CC5AD9-DD2C-4CF0-A28D-F52B806C9A6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Main &gt; Showcase &gt; </a:t>
            </a:r>
            <a:r>
              <a:rPr lang="ko-KR" altLang="en-US" dirty="0"/>
              <a:t>집중도 분석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1196C17-A330-4510-24B6-FA144F09070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S_CONC_05_P</a:t>
            </a:r>
            <a:endParaRPr lang="ko-KR" altLang="en-US" dirty="0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D760755B-0620-0741-3E29-66BFA6A9CE16}"/>
              </a:ext>
            </a:extLst>
          </p:cNvPr>
          <p:cNvGrpSpPr/>
          <p:nvPr/>
        </p:nvGrpSpPr>
        <p:grpSpPr>
          <a:xfrm>
            <a:off x="217498" y="788533"/>
            <a:ext cx="9010640" cy="5798741"/>
            <a:chOff x="217498" y="788533"/>
            <a:chExt cx="9010640" cy="5798741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670860B-58FF-8398-6460-6E095508029F}"/>
                </a:ext>
              </a:extLst>
            </p:cNvPr>
            <p:cNvSpPr/>
            <p:nvPr/>
          </p:nvSpPr>
          <p:spPr bwMode="auto">
            <a:xfrm>
              <a:off x="217502" y="1307243"/>
              <a:ext cx="9010633" cy="2656734"/>
            </a:xfrm>
            <a:prstGeom prst="rect">
              <a:avLst/>
            </a:prstGeom>
            <a:solidFill>
              <a:srgbClr val="D9D9D9"/>
            </a:solidFill>
            <a:ln w="2857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kumimoji="0" lang="ko-KR" altLang="en-US" dirty="0">
                <a:solidFill>
                  <a:srgbClr val="FF0000"/>
                </a:solidFill>
                <a:latin typeface="+mn-ea"/>
              </a:endParaRPr>
            </a:p>
          </p:txBody>
        </p:sp>
        <p:sp>
          <p:nvSpPr>
            <p:cNvPr id="6" name="Freeform 129">
              <a:extLst>
                <a:ext uri="{FF2B5EF4-FFF2-40B4-BE49-F238E27FC236}">
                  <a16:creationId xmlns:a16="http://schemas.microsoft.com/office/drawing/2014/main" id="{F515AB29-725B-AFD7-5224-7E0BAFD873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29119" y="2313334"/>
              <a:ext cx="787402" cy="644552"/>
            </a:xfrm>
            <a:custGeom>
              <a:avLst/>
              <a:gdLst>
                <a:gd name="T0" fmla="*/ 800850339 w 68"/>
                <a:gd name="T1" fmla="*/ 578081024 h 55"/>
                <a:gd name="T2" fmla="*/ 741964184 w 68"/>
                <a:gd name="T3" fmla="*/ 648868068 h 55"/>
                <a:gd name="T4" fmla="*/ 58886155 w 68"/>
                <a:gd name="T5" fmla="*/ 648868068 h 55"/>
                <a:gd name="T6" fmla="*/ 0 w 68"/>
                <a:gd name="T7" fmla="*/ 578081024 h 55"/>
                <a:gd name="T8" fmla="*/ 0 w 68"/>
                <a:gd name="T9" fmla="*/ 70787044 h 55"/>
                <a:gd name="T10" fmla="*/ 58886155 w 68"/>
                <a:gd name="T11" fmla="*/ 0 h 55"/>
                <a:gd name="T12" fmla="*/ 741964184 w 68"/>
                <a:gd name="T13" fmla="*/ 0 h 55"/>
                <a:gd name="T14" fmla="*/ 800850339 w 68"/>
                <a:gd name="T15" fmla="*/ 70787044 h 55"/>
                <a:gd name="T16" fmla="*/ 800850339 w 68"/>
                <a:gd name="T17" fmla="*/ 578081024 h 55"/>
                <a:gd name="T18" fmla="*/ 58886155 w 68"/>
                <a:gd name="T19" fmla="*/ 58988631 h 55"/>
                <a:gd name="T20" fmla="*/ 47108238 w 68"/>
                <a:gd name="T21" fmla="*/ 70787044 h 55"/>
                <a:gd name="T22" fmla="*/ 47108238 w 68"/>
                <a:gd name="T23" fmla="*/ 578081024 h 55"/>
                <a:gd name="T24" fmla="*/ 58886155 w 68"/>
                <a:gd name="T25" fmla="*/ 601677850 h 55"/>
                <a:gd name="T26" fmla="*/ 741964184 w 68"/>
                <a:gd name="T27" fmla="*/ 601677850 h 55"/>
                <a:gd name="T28" fmla="*/ 753742101 w 68"/>
                <a:gd name="T29" fmla="*/ 578081024 h 55"/>
                <a:gd name="T30" fmla="*/ 753742101 w 68"/>
                <a:gd name="T31" fmla="*/ 70787044 h 55"/>
                <a:gd name="T32" fmla="*/ 741964184 w 68"/>
                <a:gd name="T33" fmla="*/ 58988631 h 55"/>
                <a:gd name="T34" fmla="*/ 58886155 w 68"/>
                <a:gd name="T35" fmla="*/ 58988631 h 55"/>
                <a:gd name="T36" fmla="*/ 188436383 w 68"/>
                <a:gd name="T37" fmla="*/ 271346327 h 55"/>
                <a:gd name="T38" fmla="*/ 105994393 w 68"/>
                <a:gd name="T39" fmla="*/ 188760870 h 55"/>
                <a:gd name="T40" fmla="*/ 188436383 w 68"/>
                <a:gd name="T41" fmla="*/ 106178848 h 55"/>
                <a:gd name="T42" fmla="*/ 270874942 w 68"/>
                <a:gd name="T43" fmla="*/ 188760870 h 55"/>
                <a:gd name="T44" fmla="*/ 188436383 w 68"/>
                <a:gd name="T45" fmla="*/ 271346327 h 55"/>
                <a:gd name="T46" fmla="*/ 694855946 w 68"/>
                <a:gd name="T47" fmla="*/ 542689220 h 55"/>
                <a:gd name="T48" fmla="*/ 105994393 w 68"/>
                <a:gd name="T49" fmla="*/ 542689220 h 55"/>
                <a:gd name="T50" fmla="*/ 105994393 w 68"/>
                <a:gd name="T51" fmla="*/ 460107198 h 55"/>
                <a:gd name="T52" fmla="*/ 235544621 w 68"/>
                <a:gd name="T53" fmla="*/ 330331523 h 55"/>
                <a:gd name="T54" fmla="*/ 306208694 w 68"/>
                <a:gd name="T55" fmla="*/ 389320154 h 55"/>
                <a:gd name="T56" fmla="*/ 518197480 w 68"/>
                <a:gd name="T57" fmla="*/ 176962457 h 55"/>
                <a:gd name="T58" fmla="*/ 694855946 w 68"/>
                <a:gd name="T59" fmla="*/ 353928349 h 55"/>
                <a:gd name="T60" fmla="*/ 694855946 w 68"/>
                <a:gd name="T61" fmla="*/ 542689220 h 55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0" t="0" r="r" b="b"/>
              <a:pathLst>
                <a:path w="68" h="55">
                  <a:moveTo>
                    <a:pt x="68" y="49"/>
                  </a:moveTo>
                  <a:cubicBezTo>
                    <a:pt x="68" y="53"/>
                    <a:pt x="66" y="55"/>
                    <a:pt x="63" y="55"/>
                  </a:cubicBezTo>
                  <a:cubicBezTo>
                    <a:pt x="5" y="55"/>
                    <a:pt x="5" y="55"/>
                    <a:pt x="5" y="55"/>
                  </a:cubicBezTo>
                  <a:cubicBezTo>
                    <a:pt x="2" y="55"/>
                    <a:pt x="0" y="53"/>
                    <a:pt x="0" y="4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5" y="0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66" y="0"/>
                    <a:pt x="68" y="3"/>
                    <a:pt x="68" y="6"/>
                  </a:cubicBezTo>
                  <a:lnTo>
                    <a:pt x="68" y="49"/>
                  </a:lnTo>
                  <a:close/>
                  <a:moveTo>
                    <a:pt x="5" y="5"/>
                  </a:moveTo>
                  <a:cubicBezTo>
                    <a:pt x="5" y="5"/>
                    <a:pt x="4" y="5"/>
                    <a:pt x="4" y="6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4" y="50"/>
                    <a:pt x="5" y="51"/>
                    <a:pt x="5" y="51"/>
                  </a:cubicBezTo>
                  <a:cubicBezTo>
                    <a:pt x="63" y="51"/>
                    <a:pt x="63" y="51"/>
                    <a:pt x="63" y="51"/>
                  </a:cubicBezTo>
                  <a:cubicBezTo>
                    <a:pt x="63" y="51"/>
                    <a:pt x="64" y="50"/>
                    <a:pt x="64" y="49"/>
                  </a:cubicBezTo>
                  <a:cubicBezTo>
                    <a:pt x="64" y="6"/>
                    <a:pt x="64" y="6"/>
                    <a:pt x="64" y="6"/>
                  </a:cubicBezTo>
                  <a:cubicBezTo>
                    <a:pt x="64" y="5"/>
                    <a:pt x="63" y="5"/>
                    <a:pt x="63" y="5"/>
                  </a:cubicBezTo>
                  <a:lnTo>
                    <a:pt x="5" y="5"/>
                  </a:lnTo>
                  <a:close/>
                  <a:moveTo>
                    <a:pt x="16" y="23"/>
                  </a:moveTo>
                  <a:cubicBezTo>
                    <a:pt x="12" y="23"/>
                    <a:pt x="9" y="20"/>
                    <a:pt x="9" y="16"/>
                  </a:cubicBezTo>
                  <a:cubicBezTo>
                    <a:pt x="9" y="13"/>
                    <a:pt x="12" y="9"/>
                    <a:pt x="16" y="9"/>
                  </a:cubicBezTo>
                  <a:cubicBezTo>
                    <a:pt x="20" y="9"/>
                    <a:pt x="23" y="13"/>
                    <a:pt x="23" y="16"/>
                  </a:cubicBezTo>
                  <a:cubicBezTo>
                    <a:pt x="23" y="20"/>
                    <a:pt x="20" y="23"/>
                    <a:pt x="16" y="23"/>
                  </a:cubicBezTo>
                  <a:close/>
                  <a:moveTo>
                    <a:pt x="59" y="46"/>
                  </a:moveTo>
                  <a:cubicBezTo>
                    <a:pt x="9" y="46"/>
                    <a:pt x="9" y="46"/>
                    <a:pt x="9" y="46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20" y="28"/>
                    <a:pt x="20" y="28"/>
                    <a:pt x="20" y="28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44" y="15"/>
                    <a:pt x="44" y="15"/>
                    <a:pt x="44" y="15"/>
                  </a:cubicBezTo>
                  <a:cubicBezTo>
                    <a:pt x="59" y="30"/>
                    <a:pt x="59" y="30"/>
                    <a:pt x="59" y="30"/>
                  </a:cubicBezTo>
                  <a:lnTo>
                    <a:pt x="59" y="46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endParaRPr lang="id-ID" dirty="0">
                <a:latin typeface="+mn-ea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FCED180-08F2-2DC0-8FA0-58A91F3C8052}"/>
                </a:ext>
              </a:extLst>
            </p:cNvPr>
            <p:cNvSpPr txBox="1"/>
            <p:nvPr/>
          </p:nvSpPr>
          <p:spPr>
            <a:xfrm>
              <a:off x="3251200" y="1764865"/>
              <a:ext cx="30241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편리하고 정확한</a:t>
              </a:r>
              <a:endPara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92B93E8-DA9F-64B7-C62C-57E2B02FD1EA}"/>
                </a:ext>
              </a:extLst>
            </p:cNvPr>
            <p:cNvSpPr txBox="1"/>
            <p:nvPr/>
          </p:nvSpPr>
          <p:spPr>
            <a:xfrm>
              <a:off x="3724375" y="1971880"/>
              <a:ext cx="200639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Raiseme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4E3D33A-A34C-96F0-5D57-58C7DF3324DF}"/>
                </a:ext>
              </a:extLst>
            </p:cNvPr>
            <p:cNvSpPr txBox="1"/>
            <p:nvPr/>
          </p:nvSpPr>
          <p:spPr>
            <a:xfrm>
              <a:off x="550862" y="4596211"/>
              <a:ext cx="270033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Raiseme</a:t>
              </a:r>
              <a:r>
                <a:rPr lang="ko-KR" alt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의 집중도 분석 </a:t>
              </a:r>
              <a:endPara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  <a:p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AI</a:t>
              </a:r>
              <a:r>
                <a:rPr lang="ko-KR" alt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 모델을 소개합니다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10A5EBD-82E0-9EF7-0162-4D5F433E8B7A}"/>
                </a:ext>
              </a:extLst>
            </p:cNvPr>
            <p:cNvSpPr txBox="1"/>
            <p:nvPr/>
          </p:nvSpPr>
          <p:spPr>
            <a:xfrm>
              <a:off x="3507967" y="5140091"/>
              <a:ext cx="3592858" cy="11244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en-US" altLang="ko-KR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Raiseme</a:t>
              </a:r>
              <a:r>
                <a:rPr lang="ko-KR" alt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의 집중과 비집중상태의 뇌파를 활용한 </a:t>
              </a:r>
              <a:r>
                <a:rPr lang="en-US" altLang="ko-KR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AI</a:t>
              </a:r>
              <a:r>
                <a:rPr lang="ko-KR" alt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학습으로 더 정확하게 판정할 수 있습니다</a:t>
              </a:r>
              <a:r>
                <a:rPr lang="en-US" altLang="ko-KR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.</a:t>
              </a:r>
            </a:p>
            <a:p>
              <a:pPr algn="just">
                <a:lnSpc>
                  <a:spcPct val="150000"/>
                </a:lnSpc>
              </a:pPr>
              <a:endParaRPr lang="en-US" altLang="ko-KR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  <a:p>
              <a:pPr algn="just">
                <a:lnSpc>
                  <a:spcPct val="150000"/>
                </a:lnSpc>
              </a:pPr>
              <a:r>
                <a:rPr lang="en-US" altLang="ko-KR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Eye Tracking</a:t>
              </a:r>
              <a:r>
                <a:rPr lang="ko-KR" alt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으로는 구분할 수 없는 청각 집중상태나 </a:t>
              </a:r>
              <a:endPara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  <a:p>
              <a:pPr algn="just">
                <a:lnSpc>
                  <a:spcPct val="150000"/>
                </a:lnSpc>
              </a:pPr>
              <a:r>
                <a:rPr lang="ko-KR" alt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시선만 고정한 상태를 구분할 수 있습니다</a:t>
              </a:r>
              <a:r>
                <a:rPr lang="en-US" altLang="ko-KR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.</a:t>
              </a:r>
              <a:endPara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68873E9B-B9D6-D7FD-0001-4C549F181434}"/>
                </a:ext>
              </a:extLst>
            </p:cNvPr>
            <p:cNvGrpSpPr/>
            <p:nvPr/>
          </p:nvGrpSpPr>
          <p:grpSpPr>
            <a:xfrm>
              <a:off x="550862" y="5140091"/>
              <a:ext cx="2700338" cy="1447183"/>
              <a:chOff x="550862" y="2149829"/>
              <a:chExt cx="2700338" cy="1447183"/>
            </a:xfrm>
          </p:grpSpPr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D3DE306C-7286-82CB-5285-04888E1E6736}"/>
                  </a:ext>
                </a:extLst>
              </p:cNvPr>
              <p:cNvSpPr/>
              <p:nvPr/>
            </p:nvSpPr>
            <p:spPr bwMode="auto">
              <a:xfrm>
                <a:off x="550862" y="2149829"/>
                <a:ext cx="2700338" cy="1447183"/>
              </a:xfrm>
              <a:prstGeom prst="rect">
                <a:avLst/>
              </a:prstGeom>
              <a:solidFill>
                <a:srgbClr val="D9D9D9"/>
              </a:solidFill>
              <a:ln w="28575"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kumimoji="0" lang="ko-KR" altLang="en-US" dirty="0">
                  <a:solidFill>
                    <a:srgbClr val="FF0000"/>
                  </a:solidFill>
                  <a:latin typeface="+mn-ea"/>
                </a:endParaRPr>
              </a:p>
            </p:txBody>
          </p:sp>
          <p:sp>
            <p:nvSpPr>
              <p:cNvPr id="13" name="Freeform 129">
                <a:extLst>
                  <a:ext uri="{FF2B5EF4-FFF2-40B4-BE49-F238E27FC236}">
                    <a16:creationId xmlns:a16="http://schemas.microsoft.com/office/drawing/2014/main" id="{825E5FCB-0E3A-C0FD-7882-45E25FA0190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21397" y="2644518"/>
                <a:ext cx="559267" cy="457805"/>
              </a:xfrm>
              <a:custGeom>
                <a:avLst/>
                <a:gdLst>
                  <a:gd name="T0" fmla="*/ 800850339 w 68"/>
                  <a:gd name="T1" fmla="*/ 578081024 h 55"/>
                  <a:gd name="T2" fmla="*/ 741964184 w 68"/>
                  <a:gd name="T3" fmla="*/ 648868068 h 55"/>
                  <a:gd name="T4" fmla="*/ 58886155 w 68"/>
                  <a:gd name="T5" fmla="*/ 648868068 h 55"/>
                  <a:gd name="T6" fmla="*/ 0 w 68"/>
                  <a:gd name="T7" fmla="*/ 578081024 h 55"/>
                  <a:gd name="T8" fmla="*/ 0 w 68"/>
                  <a:gd name="T9" fmla="*/ 70787044 h 55"/>
                  <a:gd name="T10" fmla="*/ 58886155 w 68"/>
                  <a:gd name="T11" fmla="*/ 0 h 55"/>
                  <a:gd name="T12" fmla="*/ 741964184 w 68"/>
                  <a:gd name="T13" fmla="*/ 0 h 55"/>
                  <a:gd name="T14" fmla="*/ 800850339 w 68"/>
                  <a:gd name="T15" fmla="*/ 70787044 h 55"/>
                  <a:gd name="T16" fmla="*/ 800850339 w 68"/>
                  <a:gd name="T17" fmla="*/ 578081024 h 55"/>
                  <a:gd name="T18" fmla="*/ 58886155 w 68"/>
                  <a:gd name="T19" fmla="*/ 58988631 h 55"/>
                  <a:gd name="T20" fmla="*/ 47108238 w 68"/>
                  <a:gd name="T21" fmla="*/ 70787044 h 55"/>
                  <a:gd name="T22" fmla="*/ 47108238 w 68"/>
                  <a:gd name="T23" fmla="*/ 578081024 h 55"/>
                  <a:gd name="T24" fmla="*/ 58886155 w 68"/>
                  <a:gd name="T25" fmla="*/ 601677850 h 55"/>
                  <a:gd name="T26" fmla="*/ 741964184 w 68"/>
                  <a:gd name="T27" fmla="*/ 601677850 h 55"/>
                  <a:gd name="T28" fmla="*/ 753742101 w 68"/>
                  <a:gd name="T29" fmla="*/ 578081024 h 55"/>
                  <a:gd name="T30" fmla="*/ 753742101 w 68"/>
                  <a:gd name="T31" fmla="*/ 70787044 h 55"/>
                  <a:gd name="T32" fmla="*/ 741964184 w 68"/>
                  <a:gd name="T33" fmla="*/ 58988631 h 55"/>
                  <a:gd name="T34" fmla="*/ 58886155 w 68"/>
                  <a:gd name="T35" fmla="*/ 58988631 h 55"/>
                  <a:gd name="T36" fmla="*/ 188436383 w 68"/>
                  <a:gd name="T37" fmla="*/ 271346327 h 55"/>
                  <a:gd name="T38" fmla="*/ 105994393 w 68"/>
                  <a:gd name="T39" fmla="*/ 188760870 h 55"/>
                  <a:gd name="T40" fmla="*/ 188436383 w 68"/>
                  <a:gd name="T41" fmla="*/ 106178848 h 55"/>
                  <a:gd name="T42" fmla="*/ 270874942 w 68"/>
                  <a:gd name="T43" fmla="*/ 188760870 h 55"/>
                  <a:gd name="T44" fmla="*/ 188436383 w 68"/>
                  <a:gd name="T45" fmla="*/ 271346327 h 55"/>
                  <a:gd name="T46" fmla="*/ 694855946 w 68"/>
                  <a:gd name="T47" fmla="*/ 542689220 h 55"/>
                  <a:gd name="T48" fmla="*/ 105994393 w 68"/>
                  <a:gd name="T49" fmla="*/ 542689220 h 55"/>
                  <a:gd name="T50" fmla="*/ 105994393 w 68"/>
                  <a:gd name="T51" fmla="*/ 460107198 h 55"/>
                  <a:gd name="T52" fmla="*/ 235544621 w 68"/>
                  <a:gd name="T53" fmla="*/ 330331523 h 55"/>
                  <a:gd name="T54" fmla="*/ 306208694 w 68"/>
                  <a:gd name="T55" fmla="*/ 389320154 h 55"/>
                  <a:gd name="T56" fmla="*/ 518197480 w 68"/>
                  <a:gd name="T57" fmla="*/ 176962457 h 55"/>
                  <a:gd name="T58" fmla="*/ 694855946 w 68"/>
                  <a:gd name="T59" fmla="*/ 353928349 h 55"/>
                  <a:gd name="T60" fmla="*/ 694855946 w 68"/>
                  <a:gd name="T61" fmla="*/ 542689220 h 55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</a:gdLst>
                <a:ahLst/>
                <a:cxnLst>
                  <a:cxn ang="T62">
                    <a:pos x="T0" y="T1"/>
                  </a:cxn>
                  <a:cxn ang="T63">
                    <a:pos x="T2" y="T3"/>
                  </a:cxn>
                  <a:cxn ang="T64">
                    <a:pos x="T4" y="T5"/>
                  </a:cxn>
                  <a:cxn ang="T65">
                    <a:pos x="T6" y="T7"/>
                  </a:cxn>
                  <a:cxn ang="T66">
                    <a:pos x="T8" y="T9"/>
                  </a:cxn>
                  <a:cxn ang="T67">
                    <a:pos x="T10" y="T11"/>
                  </a:cxn>
                  <a:cxn ang="T68">
                    <a:pos x="T12" y="T13"/>
                  </a:cxn>
                  <a:cxn ang="T69">
                    <a:pos x="T14" y="T15"/>
                  </a:cxn>
                  <a:cxn ang="T70">
                    <a:pos x="T16" y="T17"/>
                  </a:cxn>
                  <a:cxn ang="T71">
                    <a:pos x="T18" y="T19"/>
                  </a:cxn>
                  <a:cxn ang="T72">
                    <a:pos x="T20" y="T21"/>
                  </a:cxn>
                  <a:cxn ang="T73">
                    <a:pos x="T22" y="T23"/>
                  </a:cxn>
                  <a:cxn ang="T74">
                    <a:pos x="T24" y="T25"/>
                  </a:cxn>
                  <a:cxn ang="T75">
                    <a:pos x="T26" y="T27"/>
                  </a:cxn>
                  <a:cxn ang="T76">
                    <a:pos x="T28" y="T29"/>
                  </a:cxn>
                  <a:cxn ang="T77">
                    <a:pos x="T30" y="T31"/>
                  </a:cxn>
                  <a:cxn ang="T78">
                    <a:pos x="T32" y="T33"/>
                  </a:cxn>
                  <a:cxn ang="T79">
                    <a:pos x="T34" y="T35"/>
                  </a:cxn>
                  <a:cxn ang="T80">
                    <a:pos x="T36" y="T37"/>
                  </a:cxn>
                  <a:cxn ang="T81">
                    <a:pos x="T38" y="T39"/>
                  </a:cxn>
                  <a:cxn ang="T82">
                    <a:pos x="T40" y="T41"/>
                  </a:cxn>
                  <a:cxn ang="T83">
                    <a:pos x="T42" y="T43"/>
                  </a:cxn>
                  <a:cxn ang="T84">
                    <a:pos x="T44" y="T45"/>
                  </a:cxn>
                  <a:cxn ang="T85">
                    <a:pos x="T46" y="T47"/>
                  </a:cxn>
                  <a:cxn ang="T86">
                    <a:pos x="T48" y="T49"/>
                  </a:cxn>
                  <a:cxn ang="T87">
                    <a:pos x="T50" y="T51"/>
                  </a:cxn>
                  <a:cxn ang="T88">
                    <a:pos x="T52" y="T53"/>
                  </a:cxn>
                  <a:cxn ang="T89">
                    <a:pos x="T54" y="T55"/>
                  </a:cxn>
                  <a:cxn ang="T90">
                    <a:pos x="T56" y="T57"/>
                  </a:cxn>
                  <a:cxn ang="T91">
                    <a:pos x="T58" y="T59"/>
                  </a:cxn>
                  <a:cxn ang="T92">
                    <a:pos x="T60" y="T61"/>
                  </a:cxn>
                </a:cxnLst>
                <a:rect l="0" t="0" r="r" b="b"/>
                <a:pathLst>
                  <a:path w="68" h="55">
                    <a:moveTo>
                      <a:pt x="68" y="49"/>
                    </a:moveTo>
                    <a:cubicBezTo>
                      <a:pt x="68" y="53"/>
                      <a:pt x="66" y="55"/>
                      <a:pt x="63" y="55"/>
                    </a:cubicBezTo>
                    <a:cubicBezTo>
                      <a:pt x="5" y="55"/>
                      <a:pt x="5" y="55"/>
                      <a:pt x="5" y="55"/>
                    </a:cubicBezTo>
                    <a:cubicBezTo>
                      <a:pt x="2" y="55"/>
                      <a:pt x="0" y="53"/>
                      <a:pt x="0" y="49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2" y="0"/>
                      <a:pt x="5" y="0"/>
                    </a:cubicBezTo>
                    <a:cubicBezTo>
                      <a:pt x="63" y="0"/>
                      <a:pt x="63" y="0"/>
                      <a:pt x="63" y="0"/>
                    </a:cubicBezTo>
                    <a:cubicBezTo>
                      <a:pt x="66" y="0"/>
                      <a:pt x="68" y="3"/>
                      <a:pt x="68" y="6"/>
                    </a:cubicBezTo>
                    <a:lnTo>
                      <a:pt x="68" y="49"/>
                    </a:lnTo>
                    <a:close/>
                    <a:moveTo>
                      <a:pt x="5" y="5"/>
                    </a:moveTo>
                    <a:cubicBezTo>
                      <a:pt x="5" y="5"/>
                      <a:pt x="4" y="5"/>
                      <a:pt x="4" y="6"/>
                    </a:cubicBezTo>
                    <a:cubicBezTo>
                      <a:pt x="4" y="49"/>
                      <a:pt x="4" y="49"/>
                      <a:pt x="4" y="49"/>
                    </a:cubicBezTo>
                    <a:cubicBezTo>
                      <a:pt x="4" y="50"/>
                      <a:pt x="5" y="51"/>
                      <a:pt x="5" y="51"/>
                    </a:cubicBezTo>
                    <a:cubicBezTo>
                      <a:pt x="63" y="51"/>
                      <a:pt x="63" y="51"/>
                      <a:pt x="63" y="51"/>
                    </a:cubicBezTo>
                    <a:cubicBezTo>
                      <a:pt x="63" y="51"/>
                      <a:pt x="64" y="50"/>
                      <a:pt x="64" y="49"/>
                    </a:cubicBezTo>
                    <a:cubicBezTo>
                      <a:pt x="64" y="6"/>
                      <a:pt x="64" y="6"/>
                      <a:pt x="64" y="6"/>
                    </a:cubicBezTo>
                    <a:cubicBezTo>
                      <a:pt x="64" y="5"/>
                      <a:pt x="63" y="5"/>
                      <a:pt x="63" y="5"/>
                    </a:cubicBezTo>
                    <a:lnTo>
                      <a:pt x="5" y="5"/>
                    </a:lnTo>
                    <a:close/>
                    <a:moveTo>
                      <a:pt x="16" y="23"/>
                    </a:moveTo>
                    <a:cubicBezTo>
                      <a:pt x="12" y="23"/>
                      <a:pt x="9" y="20"/>
                      <a:pt x="9" y="16"/>
                    </a:cubicBezTo>
                    <a:cubicBezTo>
                      <a:pt x="9" y="13"/>
                      <a:pt x="12" y="9"/>
                      <a:pt x="16" y="9"/>
                    </a:cubicBezTo>
                    <a:cubicBezTo>
                      <a:pt x="20" y="9"/>
                      <a:pt x="23" y="13"/>
                      <a:pt x="23" y="16"/>
                    </a:cubicBezTo>
                    <a:cubicBezTo>
                      <a:pt x="23" y="20"/>
                      <a:pt x="20" y="23"/>
                      <a:pt x="16" y="23"/>
                    </a:cubicBezTo>
                    <a:close/>
                    <a:moveTo>
                      <a:pt x="59" y="46"/>
                    </a:moveTo>
                    <a:cubicBezTo>
                      <a:pt x="9" y="46"/>
                      <a:pt x="9" y="46"/>
                      <a:pt x="9" y="46"/>
                    </a:cubicBezTo>
                    <a:cubicBezTo>
                      <a:pt x="9" y="39"/>
                      <a:pt x="9" y="39"/>
                      <a:pt x="9" y="39"/>
                    </a:cubicBezTo>
                    <a:cubicBezTo>
                      <a:pt x="20" y="28"/>
                      <a:pt x="20" y="28"/>
                      <a:pt x="20" y="28"/>
                    </a:cubicBezTo>
                    <a:cubicBezTo>
                      <a:pt x="26" y="33"/>
                      <a:pt x="26" y="33"/>
                      <a:pt x="26" y="33"/>
                    </a:cubicBezTo>
                    <a:cubicBezTo>
                      <a:pt x="44" y="15"/>
                      <a:pt x="44" y="15"/>
                      <a:pt x="44" y="15"/>
                    </a:cubicBezTo>
                    <a:cubicBezTo>
                      <a:pt x="59" y="30"/>
                      <a:pt x="59" y="30"/>
                      <a:pt x="59" y="30"/>
                    </a:cubicBezTo>
                    <a:lnTo>
                      <a:pt x="59" y="46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id-ID" dirty="0">
                  <a:latin typeface="+mn-ea"/>
                </a:endParaRPr>
              </a:p>
            </p:txBody>
          </p:sp>
        </p:grpSp>
        <p:sp>
          <p:nvSpPr>
            <p:cNvPr id="14" name="Button">
              <a:extLst>
                <a:ext uri="{FF2B5EF4-FFF2-40B4-BE49-F238E27FC236}">
                  <a16:creationId xmlns:a16="http://schemas.microsoft.com/office/drawing/2014/main" id="{28D07AC6-3D81-F497-643B-2862B16A96A0}"/>
                </a:ext>
              </a:extLst>
            </p:cNvPr>
            <p:cNvSpPr>
              <a:spLocks/>
            </p:cNvSpPr>
            <p:nvPr/>
          </p:nvSpPr>
          <p:spPr bwMode="auto">
            <a:xfrm>
              <a:off x="3507967" y="6313512"/>
              <a:ext cx="956861" cy="241995"/>
            </a:xfrm>
            <a:prstGeom prst="roundRect">
              <a:avLst>
                <a:gd name="adj" fmla="val 8776"/>
              </a:avLst>
            </a:prstGeom>
            <a:solidFill>
              <a:srgbClr val="FFFFFF"/>
            </a:solidFill>
            <a:ln w="6350" cap="flat" cmpd="sng" algn="ctr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Showcase </a:t>
              </a:r>
              <a:r>
                <a:rPr lang="ko-KR" alt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체험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43F485E6-1EFD-59A0-ADD5-B89AFEDD602A}"/>
                </a:ext>
              </a:extLst>
            </p:cNvPr>
            <p:cNvCxnSpPr/>
            <p:nvPr/>
          </p:nvCxnSpPr>
          <p:spPr>
            <a:xfrm>
              <a:off x="217502" y="4401108"/>
              <a:ext cx="9010633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4CECF07D-DCD4-F5EB-C432-594628811256}"/>
                </a:ext>
              </a:extLst>
            </p:cNvPr>
            <p:cNvCxnSpPr>
              <a:cxnSpLocks/>
            </p:cNvCxnSpPr>
            <p:nvPr/>
          </p:nvCxnSpPr>
          <p:spPr>
            <a:xfrm>
              <a:off x="2592015" y="3981978"/>
              <a:ext cx="0" cy="42003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F08E072D-C8DE-6F02-25ED-075A4740AD5C}"/>
                </a:ext>
              </a:extLst>
            </p:cNvPr>
            <p:cNvSpPr/>
            <p:nvPr/>
          </p:nvSpPr>
          <p:spPr>
            <a:xfrm>
              <a:off x="675699" y="4102800"/>
              <a:ext cx="1335545" cy="154914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/>
            <a:p>
              <a:pPr lvl="0" algn="ctr" latinLnBrk="0">
                <a:lnSpc>
                  <a:spcPct val="110000"/>
                </a:lnSpc>
                <a:defRPr/>
              </a:pPr>
              <a:r>
                <a:rPr lang="ko-KR" altLang="en-US" sz="1000" b="1" dirty="0">
                  <a:latin typeface="+mn-ea"/>
                  <a:cs typeface="Segoe UI" panose="020B0502040204020203" pitchFamily="34" charset="0"/>
                </a:rPr>
                <a:t>집중도 분석</a:t>
              </a: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8551FC55-6857-F9AC-9C97-10EFB07D00AD}"/>
                </a:ext>
              </a:extLst>
            </p:cNvPr>
            <p:cNvSpPr/>
            <p:nvPr/>
          </p:nvSpPr>
          <p:spPr>
            <a:xfrm>
              <a:off x="7440746" y="4102800"/>
              <a:ext cx="1335545" cy="154914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/>
            <a:p>
              <a:pPr lvl="0" algn="ctr" latinLnBrk="0">
                <a:lnSpc>
                  <a:spcPct val="110000"/>
                </a:lnSpc>
                <a:defRPr/>
              </a:pPr>
              <a:r>
                <a:rPr lang="ko-KR" altLang="en-US" sz="1000" b="1" dirty="0">
                  <a:latin typeface="+mn-ea"/>
                  <a:cs typeface="Segoe UI" panose="020B0502040204020203" pitchFamily="34" charset="0"/>
                </a:rPr>
                <a:t>시험 부정행위 검출</a:t>
              </a: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B5AA7010-51FC-7C2F-DFF8-3CF257881328}"/>
                </a:ext>
              </a:extLst>
            </p:cNvPr>
            <p:cNvSpPr/>
            <p:nvPr/>
          </p:nvSpPr>
          <p:spPr>
            <a:xfrm>
              <a:off x="217498" y="4341026"/>
              <a:ext cx="2369487" cy="70745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Ins="90000" rtlCol="0" anchor="ctr"/>
            <a:lstStyle/>
            <a:p>
              <a:pPr algn="l"/>
              <a:endParaRPr lang="ko-KR" altLang="en-US" sz="1000" noProof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E1ABF8F0-E4B2-8922-55DF-2CDE74C718B1}"/>
                </a:ext>
              </a:extLst>
            </p:cNvPr>
            <p:cNvCxnSpPr/>
            <p:nvPr/>
          </p:nvCxnSpPr>
          <p:spPr>
            <a:xfrm>
              <a:off x="217502" y="3963977"/>
              <a:ext cx="9010633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60063F82-859C-24AC-45B3-AD5AFE2B8456}"/>
                </a:ext>
              </a:extLst>
            </p:cNvPr>
            <p:cNvCxnSpPr>
              <a:cxnSpLocks/>
            </p:cNvCxnSpPr>
            <p:nvPr/>
          </p:nvCxnSpPr>
          <p:spPr>
            <a:xfrm>
              <a:off x="4763778" y="3967282"/>
              <a:ext cx="8503" cy="45431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243429C0-F2FE-652E-E6B2-808048198E3F}"/>
                </a:ext>
              </a:extLst>
            </p:cNvPr>
            <p:cNvCxnSpPr>
              <a:cxnSpLocks/>
            </p:cNvCxnSpPr>
            <p:nvPr/>
          </p:nvCxnSpPr>
          <p:spPr>
            <a:xfrm>
              <a:off x="6945599" y="3967282"/>
              <a:ext cx="0" cy="43472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3C83B75D-563D-A473-2E17-E5DA03EC3A04}"/>
                </a:ext>
              </a:extLst>
            </p:cNvPr>
            <p:cNvSpPr/>
            <p:nvPr/>
          </p:nvSpPr>
          <p:spPr>
            <a:xfrm>
              <a:off x="3014376" y="4102800"/>
              <a:ext cx="1335545" cy="154914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/>
            <a:p>
              <a:pPr lvl="0" algn="ctr" latinLnBrk="0">
                <a:lnSpc>
                  <a:spcPct val="110000"/>
                </a:lnSpc>
                <a:defRPr/>
              </a:pPr>
              <a:r>
                <a:rPr lang="ko-KR" altLang="en-US" sz="1000" b="1">
                  <a:latin typeface="+mn-ea"/>
                  <a:cs typeface="Segoe UI" panose="020B0502040204020203" pitchFamily="34" charset="0"/>
                </a:rPr>
                <a:t>흥미도 </a:t>
              </a:r>
              <a:r>
                <a:rPr lang="ko-KR" altLang="en-US" sz="1000" b="1" dirty="0">
                  <a:latin typeface="+mn-ea"/>
                  <a:cs typeface="Segoe UI" panose="020B0502040204020203" pitchFamily="34" charset="0"/>
                </a:rPr>
                <a:t>분석</a:t>
              </a: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6B364A5D-2F5D-4000-5893-221C93E6B63F}"/>
                </a:ext>
              </a:extLst>
            </p:cNvPr>
            <p:cNvSpPr/>
            <p:nvPr/>
          </p:nvSpPr>
          <p:spPr>
            <a:xfrm>
              <a:off x="5193524" y="4102800"/>
              <a:ext cx="1335545" cy="154914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/>
            <a:p>
              <a:pPr lvl="0" algn="ctr" latinLnBrk="0">
                <a:lnSpc>
                  <a:spcPct val="110000"/>
                </a:lnSpc>
                <a:defRPr/>
              </a:pPr>
              <a:r>
                <a:rPr lang="ko-KR" altLang="en-US" sz="1000" b="1" dirty="0">
                  <a:latin typeface="+mn-ea"/>
                  <a:cs typeface="Segoe UI" panose="020B0502040204020203" pitchFamily="34" charset="0"/>
                </a:rPr>
                <a:t>자세 분석</a:t>
              </a: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49ABF374-A6BF-7317-209A-7A83805A7CF6}"/>
                </a:ext>
              </a:extLst>
            </p:cNvPr>
            <p:cNvSpPr/>
            <p:nvPr/>
          </p:nvSpPr>
          <p:spPr>
            <a:xfrm>
              <a:off x="217502" y="791183"/>
              <a:ext cx="9010636" cy="51606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x-none" altLang="en-US" dirty="0">
                <a:latin typeface="+mn-ea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5C64B45F-4FC0-A46D-BF36-B2E5D38F8D5F}"/>
                </a:ext>
              </a:extLst>
            </p:cNvPr>
            <p:cNvSpPr/>
            <p:nvPr/>
          </p:nvSpPr>
          <p:spPr>
            <a:xfrm>
              <a:off x="217502" y="791183"/>
              <a:ext cx="9010636" cy="51606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x-none" altLang="en-US" dirty="0">
                <a:latin typeface="+mn-ea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EFB28432-8539-3297-884A-369F9CDFE6B5}"/>
                </a:ext>
              </a:extLst>
            </p:cNvPr>
            <p:cNvSpPr/>
            <p:nvPr/>
          </p:nvSpPr>
          <p:spPr>
            <a:xfrm>
              <a:off x="217502" y="791183"/>
              <a:ext cx="9010636" cy="51606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x-none" altLang="en-US" dirty="0">
                <a:latin typeface="+mn-ea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91DABD91-D4C7-9F17-2FF5-84E8D5B6C21E}"/>
                </a:ext>
              </a:extLst>
            </p:cNvPr>
            <p:cNvSpPr/>
            <p:nvPr/>
          </p:nvSpPr>
          <p:spPr bwMode="auto">
            <a:xfrm>
              <a:off x="338543" y="949952"/>
              <a:ext cx="1004929" cy="198522"/>
            </a:xfrm>
            <a:prstGeom prst="rect">
              <a:avLst/>
            </a:prstGeom>
            <a:noFill/>
            <a:ln w="2857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none" lIns="36000"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0" lang="en-US" altLang="ko-KR" sz="1050" b="1" dirty="0">
                  <a:solidFill>
                    <a:schemeClr val="bg1">
                      <a:lumMod val="65000"/>
                    </a:schemeClr>
                  </a:solidFill>
                  <a:latin typeface="+mn-ea"/>
                </a:rPr>
                <a:t>Raiseme </a:t>
              </a:r>
              <a:r>
                <a:rPr lang="en-US" altLang="ko-KR" sz="1050" b="1" dirty="0">
                  <a:solidFill>
                    <a:schemeClr val="bg1">
                      <a:lumMod val="65000"/>
                    </a:schemeClr>
                  </a:solidFill>
                  <a:latin typeface="+mn-ea"/>
                </a:rPr>
                <a:t>Logo</a:t>
              </a:r>
              <a:endParaRPr kumimoji="0" lang="ko-KR" altLang="en-US" sz="1050" b="1" dirty="0">
                <a:solidFill>
                  <a:schemeClr val="bg1">
                    <a:lumMod val="65000"/>
                  </a:schemeClr>
                </a:solidFill>
                <a:latin typeface="+mn-ea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05B60A9-FEAA-D5F8-6863-78B74316EA62}"/>
                </a:ext>
              </a:extLst>
            </p:cNvPr>
            <p:cNvSpPr txBox="1"/>
            <p:nvPr/>
          </p:nvSpPr>
          <p:spPr>
            <a:xfrm>
              <a:off x="6903769" y="926102"/>
              <a:ext cx="502309" cy="246221"/>
            </a:xfrm>
            <a:prstGeom prst="rect">
              <a:avLst/>
            </a:prstGeom>
            <a:noFill/>
          </p:spPr>
          <p:txBody>
            <a:bodyPr wrap="none" lIns="36000" rIns="36000" rtlCol="0" anchor="ctr">
              <a:spAutoFit/>
            </a:bodyPr>
            <a:lstStyle/>
            <a:p>
              <a:pPr algn="ctr"/>
              <a:r>
                <a:rPr kumimoji="1" lang="en-US" altLang="en-US" sz="1000" b="1" dirty="0">
                  <a:latin typeface="+mn-ea"/>
                </a:rPr>
                <a:t>Service</a:t>
              </a:r>
              <a:endParaRPr kumimoji="1" lang="x-none" altLang="en-US" sz="1000" b="1" dirty="0">
                <a:latin typeface="+mn-ea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AC6E76D6-AC7D-82FF-8E4C-68EA9DED4696}"/>
                </a:ext>
              </a:extLst>
            </p:cNvPr>
            <p:cNvSpPr txBox="1"/>
            <p:nvPr/>
          </p:nvSpPr>
          <p:spPr>
            <a:xfrm>
              <a:off x="8651687" y="926102"/>
              <a:ext cx="407731" cy="246221"/>
            </a:xfrm>
            <a:prstGeom prst="rect">
              <a:avLst/>
            </a:prstGeom>
            <a:noFill/>
          </p:spPr>
          <p:txBody>
            <a:bodyPr wrap="none" lIns="36000" rIns="36000" rtlCol="0" anchor="ctr">
              <a:spAutoFit/>
            </a:bodyPr>
            <a:lstStyle/>
            <a:p>
              <a:pPr algn="ctr"/>
              <a:r>
                <a:rPr kumimoji="1" lang="en-US" altLang="en-US" sz="1000" b="1" dirty="0">
                  <a:latin typeface="+mn-ea"/>
                </a:rPr>
                <a:t>News</a:t>
              </a:r>
              <a:endParaRPr kumimoji="1" lang="x-none" altLang="en-US" sz="1000" b="1" dirty="0">
                <a:latin typeface="+mn-ea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F3D80295-FEB6-6C6F-453B-462BC64E2155}"/>
                </a:ext>
              </a:extLst>
            </p:cNvPr>
            <p:cNvSpPr/>
            <p:nvPr/>
          </p:nvSpPr>
          <p:spPr bwMode="auto">
            <a:xfrm>
              <a:off x="5775776" y="971689"/>
              <a:ext cx="346666" cy="155049"/>
            </a:xfrm>
            <a:prstGeom prst="rect">
              <a:avLst/>
            </a:prstGeom>
            <a:noFill/>
            <a:ln w="2857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none" lIns="36000"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kumimoji="0" lang="ko-KR" altLang="en-US" sz="1000" b="1" dirty="0">
                <a:latin typeface="+mn-ea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D2E52764-4E8E-D9C7-FAA8-57B6899B0B40}"/>
                </a:ext>
              </a:extLst>
            </p:cNvPr>
            <p:cNvSpPr txBox="1"/>
            <p:nvPr/>
          </p:nvSpPr>
          <p:spPr>
            <a:xfrm>
              <a:off x="8080805" y="926102"/>
              <a:ext cx="353228" cy="246221"/>
            </a:xfrm>
            <a:prstGeom prst="rect">
              <a:avLst/>
            </a:prstGeom>
            <a:noFill/>
          </p:spPr>
          <p:txBody>
            <a:bodyPr wrap="none" lIns="36000" rIns="36000" rtlCol="0" anchor="ctr">
              <a:spAutoFit/>
            </a:bodyPr>
            <a:lstStyle/>
            <a:p>
              <a:pPr algn="ctr"/>
              <a:r>
                <a:rPr kumimoji="1" lang="en-US" altLang="en-US" sz="1000" b="1" dirty="0">
                  <a:latin typeface="+mn-ea"/>
                </a:rPr>
                <a:t>Case</a:t>
              </a:r>
              <a:endParaRPr kumimoji="1" lang="x-none" altLang="en-US" sz="1000" b="1" dirty="0">
                <a:latin typeface="+mn-ea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6AF2542-CED7-2911-3559-17CC3AE61FAD}"/>
                </a:ext>
              </a:extLst>
            </p:cNvPr>
            <p:cNvSpPr txBox="1"/>
            <p:nvPr/>
          </p:nvSpPr>
          <p:spPr>
            <a:xfrm>
              <a:off x="6323266" y="926102"/>
              <a:ext cx="451012" cy="246221"/>
            </a:xfrm>
            <a:prstGeom prst="rect">
              <a:avLst/>
            </a:prstGeom>
            <a:noFill/>
          </p:spPr>
          <p:txBody>
            <a:bodyPr wrap="none" lIns="36000" rIns="36000" rtlCol="0" anchor="ctr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0" lang="en-US" altLang="ko-KR" sz="1000" b="1" dirty="0">
                  <a:latin typeface="+mn-ea"/>
                </a:rPr>
                <a:t>About</a:t>
              </a:r>
              <a:endParaRPr kumimoji="0" lang="ko-KR" altLang="en-US" sz="1000" b="1" dirty="0">
                <a:latin typeface="+mn-ea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9167492-B130-9FC3-1A05-D6D129CE7E29}"/>
                </a:ext>
              </a:extLst>
            </p:cNvPr>
            <p:cNvSpPr txBox="1"/>
            <p:nvPr/>
          </p:nvSpPr>
          <p:spPr>
            <a:xfrm>
              <a:off x="7506714" y="926102"/>
              <a:ext cx="359641" cy="246221"/>
            </a:xfrm>
            <a:prstGeom prst="rect">
              <a:avLst/>
            </a:prstGeom>
            <a:noFill/>
          </p:spPr>
          <p:txBody>
            <a:bodyPr wrap="none" lIns="36000" rIns="36000" rtlCol="0" anchor="ctr">
              <a:spAutoFit/>
            </a:bodyPr>
            <a:lstStyle/>
            <a:p>
              <a:pPr algn="ctr"/>
              <a:r>
                <a:rPr kumimoji="1" lang="en-US" altLang="en-US" sz="1000" b="1" dirty="0">
                  <a:latin typeface="+mn-ea"/>
                </a:rPr>
                <a:t>Tech</a:t>
              </a:r>
              <a:endParaRPr kumimoji="1" lang="x-none" altLang="en-US" sz="1000" b="1" dirty="0">
                <a:latin typeface="+mn-ea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8F8EF853-7126-6C59-040F-3143CD65C553}"/>
                </a:ext>
              </a:extLst>
            </p:cNvPr>
            <p:cNvSpPr/>
            <p:nvPr/>
          </p:nvSpPr>
          <p:spPr>
            <a:xfrm>
              <a:off x="217498" y="788533"/>
              <a:ext cx="9010632" cy="5798735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Ins="90000" rtlCol="0" anchor="ctr"/>
            <a:lstStyle/>
            <a:p>
              <a:pPr algn="ctr"/>
              <a:endParaRPr lang="ko-KR" altLang="en-US" noProof="1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aphicFrame>
        <p:nvGraphicFramePr>
          <p:cNvPr id="47" name="표 46">
            <a:extLst>
              <a:ext uri="{FF2B5EF4-FFF2-40B4-BE49-F238E27FC236}">
                <a16:creationId xmlns:a16="http://schemas.microsoft.com/office/drawing/2014/main" id="{4A1FB8E9-8418-9916-4189-3F6D255463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421149"/>
              </p:ext>
            </p:extLst>
          </p:nvPr>
        </p:nvGraphicFramePr>
        <p:xfrm>
          <a:off x="9317697" y="798693"/>
          <a:ext cx="2656801" cy="22709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6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61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5521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B="6480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lnSpc>
                          <a:spcPts val="1200"/>
                        </a:lnSpc>
                        <a:buFontTx/>
                        <a:buNone/>
                      </a:pPr>
                      <a:r>
                        <a:rPr lang="ko-KR" altLang="en-US" sz="800" b="1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분석 결과</a:t>
                      </a:r>
                      <a:endParaRPr lang="en-US" altLang="ko-KR" sz="800" b="0" kern="1200" spc="-60" baseline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0" indent="0" latinLnBrk="1">
                        <a:lnSpc>
                          <a:spcPts val="1200"/>
                        </a:lnSpc>
                        <a:buFontTx/>
                        <a:buNone/>
                      </a:pPr>
                      <a:r>
                        <a:rPr lang="en-US" altLang="ko-KR" sz="800" b="1" kern="1200" spc="-8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- 1a</a:t>
                      </a:r>
                      <a:r>
                        <a:rPr lang="en-US" altLang="ko-KR" sz="800" b="0" kern="1200" spc="-8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. </a:t>
                      </a:r>
                      <a:r>
                        <a:rPr lang="ko-KR" altLang="en-US" sz="800" b="0" kern="1200" spc="-8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총 분석 시간 </a:t>
                      </a:r>
                      <a:r>
                        <a:rPr lang="en-US" altLang="ko-KR" sz="800" b="0" kern="1200" spc="-8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800" b="0" kern="1200" spc="-8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흥미 높은 시간</a:t>
                      </a:r>
                      <a:r>
                        <a:rPr lang="en-US" altLang="ko-KR" sz="800" b="0" kern="1200" spc="-8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800" b="0" kern="1200" spc="-8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흥미 낮음 시간</a:t>
                      </a:r>
                      <a:r>
                        <a:rPr lang="en-US" altLang="ko-KR" sz="800" b="0" kern="1200" spc="-8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 </a:t>
                      </a:r>
                    </a:p>
                    <a:p>
                      <a:pPr marL="0" indent="0" latinLnBrk="1">
                        <a:lnSpc>
                          <a:spcPts val="1200"/>
                        </a:lnSpc>
                        <a:buFontTx/>
                        <a:buNone/>
                      </a:pPr>
                      <a:r>
                        <a:rPr lang="ko-KR" altLang="en-US" sz="800" b="0" kern="1200" spc="-8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        분석 불가 시간</a:t>
                      </a:r>
                      <a:endParaRPr lang="en-US" altLang="ko-KR" sz="800" b="0" kern="1200" spc="-80" baseline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0" indent="0" latinLnBrk="1">
                        <a:lnSpc>
                          <a:spcPts val="1200"/>
                        </a:lnSpc>
                        <a:buFontTx/>
                        <a:buNone/>
                      </a:pPr>
                      <a:r>
                        <a:rPr lang="en-US" altLang="ko-KR" sz="800" b="1" kern="1200" spc="-4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- 1b</a:t>
                      </a:r>
                      <a:r>
                        <a:rPr lang="en-US" altLang="ko-KR" sz="800" b="0" kern="1200" spc="-4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. </a:t>
                      </a:r>
                      <a:r>
                        <a:rPr lang="ko-KR" altLang="en-US" sz="800" b="0" kern="1200" spc="-4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흥미도</a:t>
                      </a:r>
                      <a:r>
                        <a:rPr lang="en-US" altLang="ko-KR" sz="800" b="0" kern="1200" spc="-4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</a:t>
                      </a:r>
                      <a:r>
                        <a:rPr lang="ko-KR" altLang="en-US" sz="800" b="0" kern="1200" spc="-4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집중 분포 그래프</a:t>
                      </a:r>
                      <a:r>
                        <a:rPr lang="en-US" altLang="ko-KR" sz="800" b="0" kern="1200" spc="-4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</a:t>
                      </a:r>
                    </a:p>
                    <a:p>
                      <a:pPr marL="0" indent="0" latinLnBrk="1">
                        <a:lnSpc>
                          <a:spcPts val="1200"/>
                        </a:lnSpc>
                        <a:buFontTx/>
                        <a:buNone/>
                      </a:pPr>
                      <a:r>
                        <a:rPr lang="en-US" altLang="ko-KR" sz="800" b="0" kern="1200" spc="-4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       </a:t>
                      </a:r>
                      <a:r>
                        <a:rPr lang="ko-KR" altLang="en-US" sz="800" b="0" kern="1200" spc="-4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집중 유지 최대</a:t>
                      </a:r>
                      <a:r>
                        <a:rPr lang="en-US" altLang="ko-KR" sz="800" b="0" kern="1200" spc="-4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(</a:t>
                      </a:r>
                      <a:r>
                        <a:rPr lang="ko-KR" altLang="en-US" sz="800" b="0" kern="1200" spc="-4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초</a:t>
                      </a:r>
                      <a:r>
                        <a:rPr lang="en-US" altLang="ko-KR" sz="800" b="0" kern="1200" spc="-4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), </a:t>
                      </a:r>
                      <a:r>
                        <a:rPr lang="ko-KR" altLang="en-US" sz="800" b="0" kern="1200" spc="-4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집중 나쁨 최대</a:t>
                      </a:r>
                      <a:r>
                        <a:rPr lang="en-US" altLang="ko-KR" sz="800" b="0" kern="1200" spc="-4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(</a:t>
                      </a:r>
                      <a:r>
                        <a:rPr lang="ko-KR" altLang="en-US" sz="800" b="0" kern="1200" spc="-4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초</a:t>
                      </a:r>
                      <a:r>
                        <a:rPr lang="en-US" altLang="ko-KR" sz="800" b="0" kern="1200" spc="-4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)</a:t>
                      </a:r>
                    </a:p>
                  </a:txBody>
                  <a:tcPr marB="648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5521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B="6480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lnSpc>
                          <a:spcPts val="1200"/>
                        </a:lnSpc>
                        <a:buFontTx/>
                        <a:buNone/>
                      </a:pPr>
                      <a:r>
                        <a:rPr lang="ko-KR" altLang="en-US" sz="800" b="1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결과 공유하기</a:t>
                      </a:r>
                      <a:endParaRPr lang="en-US" altLang="ko-KR" sz="800" b="0" baseline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marR="0" lvl="0" indent="0" algn="l" defTabSz="908399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버튼 선택 시 </a:t>
                      </a: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URL</a:t>
                      </a: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복사</a:t>
                      </a: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+ </a:t>
                      </a: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토스트메시지 출력</a:t>
                      </a:r>
                      <a:endParaRPr lang="en-US" altLang="ko-KR" sz="800" b="0" baseline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indent="0" latinLnBrk="1">
                        <a:lnSpc>
                          <a:spcPts val="1200"/>
                        </a:lnSpc>
                        <a:buFontTx/>
                        <a:buNone/>
                      </a:pPr>
                      <a:endParaRPr lang="en-US" altLang="ko-KR" sz="800" b="0" baseline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indent="0" latinLnBrk="1">
                        <a:lnSpc>
                          <a:spcPts val="1200"/>
                        </a:lnSpc>
                        <a:buFontTx/>
                        <a:buNone/>
                      </a:pPr>
                      <a:endParaRPr lang="en-US" altLang="ko-KR" sz="800" b="0" baseline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marR="0" lvl="0" indent="-171450" algn="l" defTabSz="908399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복사한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URL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입력 시 </a:t>
                      </a:r>
                      <a:r>
                        <a:rPr kumimoji="0" lang="ko-KR" altLang="en-US" sz="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메인페이지에서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[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S_CONC_05_P]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팝업 출력</a:t>
                      </a:r>
                    </a:p>
                  </a:txBody>
                  <a:tcPr marB="648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4097051"/>
                  </a:ext>
                </a:extLst>
              </a:tr>
              <a:tr h="255521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B="6480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lnSpc>
                          <a:spcPts val="1200"/>
                        </a:lnSpc>
                        <a:buFontTx/>
                        <a:buNone/>
                      </a:pPr>
                      <a:r>
                        <a:rPr lang="ko-KR" altLang="en-US" sz="800" b="1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다시하기</a:t>
                      </a:r>
                      <a:endParaRPr lang="en-US" altLang="ko-KR" sz="800" b="1" baseline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marR="0" lvl="0" indent="-171450" algn="l" defTabSz="908399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선택 시 </a:t>
                      </a:r>
                      <a:r>
                        <a:rPr lang="en-US" altLang="ko-KR" sz="800" b="0" baseline="0" dirty="0">
                          <a:solidFill>
                            <a:srgbClr val="0070C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</a:t>
                      </a:r>
                      <a:r>
                        <a:rPr lang="en-US" altLang="ko-KR" sz="800" dirty="0">
                          <a:solidFill>
                            <a:srgbClr val="0070C0"/>
                          </a:solidFill>
                        </a:rPr>
                        <a:t>S_CONC_01_P</a:t>
                      </a:r>
                      <a:r>
                        <a:rPr lang="en-US" altLang="ko-KR" sz="800" b="0" baseline="0" dirty="0">
                          <a:solidFill>
                            <a:srgbClr val="0070C0"/>
                          </a:solidFill>
                          <a:latin typeface="+mn-lt"/>
                          <a:ea typeface="+mn-ea"/>
                        </a:rPr>
                        <a:t>]</a:t>
                      </a:r>
                      <a:r>
                        <a:rPr lang="ko-KR" altLang="en-US" sz="800" b="0" baseline="0" dirty="0">
                          <a:solidFill>
                            <a:srgbClr val="0070C0"/>
                          </a:solidFill>
                          <a:latin typeface="+mn-lt"/>
                          <a:ea typeface="+mn-ea"/>
                        </a:rPr>
                        <a:t> </a:t>
                      </a: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으로 이동 </a:t>
                      </a:r>
                      <a:endParaRPr lang="ko-KR" altLang="en-US" sz="800" dirty="0"/>
                    </a:p>
                  </a:txBody>
                  <a:tcPr marB="648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3307514"/>
                  </a:ext>
                </a:extLst>
              </a:tr>
            </a:tbl>
          </a:graphicData>
        </a:graphic>
      </p:graphicFrame>
      <p:sp>
        <p:nvSpPr>
          <p:cNvPr id="64" name="직사각형 63">
            <a:extLst>
              <a:ext uri="{FF2B5EF4-FFF2-40B4-BE49-F238E27FC236}">
                <a16:creationId xmlns:a16="http://schemas.microsoft.com/office/drawing/2014/main" id="{8CBDDABD-9F6D-7122-F451-F28629387AFF}"/>
              </a:ext>
            </a:extLst>
          </p:cNvPr>
          <p:cNvSpPr/>
          <p:nvPr/>
        </p:nvSpPr>
        <p:spPr>
          <a:xfrm>
            <a:off x="308166" y="878163"/>
            <a:ext cx="8760063" cy="539563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marR="0" lvl="1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DB0B098-CD41-EC8D-40FF-5666674690F5}"/>
              </a:ext>
            </a:extLst>
          </p:cNvPr>
          <p:cNvSpPr txBox="1"/>
          <p:nvPr/>
        </p:nvSpPr>
        <p:spPr>
          <a:xfrm>
            <a:off x="640730" y="1456745"/>
            <a:ext cx="2574950" cy="241980"/>
          </a:xfrm>
          <a:prstGeom prst="rect">
            <a:avLst/>
          </a:prstGeom>
          <a:noFill/>
        </p:spPr>
        <p:txBody>
          <a:bodyPr wrap="square" lIns="72000" tIns="36000" rIns="72000" bIns="36000" rtlCol="0">
            <a:spAutoFit/>
          </a:bodyPr>
          <a:lstStyle/>
          <a:p>
            <a:r>
              <a:rPr lang="ko-KR" altLang="en-US" sz="1050" b="1" dirty="0"/>
              <a:t>집중도는 몇 퍼센트</a:t>
            </a:r>
            <a:r>
              <a:rPr lang="en-US" altLang="ko-KR" sz="1050" b="1" dirty="0"/>
              <a:t>?</a:t>
            </a: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0C12F5EC-E99C-3F67-5A60-698DDADEE95E}"/>
              </a:ext>
            </a:extLst>
          </p:cNvPr>
          <p:cNvSpPr/>
          <p:nvPr/>
        </p:nvSpPr>
        <p:spPr>
          <a:xfrm>
            <a:off x="548549" y="1413737"/>
            <a:ext cx="8283984" cy="4566100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lnSpc>
                <a:spcPct val="150000"/>
              </a:lnSpc>
              <a:buAutoNum type="arabicPeriod"/>
            </a:pP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8" name="Delete">
            <a:extLst>
              <a:ext uri="{FF2B5EF4-FFF2-40B4-BE49-F238E27FC236}">
                <a16:creationId xmlns:a16="http://schemas.microsoft.com/office/drawing/2014/main" id="{DEB96500-C5E6-701B-3AB1-E0CFF24565E9}"/>
              </a:ext>
            </a:extLst>
          </p:cNvPr>
          <p:cNvSpPr>
            <a:spLocks noChangeAspect="1"/>
          </p:cNvSpPr>
          <p:nvPr/>
        </p:nvSpPr>
        <p:spPr bwMode="auto">
          <a:xfrm>
            <a:off x="8531986" y="1037036"/>
            <a:ext cx="157114" cy="169711"/>
          </a:xfrm>
          <a:custGeom>
            <a:avLst/>
            <a:gdLst>
              <a:gd name="T0" fmla="*/ 3 w 77"/>
              <a:gd name="T1" fmla="*/ 0 h 77"/>
              <a:gd name="T2" fmla="*/ 0 w 77"/>
              <a:gd name="T3" fmla="*/ 3 h 77"/>
              <a:gd name="T4" fmla="*/ 36 w 77"/>
              <a:gd name="T5" fmla="*/ 38 h 77"/>
              <a:gd name="T6" fmla="*/ 0 w 77"/>
              <a:gd name="T7" fmla="*/ 74 h 77"/>
              <a:gd name="T8" fmla="*/ 3 w 77"/>
              <a:gd name="T9" fmla="*/ 77 h 77"/>
              <a:gd name="T10" fmla="*/ 39 w 77"/>
              <a:gd name="T11" fmla="*/ 41 h 77"/>
              <a:gd name="T12" fmla="*/ 74 w 77"/>
              <a:gd name="T13" fmla="*/ 77 h 77"/>
              <a:gd name="T14" fmla="*/ 77 w 77"/>
              <a:gd name="T15" fmla="*/ 74 h 77"/>
              <a:gd name="T16" fmla="*/ 42 w 77"/>
              <a:gd name="T17" fmla="*/ 38 h 77"/>
              <a:gd name="T18" fmla="*/ 77 w 77"/>
              <a:gd name="T19" fmla="*/ 3 h 77"/>
              <a:gd name="T20" fmla="*/ 74 w 77"/>
              <a:gd name="T21" fmla="*/ 0 h 77"/>
              <a:gd name="T22" fmla="*/ 39 w 77"/>
              <a:gd name="T23" fmla="*/ 35 h 77"/>
              <a:gd name="T24" fmla="*/ 3 w 77"/>
              <a:gd name="T25" fmla="*/ 0 h 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77" h="77">
                <a:moveTo>
                  <a:pt x="3" y="0"/>
                </a:moveTo>
                <a:lnTo>
                  <a:pt x="0" y="3"/>
                </a:lnTo>
                <a:lnTo>
                  <a:pt x="36" y="38"/>
                </a:lnTo>
                <a:lnTo>
                  <a:pt x="0" y="74"/>
                </a:lnTo>
                <a:lnTo>
                  <a:pt x="3" y="77"/>
                </a:lnTo>
                <a:lnTo>
                  <a:pt x="39" y="41"/>
                </a:lnTo>
                <a:lnTo>
                  <a:pt x="74" y="77"/>
                </a:lnTo>
                <a:lnTo>
                  <a:pt x="77" y="74"/>
                </a:lnTo>
                <a:lnTo>
                  <a:pt x="42" y="38"/>
                </a:lnTo>
                <a:lnTo>
                  <a:pt x="77" y="3"/>
                </a:lnTo>
                <a:lnTo>
                  <a:pt x="74" y="0"/>
                </a:lnTo>
                <a:lnTo>
                  <a:pt x="39" y="35"/>
                </a:lnTo>
                <a:lnTo>
                  <a:pt x="3" y="0"/>
                </a:lnTo>
                <a:close/>
              </a:path>
            </a:pathLst>
          </a:custGeom>
          <a:solidFill>
            <a:srgbClr val="5F5F5F"/>
          </a:solidFill>
          <a:ln w="3175"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F4B81398-3455-DB23-91E3-505B4AED0339}"/>
              </a:ext>
            </a:extLst>
          </p:cNvPr>
          <p:cNvSpPr/>
          <p:nvPr/>
        </p:nvSpPr>
        <p:spPr>
          <a:xfrm>
            <a:off x="548548" y="986216"/>
            <a:ext cx="1803035" cy="293034"/>
          </a:xfrm>
          <a:prstGeom prst="rect">
            <a:avLst/>
          </a:prstGeom>
          <a:noFill/>
          <a:ln w="3175">
            <a:noFill/>
          </a:ln>
          <a:effectLst/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Raiseme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Showcase</a:t>
            </a:r>
            <a:endParaRPr lang="ko-KR" altLang="en-US" sz="12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71" name="사각형: 둥근 모서리 70">
            <a:extLst>
              <a:ext uri="{FF2B5EF4-FFF2-40B4-BE49-F238E27FC236}">
                <a16:creationId xmlns:a16="http://schemas.microsoft.com/office/drawing/2014/main" id="{50A2E5FA-628B-E05D-601D-C466AAF5F52C}"/>
              </a:ext>
            </a:extLst>
          </p:cNvPr>
          <p:cNvSpPr/>
          <p:nvPr/>
        </p:nvSpPr>
        <p:spPr>
          <a:xfrm>
            <a:off x="9799046" y="2044764"/>
            <a:ext cx="1802253" cy="229023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/>
              <a:t>분석결과를 복사했습니다</a:t>
            </a:r>
            <a:r>
              <a:rPr lang="en-US" altLang="ko-KR" sz="800" dirty="0"/>
              <a:t>.</a:t>
            </a:r>
            <a:endParaRPr lang="ko-KR" altLang="en-US" sz="8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8C66893-0BCB-5294-05BA-00418512124E}"/>
              </a:ext>
            </a:extLst>
          </p:cNvPr>
          <p:cNvSpPr txBox="1"/>
          <p:nvPr/>
        </p:nvSpPr>
        <p:spPr>
          <a:xfrm>
            <a:off x="9381509" y="5013924"/>
            <a:ext cx="187600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▼분석 결과 공유 예시</a:t>
            </a:r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34EC4CEC-D7C9-3EA5-AE7A-6BD94ADD64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81509" y="4732702"/>
            <a:ext cx="2502325" cy="1747329"/>
          </a:xfrm>
          <a:prstGeom prst="rect">
            <a:avLst/>
          </a:prstGeom>
        </p:spPr>
      </p:pic>
      <p:grpSp>
        <p:nvGrpSpPr>
          <p:cNvPr id="82" name="Drop-down" descr="&lt;SmartSettings&gt;&lt;SmartResize enabled=&quot;True&quot; minWidth=&quot;20&quot; minHeight=&quot;5&quot; /&gt;&lt;/SmartSettings&gt;">
            <a:extLst>
              <a:ext uri="{FF2B5EF4-FFF2-40B4-BE49-F238E27FC236}">
                <a16:creationId xmlns:a16="http://schemas.microsoft.com/office/drawing/2014/main" id="{C06FCE3B-84CE-3C92-ECA7-A352B474D765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2123473" y="1029546"/>
            <a:ext cx="804176" cy="206375"/>
            <a:chOff x="5537200" y="2495550"/>
            <a:chExt cx="1281113" cy="206375"/>
          </a:xfrm>
        </p:grpSpPr>
        <p:sp>
          <p:nvSpPr>
            <p:cNvPr id="83" name="Input Field">
              <a:extLst>
                <a:ext uri="{FF2B5EF4-FFF2-40B4-BE49-F238E27FC236}">
                  <a16:creationId xmlns:a16="http://schemas.microsoft.com/office/drawing/2014/main" id="{267090EB-067C-757B-F7D7-761149CD1B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37200" y="2495550"/>
              <a:ext cx="1281113" cy="206375"/>
            </a:xfrm>
            <a:prstGeom prst="rect">
              <a:avLst/>
            </a:prstGeom>
            <a:solidFill>
              <a:srgbClr val="FFFFFF"/>
            </a:solidFill>
            <a:ln w="6350" cap="flat">
              <a:solidFill>
                <a:srgbClr val="A0A0A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54864" tIns="0" rIns="128016" bIns="0" numCol="1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800" dirty="0">
                  <a:solidFill>
                    <a:srgbClr val="333333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집중도 분석</a:t>
              </a:r>
              <a:endParaRPr lang="en-US" sz="800" dirty="0">
                <a:solidFill>
                  <a:srgbClr val="333333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9" name="Arrow" descr="&lt;SmartSettings&gt;&lt;SmartResize anchorLeft=&quot;None&quot; anchorTop=&quot;Non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0E074444-ED88-0CC7-9D87-FED65B76B4C0}"/>
                </a:ext>
              </a:extLst>
            </p:cNvPr>
            <p:cNvSpPr>
              <a:spLocks/>
            </p:cNvSpPr>
            <p:nvPr>
              <p:custDataLst>
                <p:tags r:id="rId2"/>
              </p:custDataLst>
            </p:nvPr>
          </p:nvSpPr>
          <p:spPr bwMode="auto">
            <a:xfrm>
              <a:off x="6643811" y="2579688"/>
              <a:ext cx="78400" cy="39688"/>
            </a:xfrm>
            <a:custGeom>
              <a:avLst/>
              <a:gdLst>
                <a:gd name="T0" fmla="*/ 120 w 240"/>
                <a:gd name="T1" fmla="*/ 197 h 197"/>
                <a:gd name="T2" fmla="*/ 0 w 240"/>
                <a:gd name="T3" fmla="*/ 0 h 197"/>
                <a:gd name="T4" fmla="*/ 240 w 240"/>
                <a:gd name="T5" fmla="*/ 0 h 197"/>
                <a:gd name="T6" fmla="*/ 120 w 240"/>
                <a:gd name="T7" fmla="*/ 197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0" h="197">
                  <a:moveTo>
                    <a:pt x="120" y="197"/>
                  </a:moveTo>
                  <a:lnTo>
                    <a:pt x="0" y="0"/>
                  </a:lnTo>
                  <a:lnTo>
                    <a:pt x="240" y="0"/>
                  </a:lnTo>
                  <a:lnTo>
                    <a:pt x="120" y="197"/>
                  </a:lnTo>
                  <a:close/>
                </a:path>
              </a:pathLst>
            </a:custGeom>
            <a:solidFill>
              <a:srgbClr val="30303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70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3DD69300-AF8B-480D-6583-40F95BA9F0E1}"/>
              </a:ext>
            </a:extLst>
          </p:cNvPr>
          <p:cNvSpPr/>
          <p:nvPr/>
        </p:nvSpPr>
        <p:spPr>
          <a:xfrm>
            <a:off x="548546" y="1773940"/>
            <a:ext cx="8283984" cy="421093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1BCF2749-EB78-CAD8-C4D8-51427EE207AD}"/>
              </a:ext>
            </a:extLst>
          </p:cNvPr>
          <p:cNvSpPr txBox="1"/>
          <p:nvPr/>
        </p:nvSpPr>
        <p:spPr>
          <a:xfrm>
            <a:off x="1310008" y="2132856"/>
            <a:ext cx="6325420" cy="307777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</a:rPr>
              <a:t>집중도 분석 결과 당신은</a:t>
            </a:r>
            <a:r>
              <a:rPr lang="en-US" altLang="ko-KR" sz="1400" dirty="0">
                <a:solidFill>
                  <a:schemeClr val="bg1"/>
                </a:solidFill>
              </a:rPr>
              <a:t>…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C4FEA435-AF01-E473-0572-95734AE89B6D}"/>
              </a:ext>
            </a:extLst>
          </p:cNvPr>
          <p:cNvSpPr txBox="1"/>
          <p:nvPr/>
        </p:nvSpPr>
        <p:spPr>
          <a:xfrm>
            <a:off x="1310008" y="2499166"/>
            <a:ext cx="6325420" cy="461665"/>
          </a:xfrm>
          <a:prstGeom prst="rect">
            <a:avLst/>
          </a:prstGeom>
          <a:noFill/>
        </p:spPr>
        <p:txBody>
          <a:bodyPr wrap="square" lIns="36000" rtlCol="0" anchor="ctr">
            <a:spAutoFit/>
          </a:bodyPr>
          <a:lstStyle/>
          <a:p>
            <a:r>
              <a:rPr lang="ko-KR" altLang="en-US" sz="1200" b="1" dirty="0">
                <a:solidFill>
                  <a:schemeClr val="bg1"/>
                </a:solidFill>
              </a:rPr>
              <a:t>전체 분석 시간 </a:t>
            </a:r>
            <a:r>
              <a:rPr lang="en-US" altLang="ko-KR" sz="1200" b="1" dirty="0">
                <a:solidFill>
                  <a:schemeClr val="bg1"/>
                </a:solidFill>
              </a:rPr>
              <a:t>60</a:t>
            </a:r>
            <a:r>
              <a:rPr lang="ko-KR" altLang="en-US" sz="1200" b="1" dirty="0">
                <a:solidFill>
                  <a:schemeClr val="bg1"/>
                </a:solidFill>
              </a:rPr>
              <a:t>초 중</a:t>
            </a:r>
            <a:endParaRPr lang="en-US" altLang="ko-KR" sz="1200" b="1" dirty="0">
              <a:solidFill>
                <a:schemeClr val="bg1"/>
              </a:solidFill>
            </a:endParaRPr>
          </a:p>
          <a:p>
            <a:r>
              <a:rPr lang="ko-KR" altLang="en-US" sz="1200" b="1" dirty="0">
                <a:solidFill>
                  <a:srgbClr val="0070C0"/>
                </a:solidFill>
              </a:rPr>
              <a:t>집중한 시간 </a:t>
            </a:r>
            <a:r>
              <a:rPr lang="en-US" altLang="ko-KR" sz="1200" b="1" dirty="0">
                <a:solidFill>
                  <a:schemeClr val="bg1"/>
                </a:solidFill>
              </a:rPr>
              <a:t>42</a:t>
            </a:r>
            <a:r>
              <a:rPr lang="ko-KR" altLang="en-US" sz="1200" b="1" dirty="0">
                <a:solidFill>
                  <a:schemeClr val="bg1"/>
                </a:solidFill>
              </a:rPr>
              <a:t>초</a:t>
            </a:r>
            <a:r>
              <a:rPr lang="en-US" altLang="ko-KR" sz="1200" b="1" dirty="0">
                <a:solidFill>
                  <a:schemeClr val="bg1"/>
                </a:solidFill>
              </a:rPr>
              <a:t>, </a:t>
            </a:r>
            <a:r>
              <a:rPr lang="ko-KR" altLang="en-US" sz="1200" b="1" dirty="0">
                <a:solidFill>
                  <a:srgbClr val="FF0000"/>
                </a:solidFill>
              </a:rPr>
              <a:t>집중하지 않은 시간 </a:t>
            </a:r>
            <a:r>
              <a:rPr lang="en-US" altLang="ko-KR" sz="1200" b="1" dirty="0">
                <a:solidFill>
                  <a:schemeClr val="bg1"/>
                </a:solidFill>
              </a:rPr>
              <a:t>18</a:t>
            </a:r>
            <a:r>
              <a:rPr lang="ko-KR" altLang="en-US" sz="1200" b="1" dirty="0">
                <a:solidFill>
                  <a:schemeClr val="bg1"/>
                </a:solidFill>
              </a:rPr>
              <a:t>초</a:t>
            </a:r>
            <a:r>
              <a:rPr lang="en-US" altLang="ko-KR" sz="1200" b="1" dirty="0">
                <a:solidFill>
                  <a:schemeClr val="bg1"/>
                </a:solidFill>
              </a:rPr>
              <a:t>(3</a:t>
            </a:r>
            <a:r>
              <a:rPr lang="ko-KR" altLang="en-US" sz="1200" b="1" dirty="0">
                <a:solidFill>
                  <a:schemeClr val="bg1"/>
                </a:solidFill>
              </a:rPr>
              <a:t>회</a:t>
            </a:r>
            <a:r>
              <a:rPr lang="en-US" altLang="ko-KR" sz="1200" b="1" dirty="0">
                <a:solidFill>
                  <a:schemeClr val="bg1"/>
                </a:solidFill>
              </a:rPr>
              <a:t>)</a:t>
            </a:r>
            <a:r>
              <a:rPr lang="ko-KR" altLang="en-US" sz="1200" b="1" dirty="0">
                <a:solidFill>
                  <a:schemeClr val="bg1"/>
                </a:solidFill>
              </a:rPr>
              <a:t>입니다</a:t>
            </a:r>
            <a:r>
              <a:rPr lang="en-US" altLang="ko-KR" sz="1200" b="1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E819F822-69D9-26CF-BA11-53033BDA9382}"/>
              </a:ext>
            </a:extLst>
          </p:cNvPr>
          <p:cNvSpPr/>
          <p:nvPr/>
        </p:nvSpPr>
        <p:spPr>
          <a:xfrm>
            <a:off x="1044367" y="2189597"/>
            <a:ext cx="166154" cy="166154"/>
          </a:xfrm>
          <a:prstGeom prst="ellipse">
            <a:avLst/>
          </a:prstGeom>
          <a:solidFill>
            <a:srgbClr val="C0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38" dirty="0">
                <a:solidFill>
                  <a:schemeClr val="bg1"/>
                </a:solidFill>
                <a:latin typeface="+mn-ea"/>
              </a:rPr>
              <a:t>1</a:t>
            </a:r>
            <a:endParaRPr lang="ko-KR" altLang="en-US" sz="738" dirty="0" err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131" name="타원 130">
            <a:extLst>
              <a:ext uri="{FF2B5EF4-FFF2-40B4-BE49-F238E27FC236}">
                <a16:creationId xmlns:a16="http://schemas.microsoft.com/office/drawing/2014/main" id="{12EB5171-7647-74CA-C235-68D9BEB954BB}"/>
              </a:ext>
            </a:extLst>
          </p:cNvPr>
          <p:cNvSpPr/>
          <p:nvPr/>
        </p:nvSpPr>
        <p:spPr>
          <a:xfrm>
            <a:off x="1044367" y="2554726"/>
            <a:ext cx="166154" cy="166154"/>
          </a:xfrm>
          <a:prstGeom prst="ellipse">
            <a:avLst/>
          </a:prstGeom>
          <a:solidFill>
            <a:srgbClr val="C0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38" dirty="0">
                <a:solidFill>
                  <a:schemeClr val="bg1"/>
                </a:solidFill>
                <a:latin typeface="+mn-ea"/>
              </a:rPr>
              <a:t>1a</a:t>
            </a:r>
            <a:endParaRPr lang="ko-KR" altLang="en-US" sz="738" dirty="0" err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94" name="사각형: 둥근 모서리 93">
            <a:extLst>
              <a:ext uri="{FF2B5EF4-FFF2-40B4-BE49-F238E27FC236}">
                <a16:creationId xmlns:a16="http://schemas.microsoft.com/office/drawing/2014/main" id="{961DAA22-EA4D-C03B-F4A6-B8A9B4441EF8}"/>
              </a:ext>
            </a:extLst>
          </p:cNvPr>
          <p:cNvSpPr>
            <a:spLocks/>
          </p:cNvSpPr>
          <p:nvPr/>
        </p:nvSpPr>
        <p:spPr>
          <a:xfrm>
            <a:off x="4918183" y="5034486"/>
            <a:ext cx="1624050" cy="429941"/>
          </a:xfrm>
          <a:prstGeom prst="roundRect">
            <a:avLst>
              <a:gd name="adj" fmla="val 50000"/>
            </a:avLst>
          </a:prstGeom>
          <a:solidFill>
            <a:srgbClr val="7F7F7F"/>
          </a:solidFill>
          <a:ln w="0">
            <a:solidFill>
              <a:schemeClr val="tx1">
                <a:lumMod val="50000"/>
                <a:lumOff val="50000"/>
              </a:schemeClr>
            </a:solidFill>
            <a:prstDash/>
          </a:ln>
          <a:effectLst/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b="1" dirty="0">
                <a:ln w="9525" cap="flat" cmpd="sng">
                  <a:noFill/>
                  <a:prstDash/>
                </a:ln>
                <a:solidFill>
                  <a:srgbClr val="FFFFFF"/>
                </a:solidFill>
                <a:latin typeface="맑은 고딕" charset="0"/>
                <a:ea typeface="맑은 고딕" charset="0"/>
              </a:rPr>
              <a:t>다시하기</a:t>
            </a:r>
            <a:endParaRPr kumimoji="0" lang="ko-KR" altLang="en-US" sz="1400" b="1" i="0" u="none" strike="noStrike" kern="1200" cap="none" spc="0" normalizeH="0" baseline="0" noProof="0" dirty="0">
              <a:ln w="9525" cap="flat" cmpd="sng">
                <a:noFill/>
                <a:prstDash/>
              </a:ln>
              <a:solidFill>
                <a:srgbClr val="FFFFFF"/>
              </a:solidFill>
              <a:effectLst/>
              <a:uLnTx/>
              <a:uFillTx/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95" name="사각형: 둥근 모서리 128">
            <a:extLst>
              <a:ext uri="{FF2B5EF4-FFF2-40B4-BE49-F238E27FC236}">
                <a16:creationId xmlns:a16="http://schemas.microsoft.com/office/drawing/2014/main" id="{AA894966-6EAB-01B4-90AA-931DD4722362}"/>
              </a:ext>
            </a:extLst>
          </p:cNvPr>
          <p:cNvSpPr>
            <a:spLocks/>
          </p:cNvSpPr>
          <p:nvPr/>
        </p:nvSpPr>
        <p:spPr>
          <a:xfrm>
            <a:off x="2838840" y="5034486"/>
            <a:ext cx="1624050" cy="42994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0">
            <a:solidFill>
              <a:schemeClr val="tx1"/>
            </a:solidFill>
            <a:prstDash/>
          </a:ln>
          <a:effectLst/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b="1" dirty="0">
                <a:ln w="9525" cap="flat" cmpd="sng">
                  <a:noFill/>
                  <a:prstDash/>
                </a:ln>
                <a:solidFill>
                  <a:schemeClr val="bg1">
                    <a:lumMod val="65000"/>
                  </a:schemeClr>
                </a:solidFill>
                <a:latin typeface="맑은 고딕" charset="0"/>
                <a:ea typeface="맑은 고딕" charset="0"/>
              </a:rPr>
              <a:t>결과 공유하기</a:t>
            </a:r>
            <a:endParaRPr kumimoji="0" lang="ko-KR" altLang="en-US" sz="1400" b="1" i="0" u="none" strike="noStrike" kern="1200" cap="none" spc="0" normalizeH="0" baseline="0" noProof="0" dirty="0">
              <a:ln w="9525" cap="flat" cmpd="sng">
                <a:noFill/>
                <a:prstDash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96" name="타원 95">
            <a:extLst>
              <a:ext uri="{FF2B5EF4-FFF2-40B4-BE49-F238E27FC236}">
                <a16:creationId xmlns:a16="http://schemas.microsoft.com/office/drawing/2014/main" id="{9FEA1927-B3A6-C4A3-64F9-7BFE6DA1166A}"/>
              </a:ext>
            </a:extLst>
          </p:cNvPr>
          <p:cNvSpPr/>
          <p:nvPr/>
        </p:nvSpPr>
        <p:spPr>
          <a:xfrm>
            <a:off x="3569459" y="4931760"/>
            <a:ext cx="166154" cy="166154"/>
          </a:xfrm>
          <a:prstGeom prst="ellipse">
            <a:avLst/>
          </a:prstGeom>
          <a:solidFill>
            <a:srgbClr val="C0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38" dirty="0">
                <a:solidFill>
                  <a:schemeClr val="bg1"/>
                </a:solidFill>
                <a:latin typeface="+mn-ea"/>
              </a:rPr>
              <a:t>2</a:t>
            </a:r>
            <a:endParaRPr lang="ko-KR" altLang="en-US" sz="738" dirty="0" err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5C31502A-444C-E276-EFCA-050F13189747}"/>
              </a:ext>
            </a:extLst>
          </p:cNvPr>
          <p:cNvSpPr/>
          <p:nvPr/>
        </p:nvSpPr>
        <p:spPr>
          <a:xfrm>
            <a:off x="5656481" y="4940080"/>
            <a:ext cx="166154" cy="166154"/>
          </a:xfrm>
          <a:prstGeom prst="ellipse">
            <a:avLst/>
          </a:prstGeom>
          <a:solidFill>
            <a:srgbClr val="C0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38" dirty="0">
                <a:solidFill>
                  <a:schemeClr val="bg1"/>
                </a:solidFill>
                <a:latin typeface="+mn-ea"/>
              </a:rPr>
              <a:t>3</a:t>
            </a:r>
            <a:endParaRPr lang="ko-KR" altLang="en-US" sz="738" dirty="0" err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D1D69FF0-60E6-9FBC-C87C-A55DC2F84541}"/>
              </a:ext>
            </a:extLst>
          </p:cNvPr>
          <p:cNvSpPr/>
          <p:nvPr/>
        </p:nvSpPr>
        <p:spPr>
          <a:xfrm>
            <a:off x="1141314" y="3387443"/>
            <a:ext cx="166154" cy="166154"/>
          </a:xfrm>
          <a:prstGeom prst="ellipse">
            <a:avLst/>
          </a:prstGeom>
          <a:solidFill>
            <a:srgbClr val="C0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38" dirty="0">
                <a:solidFill>
                  <a:schemeClr val="bg1"/>
                </a:solidFill>
                <a:latin typeface="+mn-ea"/>
              </a:rPr>
              <a:t>1b</a:t>
            </a:r>
            <a:endParaRPr lang="ko-KR" altLang="en-US" sz="738" dirty="0" err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204E5566-DD60-7C95-4537-8DE896E6C781}"/>
              </a:ext>
            </a:extLst>
          </p:cNvPr>
          <p:cNvSpPr txBox="1"/>
          <p:nvPr/>
        </p:nvSpPr>
        <p:spPr>
          <a:xfrm>
            <a:off x="1301831" y="3332021"/>
            <a:ext cx="1010060" cy="276999"/>
          </a:xfrm>
          <a:prstGeom prst="rect">
            <a:avLst/>
          </a:prstGeom>
          <a:noFill/>
        </p:spPr>
        <p:txBody>
          <a:bodyPr wrap="square" lIns="36000" rIns="36000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집중도</a:t>
            </a:r>
            <a:endParaRPr lang="en-US" altLang="ko-KR" sz="1200" b="1" strike="sngStrike" dirty="0">
              <a:solidFill>
                <a:schemeClr val="bg1"/>
              </a:solidFill>
            </a:endParaRPr>
          </a:p>
        </p:txBody>
      </p:sp>
      <p:grpSp>
        <p:nvGrpSpPr>
          <p:cNvPr id="103" name="그룹 102">
            <a:extLst>
              <a:ext uri="{FF2B5EF4-FFF2-40B4-BE49-F238E27FC236}">
                <a16:creationId xmlns:a16="http://schemas.microsoft.com/office/drawing/2014/main" id="{425FDD8E-CD78-E77F-FC7D-1F30574205FB}"/>
              </a:ext>
            </a:extLst>
          </p:cNvPr>
          <p:cNvGrpSpPr/>
          <p:nvPr/>
        </p:nvGrpSpPr>
        <p:grpSpPr>
          <a:xfrm>
            <a:off x="1338861" y="3596161"/>
            <a:ext cx="936000" cy="862505"/>
            <a:chOff x="1661318" y="3647752"/>
            <a:chExt cx="1046663" cy="772016"/>
          </a:xfrm>
        </p:grpSpPr>
        <p:graphicFrame>
          <p:nvGraphicFramePr>
            <p:cNvPr id="104" name="차트 103">
              <a:extLst>
                <a:ext uri="{FF2B5EF4-FFF2-40B4-BE49-F238E27FC236}">
                  <a16:creationId xmlns:a16="http://schemas.microsoft.com/office/drawing/2014/main" id="{06854BC3-21E6-9BD7-0175-2366FD07A33D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051341736"/>
                </p:ext>
              </p:extLst>
            </p:nvPr>
          </p:nvGraphicFramePr>
          <p:xfrm>
            <a:off x="1661318" y="3647752"/>
            <a:ext cx="1046663" cy="772016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5765B2E0-494E-0834-75A1-8472A12A87CC}"/>
                </a:ext>
              </a:extLst>
            </p:cNvPr>
            <p:cNvSpPr txBox="1"/>
            <p:nvPr/>
          </p:nvSpPr>
          <p:spPr>
            <a:xfrm>
              <a:off x="2149603" y="4110435"/>
              <a:ext cx="326327" cy="15151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100" b="1" dirty="0">
                  <a:solidFill>
                    <a:schemeClr val="bg1"/>
                  </a:solidFill>
                </a:rPr>
                <a:t>70%</a:t>
              </a:r>
              <a:endParaRPr lang="ko-KR" altLang="en-US" sz="1100" b="1" dirty="0">
                <a:solidFill>
                  <a:schemeClr val="bg1"/>
                </a:solidFill>
              </a:endParaRP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8FFB7D05-33A4-44A6-DE64-7BA25494A9EB}"/>
                </a:ext>
              </a:extLst>
            </p:cNvPr>
            <p:cNvSpPr txBox="1"/>
            <p:nvPr/>
          </p:nvSpPr>
          <p:spPr>
            <a:xfrm>
              <a:off x="1882296" y="3767362"/>
              <a:ext cx="296861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000" dirty="0">
                  <a:solidFill>
                    <a:schemeClr val="bg1"/>
                  </a:solidFill>
                </a:rPr>
                <a:t>30%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</p:grpSp>
      <p:sp>
        <p:nvSpPr>
          <p:cNvPr id="108" name="TextBox 107">
            <a:extLst>
              <a:ext uri="{FF2B5EF4-FFF2-40B4-BE49-F238E27FC236}">
                <a16:creationId xmlns:a16="http://schemas.microsoft.com/office/drawing/2014/main" id="{82A80C64-2390-58F3-6D72-C18A52CFC1EA}"/>
              </a:ext>
            </a:extLst>
          </p:cNvPr>
          <p:cNvSpPr txBox="1"/>
          <p:nvPr/>
        </p:nvSpPr>
        <p:spPr>
          <a:xfrm>
            <a:off x="1091444" y="4509410"/>
            <a:ext cx="1430834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700" dirty="0">
                <a:solidFill>
                  <a:schemeClr val="bg1"/>
                </a:solidFill>
              </a:rPr>
              <a:t>집중 구간 </a:t>
            </a:r>
            <a:r>
              <a:rPr lang="ko-KR" altLang="en-US" sz="700" b="0" kern="1200" spc="-300" baseline="0" dirty="0">
                <a:solidFill>
                  <a:srgbClr val="5B9BD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■■</a:t>
            </a:r>
            <a:r>
              <a:rPr lang="ko-KR" altLang="en-US" sz="700" dirty="0">
                <a:solidFill>
                  <a:schemeClr val="bg1"/>
                </a:solidFill>
              </a:rPr>
              <a:t> </a:t>
            </a:r>
            <a:r>
              <a:rPr lang="en-US" altLang="ko-KR" sz="700" dirty="0">
                <a:solidFill>
                  <a:schemeClr val="bg1"/>
                </a:solidFill>
              </a:rPr>
              <a:t> </a:t>
            </a:r>
            <a:r>
              <a:rPr lang="ko-KR" altLang="en-US" sz="700" dirty="0" err="1">
                <a:solidFill>
                  <a:schemeClr val="bg1"/>
                </a:solidFill>
              </a:rPr>
              <a:t>비집중</a:t>
            </a:r>
            <a:r>
              <a:rPr lang="ko-KR" altLang="en-US" sz="700" dirty="0">
                <a:solidFill>
                  <a:schemeClr val="bg1"/>
                </a:solidFill>
              </a:rPr>
              <a:t> 구간</a:t>
            </a:r>
            <a:r>
              <a:rPr lang="ko-KR" altLang="en-US" sz="700" b="0" kern="1200" spc="-300" baseline="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■■         </a:t>
            </a:r>
            <a:endParaRPr lang="ko-KR" altLang="en-US" sz="700" dirty="0">
              <a:solidFill>
                <a:schemeClr val="bg1"/>
              </a:solidFill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53A87DF9-3ED1-12A2-3089-CA5D237EA742}"/>
              </a:ext>
            </a:extLst>
          </p:cNvPr>
          <p:cNvSpPr txBox="1"/>
          <p:nvPr/>
        </p:nvSpPr>
        <p:spPr>
          <a:xfrm>
            <a:off x="5140251" y="3332021"/>
            <a:ext cx="1416717" cy="276999"/>
          </a:xfrm>
          <a:prstGeom prst="rect">
            <a:avLst/>
          </a:prstGeom>
          <a:noFill/>
        </p:spPr>
        <p:txBody>
          <a:bodyPr wrap="square" lIns="36000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집중 유지</a:t>
            </a:r>
            <a:endParaRPr lang="en-US" altLang="ko-KR" sz="1200" b="1" dirty="0">
              <a:solidFill>
                <a:schemeClr val="bg1"/>
              </a:solidFill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5E5368D8-D0C8-B059-AF2F-6A54814B07F9}"/>
              </a:ext>
            </a:extLst>
          </p:cNvPr>
          <p:cNvSpPr/>
          <p:nvPr/>
        </p:nvSpPr>
        <p:spPr>
          <a:xfrm>
            <a:off x="5237553" y="3718045"/>
            <a:ext cx="1222112" cy="503043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Ins="90000" rtlCol="0" anchor="b"/>
          <a:lstStyle/>
          <a:p>
            <a:pPr algn="ctr"/>
            <a:r>
              <a:rPr lang="en-US" altLang="ko-KR" sz="2400" b="1" noProof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18</a:t>
            </a:r>
            <a:r>
              <a:rPr lang="ko-KR" altLang="en-US" sz="2400" b="1" noProof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초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42ABAA3D-ABE9-F7D1-9828-5130EA5AC2E8}"/>
              </a:ext>
            </a:extLst>
          </p:cNvPr>
          <p:cNvSpPr txBox="1"/>
          <p:nvPr/>
        </p:nvSpPr>
        <p:spPr>
          <a:xfrm>
            <a:off x="5193403" y="4509410"/>
            <a:ext cx="1310413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700" dirty="0">
                <a:solidFill>
                  <a:schemeClr val="bg1"/>
                </a:solidFill>
              </a:rPr>
              <a:t>가장 오래 집중한 시간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1A989B61-A9DA-1071-9D83-BB9C60D700E7}"/>
              </a:ext>
            </a:extLst>
          </p:cNvPr>
          <p:cNvSpPr txBox="1"/>
          <p:nvPr/>
        </p:nvSpPr>
        <p:spPr>
          <a:xfrm>
            <a:off x="6890637" y="3332021"/>
            <a:ext cx="1361573" cy="276999"/>
          </a:xfrm>
          <a:prstGeom prst="rect">
            <a:avLst/>
          </a:prstGeom>
          <a:noFill/>
        </p:spPr>
        <p:txBody>
          <a:bodyPr wrap="square" lIns="36000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집중 나쁨</a:t>
            </a:r>
            <a:endParaRPr lang="en-US" altLang="ko-KR" sz="1200" b="1" dirty="0">
              <a:solidFill>
                <a:schemeClr val="bg1"/>
              </a:solidFill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1737024B-10A0-797C-9EEB-4268CA63D15A}"/>
              </a:ext>
            </a:extLst>
          </p:cNvPr>
          <p:cNvSpPr/>
          <p:nvPr/>
        </p:nvSpPr>
        <p:spPr>
          <a:xfrm>
            <a:off x="6960367" y="3718045"/>
            <a:ext cx="1222112" cy="503043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Ins="90000" rtlCol="0" anchor="b"/>
          <a:lstStyle/>
          <a:p>
            <a:pPr algn="ctr"/>
            <a:r>
              <a:rPr lang="en-US" altLang="ko-KR" sz="2400" b="1" noProof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8</a:t>
            </a:r>
            <a:r>
              <a:rPr lang="ko-KR" altLang="en-US" sz="2400" b="1" noProof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초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0F001593-4531-42CD-B1A4-F464706F81BA}"/>
              </a:ext>
            </a:extLst>
          </p:cNvPr>
          <p:cNvSpPr txBox="1"/>
          <p:nvPr/>
        </p:nvSpPr>
        <p:spPr>
          <a:xfrm>
            <a:off x="6778594" y="4509410"/>
            <a:ext cx="1585658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700" dirty="0">
                <a:solidFill>
                  <a:schemeClr val="bg1"/>
                </a:solidFill>
              </a:rPr>
              <a:t>가장 오래 집중하지 않은 시간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29947408-B02D-59D9-A508-2EC160E9BF3A}"/>
              </a:ext>
            </a:extLst>
          </p:cNvPr>
          <p:cNvSpPr txBox="1"/>
          <p:nvPr/>
        </p:nvSpPr>
        <p:spPr>
          <a:xfrm>
            <a:off x="3192776" y="3332021"/>
            <a:ext cx="1276977" cy="276999"/>
          </a:xfrm>
          <a:prstGeom prst="rect">
            <a:avLst/>
          </a:prstGeom>
          <a:noFill/>
        </p:spPr>
        <p:txBody>
          <a:bodyPr wrap="square" lIns="36000" rIns="36000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집중 분포</a:t>
            </a:r>
            <a:endParaRPr lang="en-US" altLang="ko-KR" sz="1200" dirty="0">
              <a:solidFill>
                <a:srgbClr val="FF0000"/>
              </a:solidFill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7E4D3389-55D5-7F98-4D7B-02BACDFF1826}"/>
              </a:ext>
            </a:extLst>
          </p:cNvPr>
          <p:cNvSpPr txBox="1"/>
          <p:nvPr/>
        </p:nvSpPr>
        <p:spPr>
          <a:xfrm>
            <a:off x="2827822" y="4509410"/>
            <a:ext cx="2006885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700" dirty="0">
                <a:solidFill>
                  <a:schemeClr val="bg1"/>
                </a:solidFill>
              </a:rPr>
              <a:t>집중 구간 </a:t>
            </a:r>
            <a:r>
              <a:rPr lang="ko-KR" altLang="en-US" sz="700" b="0" kern="1200" spc="-300" baseline="0" dirty="0">
                <a:solidFill>
                  <a:srgbClr val="5B9BD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■■</a:t>
            </a:r>
            <a:r>
              <a:rPr lang="ko-KR" altLang="en-US" sz="700" dirty="0">
                <a:solidFill>
                  <a:schemeClr val="bg1"/>
                </a:solidFill>
              </a:rPr>
              <a:t> </a:t>
            </a:r>
            <a:r>
              <a:rPr lang="en-US" altLang="ko-KR" sz="700" dirty="0">
                <a:solidFill>
                  <a:schemeClr val="bg1"/>
                </a:solidFill>
              </a:rPr>
              <a:t> </a:t>
            </a:r>
            <a:r>
              <a:rPr lang="ko-KR" altLang="en-US" sz="700" dirty="0" err="1">
                <a:solidFill>
                  <a:schemeClr val="bg1"/>
                </a:solidFill>
              </a:rPr>
              <a:t>비집중</a:t>
            </a:r>
            <a:r>
              <a:rPr lang="ko-KR" altLang="en-US" sz="700" dirty="0">
                <a:solidFill>
                  <a:schemeClr val="bg1"/>
                </a:solidFill>
              </a:rPr>
              <a:t> 구간 </a:t>
            </a:r>
            <a:r>
              <a:rPr lang="ko-KR" altLang="en-US" sz="700" b="0" kern="1200" spc="-300" baseline="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■■         </a:t>
            </a:r>
            <a:endParaRPr lang="ko-KR" altLang="en-US" sz="700" dirty="0">
              <a:solidFill>
                <a:schemeClr val="bg1"/>
              </a:solidFill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EB24CD63-4060-6F67-B585-739CAE1F76E1}"/>
              </a:ext>
            </a:extLst>
          </p:cNvPr>
          <p:cNvGrpSpPr/>
          <p:nvPr/>
        </p:nvGrpSpPr>
        <p:grpSpPr>
          <a:xfrm>
            <a:off x="2743903" y="3761101"/>
            <a:ext cx="2174723" cy="511468"/>
            <a:chOff x="2532935" y="3761101"/>
            <a:chExt cx="2174723" cy="511468"/>
          </a:xfrm>
        </p:grpSpPr>
        <p:pic>
          <p:nvPicPr>
            <p:cNvPr id="105" name="그림 104">
              <a:extLst>
                <a:ext uri="{FF2B5EF4-FFF2-40B4-BE49-F238E27FC236}">
                  <a16:creationId xmlns:a16="http://schemas.microsoft.com/office/drawing/2014/main" id="{53A8FA94-E248-9229-828F-5A6286045B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62734" b="12070"/>
            <a:stretch/>
          </p:blipFill>
          <p:spPr>
            <a:xfrm>
              <a:off x="2569391" y="4132134"/>
              <a:ext cx="2138267" cy="140435"/>
            </a:xfrm>
            <a:prstGeom prst="rect">
              <a:avLst/>
            </a:prstGeom>
          </p:spPr>
        </p:pic>
        <p:pic>
          <p:nvPicPr>
            <p:cNvPr id="110" name="그림 109">
              <a:extLst>
                <a:ext uri="{FF2B5EF4-FFF2-40B4-BE49-F238E27FC236}">
                  <a16:creationId xmlns:a16="http://schemas.microsoft.com/office/drawing/2014/main" id="{50BC3FDC-220A-8396-A1BC-B3154DBB505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5456" b="50885"/>
            <a:stretch/>
          </p:blipFill>
          <p:spPr>
            <a:xfrm>
              <a:off x="2569391" y="3761101"/>
              <a:ext cx="2138267" cy="373397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4D49632-A8EF-20F5-CE08-963E9C6E53B8}"/>
                </a:ext>
              </a:extLst>
            </p:cNvPr>
            <p:cNvSpPr txBox="1"/>
            <p:nvPr/>
          </p:nvSpPr>
          <p:spPr>
            <a:xfrm>
              <a:off x="2532935" y="4156282"/>
              <a:ext cx="107964" cy="923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600" dirty="0"/>
                <a:t>(</a:t>
              </a:r>
              <a:r>
                <a:rPr lang="ko-KR" altLang="en-US" sz="600" dirty="0"/>
                <a:t>초</a:t>
              </a:r>
              <a:r>
                <a:rPr lang="en-US" altLang="ko-KR" sz="600" dirty="0"/>
                <a:t>)</a:t>
              </a:r>
              <a:endParaRPr lang="ko-KR" altLang="en-US" sz="600" dirty="0"/>
            </a:p>
          </p:txBody>
        </p:sp>
      </p:grpSp>
      <p:pic>
        <p:nvPicPr>
          <p:cNvPr id="112" name="그림 111">
            <a:extLst>
              <a:ext uri="{FF2B5EF4-FFF2-40B4-BE49-F238E27FC236}">
                <a16:creationId xmlns:a16="http://schemas.microsoft.com/office/drawing/2014/main" id="{C711F3BE-1E98-42DC-C1AD-B11DF5BD67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93257" y="5121646"/>
            <a:ext cx="1522386" cy="90432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412B1B0-DEDA-7334-ECE1-9FAFBF64795C}"/>
              </a:ext>
            </a:extLst>
          </p:cNvPr>
          <p:cNvSpPr txBox="1"/>
          <p:nvPr/>
        </p:nvSpPr>
        <p:spPr>
          <a:xfrm>
            <a:off x="10596500" y="599"/>
            <a:ext cx="1595500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dirty="0" err="1">
                <a:solidFill>
                  <a:srgbClr val="FF0000"/>
                </a:solidFill>
              </a:rPr>
              <a:t>퍼블제외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330428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35B44F-81DA-3473-5FBF-1116DD70F90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Showcase : </a:t>
            </a:r>
            <a:r>
              <a:rPr lang="ko-KR" altLang="en-US" dirty="0"/>
              <a:t>흥미도 분석 모델 소개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8CC5AD9-DD2C-4CF0-A28D-F52B806C9A6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Main &gt; Showcase &gt; </a:t>
            </a:r>
            <a:r>
              <a:rPr lang="ko-KR" altLang="en-US" dirty="0"/>
              <a:t>흥미도 분석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1196C17-A330-4510-24B6-FA144F09070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S_INTE_01_P</a:t>
            </a:r>
            <a:endParaRPr lang="ko-KR" altLang="en-US" dirty="0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D760755B-0620-0741-3E29-66BFA6A9CE16}"/>
              </a:ext>
            </a:extLst>
          </p:cNvPr>
          <p:cNvGrpSpPr/>
          <p:nvPr/>
        </p:nvGrpSpPr>
        <p:grpSpPr>
          <a:xfrm>
            <a:off x="217498" y="788533"/>
            <a:ext cx="9010640" cy="5798741"/>
            <a:chOff x="217498" y="788533"/>
            <a:chExt cx="9010640" cy="5798741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670860B-58FF-8398-6460-6E095508029F}"/>
                </a:ext>
              </a:extLst>
            </p:cNvPr>
            <p:cNvSpPr/>
            <p:nvPr/>
          </p:nvSpPr>
          <p:spPr bwMode="auto">
            <a:xfrm>
              <a:off x="217502" y="1307243"/>
              <a:ext cx="9010633" cy="2656734"/>
            </a:xfrm>
            <a:prstGeom prst="rect">
              <a:avLst/>
            </a:prstGeom>
            <a:solidFill>
              <a:srgbClr val="D9D9D9"/>
            </a:solidFill>
            <a:ln w="2857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kumimoji="0" lang="ko-KR" altLang="en-US" dirty="0">
                <a:solidFill>
                  <a:srgbClr val="FF0000"/>
                </a:solidFill>
                <a:latin typeface="+mn-ea"/>
              </a:endParaRPr>
            </a:p>
          </p:txBody>
        </p:sp>
        <p:sp>
          <p:nvSpPr>
            <p:cNvPr id="6" name="Freeform 129">
              <a:extLst>
                <a:ext uri="{FF2B5EF4-FFF2-40B4-BE49-F238E27FC236}">
                  <a16:creationId xmlns:a16="http://schemas.microsoft.com/office/drawing/2014/main" id="{F515AB29-725B-AFD7-5224-7E0BAFD873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29119" y="2313334"/>
              <a:ext cx="787402" cy="644552"/>
            </a:xfrm>
            <a:custGeom>
              <a:avLst/>
              <a:gdLst>
                <a:gd name="T0" fmla="*/ 800850339 w 68"/>
                <a:gd name="T1" fmla="*/ 578081024 h 55"/>
                <a:gd name="T2" fmla="*/ 741964184 w 68"/>
                <a:gd name="T3" fmla="*/ 648868068 h 55"/>
                <a:gd name="T4" fmla="*/ 58886155 w 68"/>
                <a:gd name="T5" fmla="*/ 648868068 h 55"/>
                <a:gd name="T6" fmla="*/ 0 w 68"/>
                <a:gd name="T7" fmla="*/ 578081024 h 55"/>
                <a:gd name="T8" fmla="*/ 0 w 68"/>
                <a:gd name="T9" fmla="*/ 70787044 h 55"/>
                <a:gd name="T10" fmla="*/ 58886155 w 68"/>
                <a:gd name="T11" fmla="*/ 0 h 55"/>
                <a:gd name="T12" fmla="*/ 741964184 w 68"/>
                <a:gd name="T13" fmla="*/ 0 h 55"/>
                <a:gd name="T14" fmla="*/ 800850339 w 68"/>
                <a:gd name="T15" fmla="*/ 70787044 h 55"/>
                <a:gd name="T16" fmla="*/ 800850339 w 68"/>
                <a:gd name="T17" fmla="*/ 578081024 h 55"/>
                <a:gd name="T18" fmla="*/ 58886155 w 68"/>
                <a:gd name="T19" fmla="*/ 58988631 h 55"/>
                <a:gd name="T20" fmla="*/ 47108238 w 68"/>
                <a:gd name="T21" fmla="*/ 70787044 h 55"/>
                <a:gd name="T22" fmla="*/ 47108238 w 68"/>
                <a:gd name="T23" fmla="*/ 578081024 h 55"/>
                <a:gd name="T24" fmla="*/ 58886155 w 68"/>
                <a:gd name="T25" fmla="*/ 601677850 h 55"/>
                <a:gd name="T26" fmla="*/ 741964184 w 68"/>
                <a:gd name="T27" fmla="*/ 601677850 h 55"/>
                <a:gd name="T28" fmla="*/ 753742101 w 68"/>
                <a:gd name="T29" fmla="*/ 578081024 h 55"/>
                <a:gd name="T30" fmla="*/ 753742101 w 68"/>
                <a:gd name="T31" fmla="*/ 70787044 h 55"/>
                <a:gd name="T32" fmla="*/ 741964184 w 68"/>
                <a:gd name="T33" fmla="*/ 58988631 h 55"/>
                <a:gd name="T34" fmla="*/ 58886155 w 68"/>
                <a:gd name="T35" fmla="*/ 58988631 h 55"/>
                <a:gd name="T36" fmla="*/ 188436383 w 68"/>
                <a:gd name="T37" fmla="*/ 271346327 h 55"/>
                <a:gd name="T38" fmla="*/ 105994393 w 68"/>
                <a:gd name="T39" fmla="*/ 188760870 h 55"/>
                <a:gd name="T40" fmla="*/ 188436383 w 68"/>
                <a:gd name="T41" fmla="*/ 106178848 h 55"/>
                <a:gd name="T42" fmla="*/ 270874942 w 68"/>
                <a:gd name="T43" fmla="*/ 188760870 h 55"/>
                <a:gd name="T44" fmla="*/ 188436383 w 68"/>
                <a:gd name="T45" fmla="*/ 271346327 h 55"/>
                <a:gd name="T46" fmla="*/ 694855946 w 68"/>
                <a:gd name="T47" fmla="*/ 542689220 h 55"/>
                <a:gd name="T48" fmla="*/ 105994393 w 68"/>
                <a:gd name="T49" fmla="*/ 542689220 h 55"/>
                <a:gd name="T50" fmla="*/ 105994393 w 68"/>
                <a:gd name="T51" fmla="*/ 460107198 h 55"/>
                <a:gd name="T52" fmla="*/ 235544621 w 68"/>
                <a:gd name="T53" fmla="*/ 330331523 h 55"/>
                <a:gd name="T54" fmla="*/ 306208694 w 68"/>
                <a:gd name="T55" fmla="*/ 389320154 h 55"/>
                <a:gd name="T56" fmla="*/ 518197480 w 68"/>
                <a:gd name="T57" fmla="*/ 176962457 h 55"/>
                <a:gd name="T58" fmla="*/ 694855946 w 68"/>
                <a:gd name="T59" fmla="*/ 353928349 h 55"/>
                <a:gd name="T60" fmla="*/ 694855946 w 68"/>
                <a:gd name="T61" fmla="*/ 542689220 h 55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0" t="0" r="r" b="b"/>
              <a:pathLst>
                <a:path w="68" h="55">
                  <a:moveTo>
                    <a:pt x="68" y="49"/>
                  </a:moveTo>
                  <a:cubicBezTo>
                    <a:pt x="68" y="53"/>
                    <a:pt x="66" y="55"/>
                    <a:pt x="63" y="55"/>
                  </a:cubicBezTo>
                  <a:cubicBezTo>
                    <a:pt x="5" y="55"/>
                    <a:pt x="5" y="55"/>
                    <a:pt x="5" y="55"/>
                  </a:cubicBezTo>
                  <a:cubicBezTo>
                    <a:pt x="2" y="55"/>
                    <a:pt x="0" y="53"/>
                    <a:pt x="0" y="4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5" y="0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66" y="0"/>
                    <a:pt x="68" y="3"/>
                    <a:pt x="68" y="6"/>
                  </a:cubicBezTo>
                  <a:lnTo>
                    <a:pt x="68" y="49"/>
                  </a:lnTo>
                  <a:close/>
                  <a:moveTo>
                    <a:pt x="5" y="5"/>
                  </a:moveTo>
                  <a:cubicBezTo>
                    <a:pt x="5" y="5"/>
                    <a:pt x="4" y="5"/>
                    <a:pt x="4" y="6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4" y="50"/>
                    <a:pt x="5" y="51"/>
                    <a:pt x="5" y="51"/>
                  </a:cubicBezTo>
                  <a:cubicBezTo>
                    <a:pt x="63" y="51"/>
                    <a:pt x="63" y="51"/>
                    <a:pt x="63" y="51"/>
                  </a:cubicBezTo>
                  <a:cubicBezTo>
                    <a:pt x="63" y="51"/>
                    <a:pt x="64" y="50"/>
                    <a:pt x="64" y="49"/>
                  </a:cubicBezTo>
                  <a:cubicBezTo>
                    <a:pt x="64" y="6"/>
                    <a:pt x="64" y="6"/>
                    <a:pt x="64" y="6"/>
                  </a:cubicBezTo>
                  <a:cubicBezTo>
                    <a:pt x="64" y="5"/>
                    <a:pt x="63" y="5"/>
                    <a:pt x="63" y="5"/>
                  </a:cubicBezTo>
                  <a:lnTo>
                    <a:pt x="5" y="5"/>
                  </a:lnTo>
                  <a:close/>
                  <a:moveTo>
                    <a:pt x="16" y="23"/>
                  </a:moveTo>
                  <a:cubicBezTo>
                    <a:pt x="12" y="23"/>
                    <a:pt x="9" y="20"/>
                    <a:pt x="9" y="16"/>
                  </a:cubicBezTo>
                  <a:cubicBezTo>
                    <a:pt x="9" y="13"/>
                    <a:pt x="12" y="9"/>
                    <a:pt x="16" y="9"/>
                  </a:cubicBezTo>
                  <a:cubicBezTo>
                    <a:pt x="20" y="9"/>
                    <a:pt x="23" y="13"/>
                    <a:pt x="23" y="16"/>
                  </a:cubicBezTo>
                  <a:cubicBezTo>
                    <a:pt x="23" y="20"/>
                    <a:pt x="20" y="23"/>
                    <a:pt x="16" y="23"/>
                  </a:cubicBezTo>
                  <a:close/>
                  <a:moveTo>
                    <a:pt x="59" y="46"/>
                  </a:moveTo>
                  <a:cubicBezTo>
                    <a:pt x="9" y="46"/>
                    <a:pt x="9" y="46"/>
                    <a:pt x="9" y="46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20" y="28"/>
                    <a:pt x="20" y="28"/>
                    <a:pt x="20" y="28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44" y="15"/>
                    <a:pt x="44" y="15"/>
                    <a:pt x="44" y="15"/>
                  </a:cubicBezTo>
                  <a:cubicBezTo>
                    <a:pt x="59" y="30"/>
                    <a:pt x="59" y="30"/>
                    <a:pt x="59" y="30"/>
                  </a:cubicBezTo>
                  <a:lnTo>
                    <a:pt x="59" y="46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endParaRPr lang="id-ID" dirty="0">
                <a:latin typeface="+mn-ea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FCED180-08F2-2DC0-8FA0-58A91F3C8052}"/>
                </a:ext>
              </a:extLst>
            </p:cNvPr>
            <p:cNvSpPr txBox="1"/>
            <p:nvPr/>
          </p:nvSpPr>
          <p:spPr>
            <a:xfrm>
              <a:off x="3251200" y="1764865"/>
              <a:ext cx="30241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편리하고 정확한</a:t>
              </a:r>
              <a:endPara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92B93E8-DA9F-64B7-C62C-57E2B02FD1EA}"/>
                </a:ext>
              </a:extLst>
            </p:cNvPr>
            <p:cNvSpPr txBox="1"/>
            <p:nvPr/>
          </p:nvSpPr>
          <p:spPr>
            <a:xfrm>
              <a:off x="3724375" y="1971880"/>
              <a:ext cx="200639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Raiseme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4E3D33A-A34C-96F0-5D57-58C7DF3324DF}"/>
                </a:ext>
              </a:extLst>
            </p:cNvPr>
            <p:cNvSpPr txBox="1"/>
            <p:nvPr/>
          </p:nvSpPr>
          <p:spPr>
            <a:xfrm>
              <a:off x="550862" y="4596211"/>
              <a:ext cx="270033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Raiseme</a:t>
              </a:r>
              <a:r>
                <a:rPr lang="ko-KR" alt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의 집중도 분석 </a:t>
              </a:r>
              <a:endPara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  <a:p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AI</a:t>
              </a:r>
              <a:r>
                <a:rPr lang="ko-KR" alt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 모델을 소개합니다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10A5EBD-82E0-9EF7-0162-4D5F433E8B7A}"/>
                </a:ext>
              </a:extLst>
            </p:cNvPr>
            <p:cNvSpPr txBox="1"/>
            <p:nvPr/>
          </p:nvSpPr>
          <p:spPr>
            <a:xfrm>
              <a:off x="3507967" y="5140091"/>
              <a:ext cx="3592858" cy="11244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en-US" altLang="ko-KR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Raiseme</a:t>
              </a:r>
              <a:r>
                <a:rPr lang="ko-KR" alt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의 집중과 비집중상태의 뇌파를 활용한 </a:t>
              </a:r>
              <a:r>
                <a:rPr lang="en-US" altLang="ko-KR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AI</a:t>
              </a:r>
              <a:r>
                <a:rPr lang="ko-KR" alt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학습으로 더 정확하게 판정할 수 있습니다</a:t>
              </a:r>
              <a:r>
                <a:rPr lang="en-US" altLang="ko-KR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.</a:t>
              </a:r>
            </a:p>
            <a:p>
              <a:pPr algn="just">
                <a:lnSpc>
                  <a:spcPct val="150000"/>
                </a:lnSpc>
              </a:pPr>
              <a:endParaRPr lang="en-US" altLang="ko-KR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  <a:p>
              <a:pPr algn="just">
                <a:lnSpc>
                  <a:spcPct val="150000"/>
                </a:lnSpc>
              </a:pPr>
              <a:r>
                <a:rPr lang="en-US" altLang="ko-KR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Eye Tracking</a:t>
              </a:r>
              <a:r>
                <a:rPr lang="ko-KR" alt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으로는 구분할 수 없는 청각 집중상태나 </a:t>
              </a:r>
              <a:endPara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  <a:p>
              <a:pPr algn="just">
                <a:lnSpc>
                  <a:spcPct val="150000"/>
                </a:lnSpc>
              </a:pPr>
              <a:r>
                <a:rPr lang="ko-KR" alt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시선만 고정한 상태를 구분할 수 있습니다</a:t>
              </a:r>
              <a:r>
                <a:rPr lang="en-US" altLang="ko-KR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.</a:t>
              </a:r>
              <a:endPara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68873E9B-B9D6-D7FD-0001-4C549F181434}"/>
                </a:ext>
              </a:extLst>
            </p:cNvPr>
            <p:cNvGrpSpPr/>
            <p:nvPr/>
          </p:nvGrpSpPr>
          <p:grpSpPr>
            <a:xfrm>
              <a:off x="550862" y="5140091"/>
              <a:ext cx="2700338" cy="1447183"/>
              <a:chOff x="550862" y="2149829"/>
              <a:chExt cx="2700338" cy="1447183"/>
            </a:xfrm>
          </p:grpSpPr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D3DE306C-7286-82CB-5285-04888E1E6736}"/>
                  </a:ext>
                </a:extLst>
              </p:cNvPr>
              <p:cNvSpPr/>
              <p:nvPr/>
            </p:nvSpPr>
            <p:spPr bwMode="auto">
              <a:xfrm>
                <a:off x="550862" y="2149829"/>
                <a:ext cx="2700338" cy="1447183"/>
              </a:xfrm>
              <a:prstGeom prst="rect">
                <a:avLst/>
              </a:prstGeom>
              <a:solidFill>
                <a:srgbClr val="D9D9D9"/>
              </a:solidFill>
              <a:ln w="28575"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kumimoji="0" lang="ko-KR" altLang="en-US" dirty="0">
                  <a:solidFill>
                    <a:srgbClr val="FF0000"/>
                  </a:solidFill>
                  <a:latin typeface="+mn-ea"/>
                </a:endParaRPr>
              </a:p>
            </p:txBody>
          </p:sp>
          <p:sp>
            <p:nvSpPr>
              <p:cNvPr id="13" name="Freeform 129">
                <a:extLst>
                  <a:ext uri="{FF2B5EF4-FFF2-40B4-BE49-F238E27FC236}">
                    <a16:creationId xmlns:a16="http://schemas.microsoft.com/office/drawing/2014/main" id="{825E5FCB-0E3A-C0FD-7882-45E25FA0190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21397" y="2644518"/>
                <a:ext cx="559267" cy="457805"/>
              </a:xfrm>
              <a:custGeom>
                <a:avLst/>
                <a:gdLst>
                  <a:gd name="T0" fmla="*/ 800850339 w 68"/>
                  <a:gd name="T1" fmla="*/ 578081024 h 55"/>
                  <a:gd name="T2" fmla="*/ 741964184 w 68"/>
                  <a:gd name="T3" fmla="*/ 648868068 h 55"/>
                  <a:gd name="T4" fmla="*/ 58886155 w 68"/>
                  <a:gd name="T5" fmla="*/ 648868068 h 55"/>
                  <a:gd name="T6" fmla="*/ 0 w 68"/>
                  <a:gd name="T7" fmla="*/ 578081024 h 55"/>
                  <a:gd name="T8" fmla="*/ 0 w 68"/>
                  <a:gd name="T9" fmla="*/ 70787044 h 55"/>
                  <a:gd name="T10" fmla="*/ 58886155 w 68"/>
                  <a:gd name="T11" fmla="*/ 0 h 55"/>
                  <a:gd name="T12" fmla="*/ 741964184 w 68"/>
                  <a:gd name="T13" fmla="*/ 0 h 55"/>
                  <a:gd name="T14" fmla="*/ 800850339 w 68"/>
                  <a:gd name="T15" fmla="*/ 70787044 h 55"/>
                  <a:gd name="T16" fmla="*/ 800850339 w 68"/>
                  <a:gd name="T17" fmla="*/ 578081024 h 55"/>
                  <a:gd name="T18" fmla="*/ 58886155 w 68"/>
                  <a:gd name="T19" fmla="*/ 58988631 h 55"/>
                  <a:gd name="T20" fmla="*/ 47108238 w 68"/>
                  <a:gd name="T21" fmla="*/ 70787044 h 55"/>
                  <a:gd name="T22" fmla="*/ 47108238 w 68"/>
                  <a:gd name="T23" fmla="*/ 578081024 h 55"/>
                  <a:gd name="T24" fmla="*/ 58886155 w 68"/>
                  <a:gd name="T25" fmla="*/ 601677850 h 55"/>
                  <a:gd name="T26" fmla="*/ 741964184 w 68"/>
                  <a:gd name="T27" fmla="*/ 601677850 h 55"/>
                  <a:gd name="T28" fmla="*/ 753742101 w 68"/>
                  <a:gd name="T29" fmla="*/ 578081024 h 55"/>
                  <a:gd name="T30" fmla="*/ 753742101 w 68"/>
                  <a:gd name="T31" fmla="*/ 70787044 h 55"/>
                  <a:gd name="T32" fmla="*/ 741964184 w 68"/>
                  <a:gd name="T33" fmla="*/ 58988631 h 55"/>
                  <a:gd name="T34" fmla="*/ 58886155 w 68"/>
                  <a:gd name="T35" fmla="*/ 58988631 h 55"/>
                  <a:gd name="T36" fmla="*/ 188436383 w 68"/>
                  <a:gd name="T37" fmla="*/ 271346327 h 55"/>
                  <a:gd name="T38" fmla="*/ 105994393 w 68"/>
                  <a:gd name="T39" fmla="*/ 188760870 h 55"/>
                  <a:gd name="T40" fmla="*/ 188436383 w 68"/>
                  <a:gd name="T41" fmla="*/ 106178848 h 55"/>
                  <a:gd name="T42" fmla="*/ 270874942 w 68"/>
                  <a:gd name="T43" fmla="*/ 188760870 h 55"/>
                  <a:gd name="T44" fmla="*/ 188436383 w 68"/>
                  <a:gd name="T45" fmla="*/ 271346327 h 55"/>
                  <a:gd name="T46" fmla="*/ 694855946 w 68"/>
                  <a:gd name="T47" fmla="*/ 542689220 h 55"/>
                  <a:gd name="T48" fmla="*/ 105994393 w 68"/>
                  <a:gd name="T49" fmla="*/ 542689220 h 55"/>
                  <a:gd name="T50" fmla="*/ 105994393 w 68"/>
                  <a:gd name="T51" fmla="*/ 460107198 h 55"/>
                  <a:gd name="T52" fmla="*/ 235544621 w 68"/>
                  <a:gd name="T53" fmla="*/ 330331523 h 55"/>
                  <a:gd name="T54" fmla="*/ 306208694 w 68"/>
                  <a:gd name="T55" fmla="*/ 389320154 h 55"/>
                  <a:gd name="T56" fmla="*/ 518197480 w 68"/>
                  <a:gd name="T57" fmla="*/ 176962457 h 55"/>
                  <a:gd name="T58" fmla="*/ 694855946 w 68"/>
                  <a:gd name="T59" fmla="*/ 353928349 h 55"/>
                  <a:gd name="T60" fmla="*/ 694855946 w 68"/>
                  <a:gd name="T61" fmla="*/ 542689220 h 55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</a:gdLst>
                <a:ahLst/>
                <a:cxnLst>
                  <a:cxn ang="T62">
                    <a:pos x="T0" y="T1"/>
                  </a:cxn>
                  <a:cxn ang="T63">
                    <a:pos x="T2" y="T3"/>
                  </a:cxn>
                  <a:cxn ang="T64">
                    <a:pos x="T4" y="T5"/>
                  </a:cxn>
                  <a:cxn ang="T65">
                    <a:pos x="T6" y="T7"/>
                  </a:cxn>
                  <a:cxn ang="T66">
                    <a:pos x="T8" y="T9"/>
                  </a:cxn>
                  <a:cxn ang="T67">
                    <a:pos x="T10" y="T11"/>
                  </a:cxn>
                  <a:cxn ang="T68">
                    <a:pos x="T12" y="T13"/>
                  </a:cxn>
                  <a:cxn ang="T69">
                    <a:pos x="T14" y="T15"/>
                  </a:cxn>
                  <a:cxn ang="T70">
                    <a:pos x="T16" y="T17"/>
                  </a:cxn>
                  <a:cxn ang="T71">
                    <a:pos x="T18" y="T19"/>
                  </a:cxn>
                  <a:cxn ang="T72">
                    <a:pos x="T20" y="T21"/>
                  </a:cxn>
                  <a:cxn ang="T73">
                    <a:pos x="T22" y="T23"/>
                  </a:cxn>
                  <a:cxn ang="T74">
                    <a:pos x="T24" y="T25"/>
                  </a:cxn>
                  <a:cxn ang="T75">
                    <a:pos x="T26" y="T27"/>
                  </a:cxn>
                  <a:cxn ang="T76">
                    <a:pos x="T28" y="T29"/>
                  </a:cxn>
                  <a:cxn ang="T77">
                    <a:pos x="T30" y="T31"/>
                  </a:cxn>
                  <a:cxn ang="T78">
                    <a:pos x="T32" y="T33"/>
                  </a:cxn>
                  <a:cxn ang="T79">
                    <a:pos x="T34" y="T35"/>
                  </a:cxn>
                  <a:cxn ang="T80">
                    <a:pos x="T36" y="T37"/>
                  </a:cxn>
                  <a:cxn ang="T81">
                    <a:pos x="T38" y="T39"/>
                  </a:cxn>
                  <a:cxn ang="T82">
                    <a:pos x="T40" y="T41"/>
                  </a:cxn>
                  <a:cxn ang="T83">
                    <a:pos x="T42" y="T43"/>
                  </a:cxn>
                  <a:cxn ang="T84">
                    <a:pos x="T44" y="T45"/>
                  </a:cxn>
                  <a:cxn ang="T85">
                    <a:pos x="T46" y="T47"/>
                  </a:cxn>
                  <a:cxn ang="T86">
                    <a:pos x="T48" y="T49"/>
                  </a:cxn>
                  <a:cxn ang="T87">
                    <a:pos x="T50" y="T51"/>
                  </a:cxn>
                  <a:cxn ang="T88">
                    <a:pos x="T52" y="T53"/>
                  </a:cxn>
                  <a:cxn ang="T89">
                    <a:pos x="T54" y="T55"/>
                  </a:cxn>
                  <a:cxn ang="T90">
                    <a:pos x="T56" y="T57"/>
                  </a:cxn>
                  <a:cxn ang="T91">
                    <a:pos x="T58" y="T59"/>
                  </a:cxn>
                  <a:cxn ang="T92">
                    <a:pos x="T60" y="T61"/>
                  </a:cxn>
                </a:cxnLst>
                <a:rect l="0" t="0" r="r" b="b"/>
                <a:pathLst>
                  <a:path w="68" h="55">
                    <a:moveTo>
                      <a:pt x="68" y="49"/>
                    </a:moveTo>
                    <a:cubicBezTo>
                      <a:pt x="68" y="53"/>
                      <a:pt x="66" y="55"/>
                      <a:pt x="63" y="55"/>
                    </a:cubicBezTo>
                    <a:cubicBezTo>
                      <a:pt x="5" y="55"/>
                      <a:pt x="5" y="55"/>
                      <a:pt x="5" y="55"/>
                    </a:cubicBezTo>
                    <a:cubicBezTo>
                      <a:pt x="2" y="55"/>
                      <a:pt x="0" y="53"/>
                      <a:pt x="0" y="49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2" y="0"/>
                      <a:pt x="5" y="0"/>
                    </a:cubicBezTo>
                    <a:cubicBezTo>
                      <a:pt x="63" y="0"/>
                      <a:pt x="63" y="0"/>
                      <a:pt x="63" y="0"/>
                    </a:cubicBezTo>
                    <a:cubicBezTo>
                      <a:pt x="66" y="0"/>
                      <a:pt x="68" y="3"/>
                      <a:pt x="68" y="6"/>
                    </a:cubicBezTo>
                    <a:lnTo>
                      <a:pt x="68" y="49"/>
                    </a:lnTo>
                    <a:close/>
                    <a:moveTo>
                      <a:pt x="5" y="5"/>
                    </a:moveTo>
                    <a:cubicBezTo>
                      <a:pt x="5" y="5"/>
                      <a:pt x="4" y="5"/>
                      <a:pt x="4" y="6"/>
                    </a:cubicBezTo>
                    <a:cubicBezTo>
                      <a:pt x="4" y="49"/>
                      <a:pt x="4" y="49"/>
                      <a:pt x="4" y="49"/>
                    </a:cubicBezTo>
                    <a:cubicBezTo>
                      <a:pt x="4" y="50"/>
                      <a:pt x="5" y="51"/>
                      <a:pt x="5" y="51"/>
                    </a:cubicBezTo>
                    <a:cubicBezTo>
                      <a:pt x="63" y="51"/>
                      <a:pt x="63" y="51"/>
                      <a:pt x="63" y="51"/>
                    </a:cubicBezTo>
                    <a:cubicBezTo>
                      <a:pt x="63" y="51"/>
                      <a:pt x="64" y="50"/>
                      <a:pt x="64" y="49"/>
                    </a:cubicBezTo>
                    <a:cubicBezTo>
                      <a:pt x="64" y="6"/>
                      <a:pt x="64" y="6"/>
                      <a:pt x="64" y="6"/>
                    </a:cubicBezTo>
                    <a:cubicBezTo>
                      <a:pt x="64" y="5"/>
                      <a:pt x="63" y="5"/>
                      <a:pt x="63" y="5"/>
                    </a:cubicBezTo>
                    <a:lnTo>
                      <a:pt x="5" y="5"/>
                    </a:lnTo>
                    <a:close/>
                    <a:moveTo>
                      <a:pt x="16" y="23"/>
                    </a:moveTo>
                    <a:cubicBezTo>
                      <a:pt x="12" y="23"/>
                      <a:pt x="9" y="20"/>
                      <a:pt x="9" y="16"/>
                    </a:cubicBezTo>
                    <a:cubicBezTo>
                      <a:pt x="9" y="13"/>
                      <a:pt x="12" y="9"/>
                      <a:pt x="16" y="9"/>
                    </a:cubicBezTo>
                    <a:cubicBezTo>
                      <a:pt x="20" y="9"/>
                      <a:pt x="23" y="13"/>
                      <a:pt x="23" y="16"/>
                    </a:cubicBezTo>
                    <a:cubicBezTo>
                      <a:pt x="23" y="20"/>
                      <a:pt x="20" y="23"/>
                      <a:pt x="16" y="23"/>
                    </a:cubicBezTo>
                    <a:close/>
                    <a:moveTo>
                      <a:pt x="59" y="46"/>
                    </a:moveTo>
                    <a:cubicBezTo>
                      <a:pt x="9" y="46"/>
                      <a:pt x="9" y="46"/>
                      <a:pt x="9" y="46"/>
                    </a:cubicBezTo>
                    <a:cubicBezTo>
                      <a:pt x="9" y="39"/>
                      <a:pt x="9" y="39"/>
                      <a:pt x="9" y="39"/>
                    </a:cubicBezTo>
                    <a:cubicBezTo>
                      <a:pt x="20" y="28"/>
                      <a:pt x="20" y="28"/>
                      <a:pt x="20" y="28"/>
                    </a:cubicBezTo>
                    <a:cubicBezTo>
                      <a:pt x="26" y="33"/>
                      <a:pt x="26" y="33"/>
                      <a:pt x="26" y="33"/>
                    </a:cubicBezTo>
                    <a:cubicBezTo>
                      <a:pt x="44" y="15"/>
                      <a:pt x="44" y="15"/>
                      <a:pt x="44" y="15"/>
                    </a:cubicBezTo>
                    <a:cubicBezTo>
                      <a:pt x="59" y="30"/>
                      <a:pt x="59" y="30"/>
                      <a:pt x="59" y="30"/>
                    </a:cubicBezTo>
                    <a:lnTo>
                      <a:pt x="59" y="46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id-ID" dirty="0">
                  <a:latin typeface="+mn-ea"/>
                </a:endParaRPr>
              </a:p>
            </p:txBody>
          </p:sp>
        </p:grpSp>
        <p:sp>
          <p:nvSpPr>
            <p:cNvPr id="14" name="Button">
              <a:extLst>
                <a:ext uri="{FF2B5EF4-FFF2-40B4-BE49-F238E27FC236}">
                  <a16:creationId xmlns:a16="http://schemas.microsoft.com/office/drawing/2014/main" id="{28D07AC6-3D81-F497-643B-2862B16A96A0}"/>
                </a:ext>
              </a:extLst>
            </p:cNvPr>
            <p:cNvSpPr>
              <a:spLocks/>
            </p:cNvSpPr>
            <p:nvPr/>
          </p:nvSpPr>
          <p:spPr bwMode="auto">
            <a:xfrm>
              <a:off x="3507967" y="6313512"/>
              <a:ext cx="956861" cy="241995"/>
            </a:xfrm>
            <a:prstGeom prst="roundRect">
              <a:avLst>
                <a:gd name="adj" fmla="val 8776"/>
              </a:avLst>
            </a:prstGeom>
            <a:solidFill>
              <a:srgbClr val="FFFFFF"/>
            </a:solidFill>
            <a:ln w="6350" cap="flat" cmpd="sng" algn="ctr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Showcase </a:t>
              </a:r>
              <a:r>
                <a:rPr lang="ko-KR" alt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체험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43F485E6-1EFD-59A0-ADD5-B89AFEDD602A}"/>
                </a:ext>
              </a:extLst>
            </p:cNvPr>
            <p:cNvCxnSpPr/>
            <p:nvPr/>
          </p:nvCxnSpPr>
          <p:spPr>
            <a:xfrm>
              <a:off x="217502" y="4401108"/>
              <a:ext cx="9010633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4CECF07D-DCD4-F5EB-C432-594628811256}"/>
                </a:ext>
              </a:extLst>
            </p:cNvPr>
            <p:cNvCxnSpPr>
              <a:cxnSpLocks/>
            </p:cNvCxnSpPr>
            <p:nvPr/>
          </p:nvCxnSpPr>
          <p:spPr>
            <a:xfrm>
              <a:off x="2592015" y="3981978"/>
              <a:ext cx="0" cy="42003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F08E072D-C8DE-6F02-25ED-075A4740AD5C}"/>
                </a:ext>
              </a:extLst>
            </p:cNvPr>
            <p:cNvSpPr/>
            <p:nvPr/>
          </p:nvSpPr>
          <p:spPr>
            <a:xfrm>
              <a:off x="675699" y="4102800"/>
              <a:ext cx="1335545" cy="154914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/>
            <a:p>
              <a:pPr lvl="0" algn="ctr" latinLnBrk="0">
                <a:lnSpc>
                  <a:spcPct val="110000"/>
                </a:lnSpc>
                <a:defRPr/>
              </a:pPr>
              <a:r>
                <a:rPr lang="ko-KR" altLang="en-US" sz="1000" b="1" dirty="0">
                  <a:latin typeface="+mn-ea"/>
                  <a:cs typeface="Segoe UI" panose="020B0502040204020203" pitchFamily="34" charset="0"/>
                </a:rPr>
                <a:t>집중도 분석</a:t>
              </a: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8551FC55-6857-F9AC-9C97-10EFB07D00AD}"/>
                </a:ext>
              </a:extLst>
            </p:cNvPr>
            <p:cNvSpPr/>
            <p:nvPr/>
          </p:nvSpPr>
          <p:spPr>
            <a:xfrm>
              <a:off x="7440746" y="4102800"/>
              <a:ext cx="1335545" cy="154914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/>
            <a:p>
              <a:pPr lvl="0" algn="ctr" latinLnBrk="0">
                <a:lnSpc>
                  <a:spcPct val="110000"/>
                </a:lnSpc>
                <a:defRPr/>
              </a:pPr>
              <a:r>
                <a:rPr lang="ko-KR" altLang="en-US" sz="1000" b="1" dirty="0">
                  <a:latin typeface="+mn-ea"/>
                  <a:cs typeface="Segoe UI" panose="020B0502040204020203" pitchFamily="34" charset="0"/>
                </a:rPr>
                <a:t>시험 부정행위 검출</a:t>
              </a: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B5AA7010-51FC-7C2F-DFF8-3CF257881328}"/>
                </a:ext>
              </a:extLst>
            </p:cNvPr>
            <p:cNvSpPr/>
            <p:nvPr/>
          </p:nvSpPr>
          <p:spPr>
            <a:xfrm>
              <a:off x="217498" y="4341026"/>
              <a:ext cx="2369487" cy="70745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Ins="90000" rtlCol="0" anchor="ctr"/>
            <a:lstStyle/>
            <a:p>
              <a:pPr algn="l"/>
              <a:endParaRPr lang="ko-KR" altLang="en-US" sz="1000" noProof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E1ABF8F0-E4B2-8922-55DF-2CDE74C718B1}"/>
                </a:ext>
              </a:extLst>
            </p:cNvPr>
            <p:cNvCxnSpPr/>
            <p:nvPr/>
          </p:nvCxnSpPr>
          <p:spPr>
            <a:xfrm>
              <a:off x="217502" y="3963977"/>
              <a:ext cx="9010633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60063F82-859C-24AC-45B3-AD5AFE2B8456}"/>
                </a:ext>
              </a:extLst>
            </p:cNvPr>
            <p:cNvCxnSpPr>
              <a:cxnSpLocks/>
            </p:cNvCxnSpPr>
            <p:nvPr/>
          </p:nvCxnSpPr>
          <p:spPr>
            <a:xfrm>
              <a:off x="4763778" y="3967282"/>
              <a:ext cx="8503" cy="45431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243429C0-F2FE-652E-E6B2-808048198E3F}"/>
                </a:ext>
              </a:extLst>
            </p:cNvPr>
            <p:cNvCxnSpPr>
              <a:cxnSpLocks/>
            </p:cNvCxnSpPr>
            <p:nvPr/>
          </p:nvCxnSpPr>
          <p:spPr>
            <a:xfrm>
              <a:off x="6945599" y="3967282"/>
              <a:ext cx="0" cy="43472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3C83B75D-563D-A473-2E17-E5DA03EC3A04}"/>
                </a:ext>
              </a:extLst>
            </p:cNvPr>
            <p:cNvSpPr/>
            <p:nvPr/>
          </p:nvSpPr>
          <p:spPr>
            <a:xfrm>
              <a:off x="3014376" y="4102800"/>
              <a:ext cx="1335545" cy="154914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/>
            <a:p>
              <a:pPr lvl="0" algn="ctr" latinLnBrk="0">
                <a:lnSpc>
                  <a:spcPct val="110000"/>
                </a:lnSpc>
                <a:defRPr/>
              </a:pPr>
              <a:r>
                <a:rPr lang="ko-KR" altLang="en-US" sz="1000" b="1">
                  <a:latin typeface="+mn-ea"/>
                  <a:cs typeface="Segoe UI" panose="020B0502040204020203" pitchFamily="34" charset="0"/>
                </a:rPr>
                <a:t>흥미도 </a:t>
              </a:r>
              <a:r>
                <a:rPr lang="ko-KR" altLang="en-US" sz="1000" b="1" dirty="0">
                  <a:latin typeface="+mn-ea"/>
                  <a:cs typeface="Segoe UI" panose="020B0502040204020203" pitchFamily="34" charset="0"/>
                </a:rPr>
                <a:t>분석</a:t>
              </a: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6B364A5D-2F5D-4000-5893-221C93E6B63F}"/>
                </a:ext>
              </a:extLst>
            </p:cNvPr>
            <p:cNvSpPr/>
            <p:nvPr/>
          </p:nvSpPr>
          <p:spPr>
            <a:xfrm>
              <a:off x="5193524" y="4102800"/>
              <a:ext cx="1335545" cy="154914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/>
            <a:p>
              <a:pPr lvl="0" algn="ctr" latinLnBrk="0">
                <a:lnSpc>
                  <a:spcPct val="110000"/>
                </a:lnSpc>
                <a:defRPr/>
              </a:pPr>
              <a:r>
                <a:rPr lang="ko-KR" altLang="en-US" sz="1000" b="1" dirty="0">
                  <a:latin typeface="+mn-ea"/>
                  <a:cs typeface="Segoe UI" panose="020B0502040204020203" pitchFamily="34" charset="0"/>
                </a:rPr>
                <a:t>자세 분석</a:t>
              </a: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49ABF374-A6BF-7317-209A-7A83805A7CF6}"/>
                </a:ext>
              </a:extLst>
            </p:cNvPr>
            <p:cNvSpPr/>
            <p:nvPr/>
          </p:nvSpPr>
          <p:spPr>
            <a:xfrm>
              <a:off x="217502" y="791183"/>
              <a:ext cx="9010636" cy="51606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x-none" altLang="en-US" dirty="0">
                <a:latin typeface="+mn-ea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5C64B45F-4FC0-A46D-BF36-B2E5D38F8D5F}"/>
                </a:ext>
              </a:extLst>
            </p:cNvPr>
            <p:cNvSpPr/>
            <p:nvPr/>
          </p:nvSpPr>
          <p:spPr>
            <a:xfrm>
              <a:off x="217502" y="791183"/>
              <a:ext cx="9010636" cy="51606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x-none" altLang="en-US" dirty="0">
                <a:latin typeface="+mn-ea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EFB28432-8539-3297-884A-369F9CDFE6B5}"/>
                </a:ext>
              </a:extLst>
            </p:cNvPr>
            <p:cNvSpPr/>
            <p:nvPr/>
          </p:nvSpPr>
          <p:spPr>
            <a:xfrm>
              <a:off x="217502" y="791183"/>
              <a:ext cx="9010636" cy="51606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x-none" altLang="en-US" dirty="0">
                <a:latin typeface="+mn-ea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91DABD91-D4C7-9F17-2FF5-84E8D5B6C21E}"/>
                </a:ext>
              </a:extLst>
            </p:cNvPr>
            <p:cNvSpPr/>
            <p:nvPr/>
          </p:nvSpPr>
          <p:spPr bwMode="auto">
            <a:xfrm>
              <a:off x="338543" y="949952"/>
              <a:ext cx="1004929" cy="198522"/>
            </a:xfrm>
            <a:prstGeom prst="rect">
              <a:avLst/>
            </a:prstGeom>
            <a:noFill/>
            <a:ln w="2857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none" lIns="36000"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0" lang="en-US" altLang="ko-KR" sz="1050" b="1" dirty="0">
                  <a:solidFill>
                    <a:schemeClr val="bg1">
                      <a:lumMod val="65000"/>
                    </a:schemeClr>
                  </a:solidFill>
                  <a:latin typeface="+mn-ea"/>
                </a:rPr>
                <a:t>Raiseme </a:t>
              </a:r>
              <a:r>
                <a:rPr lang="en-US" altLang="ko-KR" sz="1050" b="1" dirty="0">
                  <a:solidFill>
                    <a:schemeClr val="bg1">
                      <a:lumMod val="65000"/>
                    </a:schemeClr>
                  </a:solidFill>
                  <a:latin typeface="+mn-ea"/>
                </a:rPr>
                <a:t>Logo</a:t>
              </a:r>
              <a:endParaRPr kumimoji="0" lang="ko-KR" altLang="en-US" sz="1050" b="1" dirty="0">
                <a:solidFill>
                  <a:schemeClr val="bg1">
                    <a:lumMod val="65000"/>
                  </a:schemeClr>
                </a:solidFill>
                <a:latin typeface="+mn-ea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05B60A9-FEAA-D5F8-6863-78B74316EA62}"/>
                </a:ext>
              </a:extLst>
            </p:cNvPr>
            <p:cNvSpPr txBox="1"/>
            <p:nvPr/>
          </p:nvSpPr>
          <p:spPr>
            <a:xfrm>
              <a:off x="6903769" y="926102"/>
              <a:ext cx="502309" cy="246221"/>
            </a:xfrm>
            <a:prstGeom prst="rect">
              <a:avLst/>
            </a:prstGeom>
            <a:noFill/>
          </p:spPr>
          <p:txBody>
            <a:bodyPr wrap="none" lIns="36000" rIns="36000" rtlCol="0" anchor="ctr">
              <a:spAutoFit/>
            </a:bodyPr>
            <a:lstStyle/>
            <a:p>
              <a:pPr algn="ctr"/>
              <a:r>
                <a:rPr kumimoji="1" lang="en-US" altLang="en-US" sz="1000" b="1" dirty="0">
                  <a:latin typeface="+mn-ea"/>
                </a:rPr>
                <a:t>Service</a:t>
              </a:r>
              <a:endParaRPr kumimoji="1" lang="x-none" altLang="en-US" sz="1000" b="1" dirty="0">
                <a:latin typeface="+mn-ea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AC6E76D6-AC7D-82FF-8E4C-68EA9DED4696}"/>
                </a:ext>
              </a:extLst>
            </p:cNvPr>
            <p:cNvSpPr txBox="1"/>
            <p:nvPr/>
          </p:nvSpPr>
          <p:spPr>
            <a:xfrm>
              <a:off x="8651687" y="926102"/>
              <a:ext cx="407731" cy="246221"/>
            </a:xfrm>
            <a:prstGeom prst="rect">
              <a:avLst/>
            </a:prstGeom>
            <a:noFill/>
          </p:spPr>
          <p:txBody>
            <a:bodyPr wrap="none" lIns="36000" rIns="36000" rtlCol="0" anchor="ctr">
              <a:spAutoFit/>
            </a:bodyPr>
            <a:lstStyle/>
            <a:p>
              <a:pPr algn="ctr"/>
              <a:r>
                <a:rPr kumimoji="1" lang="en-US" altLang="en-US" sz="1000" b="1" dirty="0">
                  <a:latin typeface="+mn-ea"/>
                </a:rPr>
                <a:t>News</a:t>
              </a:r>
              <a:endParaRPr kumimoji="1" lang="x-none" altLang="en-US" sz="1000" b="1" dirty="0">
                <a:latin typeface="+mn-ea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F3D80295-FEB6-6C6F-453B-462BC64E2155}"/>
                </a:ext>
              </a:extLst>
            </p:cNvPr>
            <p:cNvSpPr/>
            <p:nvPr/>
          </p:nvSpPr>
          <p:spPr bwMode="auto">
            <a:xfrm>
              <a:off x="5775776" y="971689"/>
              <a:ext cx="346666" cy="155049"/>
            </a:xfrm>
            <a:prstGeom prst="rect">
              <a:avLst/>
            </a:prstGeom>
            <a:noFill/>
            <a:ln w="2857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none" lIns="36000"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kumimoji="0" lang="ko-KR" altLang="en-US" sz="1000" b="1" dirty="0">
                <a:latin typeface="+mn-ea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D2E52764-4E8E-D9C7-FAA8-57B6899B0B40}"/>
                </a:ext>
              </a:extLst>
            </p:cNvPr>
            <p:cNvSpPr txBox="1"/>
            <p:nvPr/>
          </p:nvSpPr>
          <p:spPr>
            <a:xfrm>
              <a:off x="8080805" y="926102"/>
              <a:ext cx="353228" cy="246221"/>
            </a:xfrm>
            <a:prstGeom prst="rect">
              <a:avLst/>
            </a:prstGeom>
            <a:noFill/>
          </p:spPr>
          <p:txBody>
            <a:bodyPr wrap="none" lIns="36000" rIns="36000" rtlCol="0" anchor="ctr">
              <a:spAutoFit/>
            </a:bodyPr>
            <a:lstStyle/>
            <a:p>
              <a:pPr algn="ctr"/>
              <a:r>
                <a:rPr kumimoji="1" lang="en-US" altLang="en-US" sz="1000" b="1" dirty="0">
                  <a:latin typeface="+mn-ea"/>
                </a:rPr>
                <a:t>Case</a:t>
              </a:r>
              <a:endParaRPr kumimoji="1" lang="x-none" altLang="en-US" sz="1000" b="1" dirty="0">
                <a:latin typeface="+mn-ea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6AF2542-CED7-2911-3559-17CC3AE61FAD}"/>
                </a:ext>
              </a:extLst>
            </p:cNvPr>
            <p:cNvSpPr txBox="1"/>
            <p:nvPr/>
          </p:nvSpPr>
          <p:spPr>
            <a:xfrm>
              <a:off x="6323266" y="926102"/>
              <a:ext cx="451012" cy="246221"/>
            </a:xfrm>
            <a:prstGeom prst="rect">
              <a:avLst/>
            </a:prstGeom>
            <a:noFill/>
          </p:spPr>
          <p:txBody>
            <a:bodyPr wrap="none" lIns="36000" rIns="36000" rtlCol="0" anchor="ctr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0" lang="en-US" altLang="ko-KR" sz="1000" b="1" dirty="0">
                  <a:latin typeface="+mn-ea"/>
                </a:rPr>
                <a:t>About</a:t>
              </a:r>
              <a:endParaRPr kumimoji="0" lang="ko-KR" altLang="en-US" sz="1000" b="1" dirty="0">
                <a:latin typeface="+mn-ea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9167492-B130-9FC3-1A05-D6D129CE7E29}"/>
                </a:ext>
              </a:extLst>
            </p:cNvPr>
            <p:cNvSpPr txBox="1"/>
            <p:nvPr/>
          </p:nvSpPr>
          <p:spPr>
            <a:xfrm>
              <a:off x="7506714" y="926102"/>
              <a:ext cx="359641" cy="246221"/>
            </a:xfrm>
            <a:prstGeom prst="rect">
              <a:avLst/>
            </a:prstGeom>
            <a:noFill/>
          </p:spPr>
          <p:txBody>
            <a:bodyPr wrap="none" lIns="36000" rIns="36000" rtlCol="0" anchor="ctr">
              <a:spAutoFit/>
            </a:bodyPr>
            <a:lstStyle/>
            <a:p>
              <a:pPr algn="ctr"/>
              <a:r>
                <a:rPr kumimoji="1" lang="en-US" altLang="en-US" sz="1000" b="1" dirty="0">
                  <a:latin typeface="+mn-ea"/>
                </a:rPr>
                <a:t>Tech</a:t>
              </a:r>
              <a:endParaRPr kumimoji="1" lang="x-none" altLang="en-US" sz="1000" b="1" dirty="0">
                <a:latin typeface="+mn-ea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8F8EF853-7126-6C59-040F-3143CD65C553}"/>
                </a:ext>
              </a:extLst>
            </p:cNvPr>
            <p:cNvSpPr/>
            <p:nvPr/>
          </p:nvSpPr>
          <p:spPr>
            <a:xfrm>
              <a:off x="217498" y="788533"/>
              <a:ext cx="9010632" cy="5798735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Ins="90000" rtlCol="0" anchor="ctr"/>
            <a:lstStyle/>
            <a:p>
              <a:pPr algn="ctr"/>
              <a:endParaRPr lang="ko-KR" altLang="en-US" noProof="1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aphicFrame>
        <p:nvGraphicFramePr>
          <p:cNvPr id="47" name="표 46">
            <a:extLst>
              <a:ext uri="{FF2B5EF4-FFF2-40B4-BE49-F238E27FC236}">
                <a16:creationId xmlns:a16="http://schemas.microsoft.com/office/drawing/2014/main" id="{4A1FB8E9-8418-9916-4189-3F6D255463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7306514"/>
              </p:ext>
            </p:extLst>
          </p:nvPr>
        </p:nvGraphicFramePr>
        <p:xfrm>
          <a:off x="9317697" y="798693"/>
          <a:ext cx="2656801" cy="54205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6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61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5521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endParaRPr lang="en-US" altLang="ko-KR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B="6480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lnSpc>
                          <a:spcPts val="1200"/>
                        </a:lnSpc>
                        <a:buFontTx/>
                        <a:buNone/>
                      </a:pPr>
                      <a:r>
                        <a:rPr lang="en-US" altLang="ko-KR" sz="800" b="1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Showcase </a:t>
                      </a:r>
                      <a:r>
                        <a:rPr lang="ko-KR" altLang="en-US" sz="800" b="1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메뉴 </a:t>
                      </a:r>
                      <a:r>
                        <a:rPr lang="en-US" altLang="ko-KR" sz="800" b="1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Dropdown</a:t>
                      </a:r>
                    </a:p>
                    <a:p>
                      <a:pPr marL="171450" indent="-171450" latinLnBrk="1">
                        <a:lnSpc>
                          <a:spcPts val="1200"/>
                        </a:lnSpc>
                        <a:buFontTx/>
                        <a:buChar char="-"/>
                      </a:pP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집중도 분석</a:t>
                      </a: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흥미도 분석</a:t>
                      </a: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자세 분석 </a:t>
                      </a: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가지 모델 제공</a:t>
                      </a:r>
                      <a:endParaRPr lang="en-US" altLang="ko-KR" sz="800" b="0" baseline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lnSpc>
                          <a:spcPts val="1200"/>
                        </a:lnSpc>
                        <a:buFontTx/>
                        <a:buChar char="-"/>
                      </a:pPr>
                      <a:endParaRPr lang="en-US" altLang="ko-KR" sz="800" b="0" baseline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lnSpc>
                          <a:spcPts val="1200"/>
                        </a:lnSpc>
                        <a:buFontTx/>
                        <a:buChar char="-"/>
                      </a:pPr>
                      <a:endParaRPr lang="en-US" altLang="ko-KR" sz="800" b="0" baseline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lnSpc>
                          <a:spcPts val="1200"/>
                        </a:lnSpc>
                        <a:buFontTx/>
                        <a:buChar char="-"/>
                      </a:pPr>
                      <a:endParaRPr lang="en-US" altLang="ko-KR" sz="800" b="0" baseline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lnSpc>
                          <a:spcPts val="1200"/>
                        </a:lnSpc>
                        <a:buFontTx/>
                        <a:buChar char="-"/>
                      </a:pPr>
                      <a:endParaRPr lang="en-US" altLang="ko-KR" sz="800" b="0" baseline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lnSpc>
                          <a:spcPts val="1200"/>
                        </a:lnSpc>
                        <a:buFontTx/>
                        <a:buChar char="-"/>
                      </a:pPr>
                      <a:endParaRPr lang="en-US" altLang="ko-KR" sz="800" b="0" baseline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indent="0" latinLnBrk="1">
                        <a:lnSpc>
                          <a:spcPts val="1200"/>
                        </a:lnSpc>
                        <a:buFontTx/>
                        <a:buNone/>
                      </a:pPr>
                      <a:endParaRPr lang="en-US" altLang="ko-KR" sz="800" b="0" baseline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lnSpc>
                          <a:spcPts val="1200"/>
                        </a:lnSpc>
                        <a:buFontTx/>
                        <a:buChar char="-"/>
                      </a:pP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선택 시 해당 </a:t>
                      </a: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Showcase</a:t>
                      </a: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체험 팝업으로 이동</a:t>
                      </a:r>
                      <a:endParaRPr lang="en-US" altLang="ko-KR" sz="800" b="0" baseline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B="648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5521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B="6480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lnSpc>
                          <a:spcPts val="1200"/>
                        </a:lnSpc>
                        <a:buFontTx/>
                        <a:buNone/>
                      </a:pPr>
                      <a:r>
                        <a:rPr lang="en-US" altLang="ko-KR" sz="800" b="1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Showcase </a:t>
                      </a:r>
                      <a:r>
                        <a:rPr lang="ko-KR" altLang="en-US" sz="800" b="1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타이틀</a:t>
                      </a:r>
                      <a:endParaRPr lang="en-US" altLang="ko-KR" sz="800" b="1" baseline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B="648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0149282"/>
                  </a:ext>
                </a:extLst>
              </a:tr>
              <a:tr h="255521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B="6480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lnSpc>
                          <a:spcPts val="1200"/>
                        </a:lnSpc>
                        <a:buFontTx/>
                        <a:buNone/>
                      </a:pPr>
                      <a:r>
                        <a:rPr lang="en-US" altLang="ko-KR" sz="800" b="1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URL </a:t>
                      </a:r>
                      <a:r>
                        <a:rPr lang="ko-KR" altLang="en-US" sz="800" b="1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복사</a:t>
                      </a:r>
                      <a:endParaRPr lang="en-US" altLang="ko-KR" sz="800" b="1" baseline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lnSpc>
                          <a:spcPts val="1200"/>
                        </a:lnSpc>
                        <a:buFontTx/>
                        <a:buChar char="-"/>
                      </a:pP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버튼 선택 시 </a:t>
                      </a: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URL </a:t>
                      </a: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복사</a:t>
                      </a: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+ </a:t>
                      </a: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토스트메시지 출력</a:t>
                      </a:r>
                      <a:endParaRPr lang="en-US" altLang="ko-KR" sz="800" b="0" baseline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indent="0" latinLnBrk="1">
                        <a:lnSpc>
                          <a:spcPts val="1200"/>
                        </a:lnSpc>
                        <a:buFontTx/>
                        <a:buNone/>
                      </a:pPr>
                      <a:endParaRPr lang="en-US" altLang="ko-KR" sz="800" b="0" baseline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indent="0" latinLnBrk="1">
                        <a:lnSpc>
                          <a:spcPts val="1200"/>
                        </a:lnSpc>
                        <a:buFontTx/>
                        <a:buNone/>
                      </a:pPr>
                      <a:endParaRPr lang="en-US" altLang="ko-KR" sz="800" b="0" baseline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marR="0" lvl="0" indent="-171450" algn="l" defTabSz="908399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복사한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URL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입력 시 </a:t>
                      </a:r>
                      <a:r>
                        <a:rPr kumimoji="0" lang="ko-KR" altLang="en-US" sz="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메인페이지에서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[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S_INTE_01_P]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팝업 출력</a:t>
                      </a:r>
                    </a:p>
                  </a:txBody>
                  <a:tcPr marB="648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8428331"/>
                  </a:ext>
                </a:extLst>
              </a:tr>
              <a:tr h="255521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B="6480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lnSpc>
                          <a:spcPts val="1200"/>
                        </a:lnSpc>
                        <a:buFontTx/>
                        <a:buNone/>
                      </a:pPr>
                      <a:r>
                        <a:rPr lang="ko-KR" altLang="en-US" sz="800" b="1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분석</a:t>
                      </a:r>
                      <a:r>
                        <a:rPr lang="en-US" altLang="ko-KR" sz="800" b="1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800" b="1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시작</a:t>
                      </a:r>
                      <a:endParaRPr lang="en-US" altLang="ko-KR" sz="800" b="0" baseline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marR="0" lvl="0" indent="-171450" algn="l" defTabSz="908399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선택 시 </a:t>
                      </a:r>
                      <a:r>
                        <a:rPr lang="en-US" altLang="ko-KR" sz="800" b="0" baseline="0" dirty="0">
                          <a:solidFill>
                            <a:srgbClr val="0070C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</a:t>
                      </a:r>
                      <a:r>
                        <a:rPr lang="en-US" altLang="ko-KR" sz="800" b="0" dirty="0">
                          <a:solidFill>
                            <a:srgbClr val="0070C0"/>
                          </a:solidFill>
                        </a:rPr>
                        <a:t>S_INTE_02_P</a:t>
                      </a:r>
                      <a:r>
                        <a:rPr lang="en-US" altLang="ko-KR" sz="800" b="0" baseline="0" dirty="0">
                          <a:solidFill>
                            <a:srgbClr val="0070C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] </a:t>
                      </a: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으로 이동</a:t>
                      </a:r>
                      <a:endParaRPr lang="en-US" altLang="ko-KR" sz="800" b="0" baseline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marR="0" lvl="0" indent="-171450" algn="l" defTabSz="908399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카메라 접근 허용 </a:t>
                      </a: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인 상태로 버튼을 선택하면 접근 권한 요청 팝업 호출</a:t>
                      </a: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</a:p>
                    <a:p>
                      <a:pPr marL="171450" marR="0" lvl="0" indent="-171450" algn="l" defTabSz="908399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endParaRPr lang="en-US" altLang="ko-KR" sz="800" b="0" baseline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marR="0" lvl="0" indent="-171450" algn="l" defTabSz="908399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endParaRPr lang="en-US" altLang="ko-KR" sz="800" b="0" baseline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marR="0" lvl="0" indent="-171450" algn="l" defTabSz="908399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endParaRPr lang="en-US" altLang="ko-KR" sz="800" b="0" baseline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marR="0" lvl="0" indent="-171450" algn="l" defTabSz="908399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endParaRPr lang="en-US" altLang="ko-KR" sz="800" b="0" baseline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marR="0" lvl="0" indent="-171450" algn="l" defTabSz="908399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endParaRPr lang="en-US" altLang="ko-KR" sz="800" b="0" baseline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marR="0" lvl="0" indent="-171450" algn="l" defTabSz="908399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endParaRPr lang="en-US" altLang="ko-KR" sz="800" b="0" baseline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B="648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993144"/>
                  </a:ext>
                </a:extLst>
              </a:tr>
              <a:tr h="255521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endParaRPr lang="ko-KR" altLang="en-US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B="6480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08399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흥미도 분석 </a:t>
                      </a:r>
                      <a:r>
                        <a:rPr lang="en-US" altLang="ko-KR" sz="800" b="1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AI </a:t>
                      </a:r>
                      <a:r>
                        <a:rPr lang="ko-KR" altLang="en-US" sz="800" b="1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모델 소개</a:t>
                      </a:r>
                      <a:endParaRPr lang="en-US" altLang="ko-KR" sz="800" b="1" baseline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B="648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9248809"/>
                  </a:ext>
                </a:extLst>
              </a:tr>
              <a:tr h="255521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6</a:t>
                      </a:r>
                      <a:endParaRPr lang="ko-KR" altLang="en-US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B="6480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08399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Showcase </a:t>
                      </a:r>
                      <a:r>
                        <a:rPr lang="ko-KR" altLang="en-US" sz="800" b="1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분석 가이드</a:t>
                      </a:r>
                      <a:endParaRPr lang="en-US" altLang="ko-KR" sz="800" b="1" kern="1200" baseline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B="648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0283896"/>
                  </a:ext>
                </a:extLst>
              </a:tr>
              <a:tr h="255521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7</a:t>
                      </a:r>
                      <a:endParaRPr lang="ko-KR" altLang="en-US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B="6480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08399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닫기</a:t>
                      </a: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171450" marR="0" lvl="0" indent="-171450" algn="l" defTabSz="908399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800" b="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팝업 닫힘</a:t>
                      </a: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B="648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4130836"/>
                  </a:ext>
                </a:extLst>
              </a:tr>
            </a:tbl>
          </a:graphicData>
        </a:graphic>
      </p:graphicFrame>
      <p:sp>
        <p:nvSpPr>
          <p:cNvPr id="64" name="직사각형 63">
            <a:extLst>
              <a:ext uri="{FF2B5EF4-FFF2-40B4-BE49-F238E27FC236}">
                <a16:creationId xmlns:a16="http://schemas.microsoft.com/office/drawing/2014/main" id="{BAAE9CEB-E5F7-D87B-CE15-194845AC0425}"/>
              </a:ext>
            </a:extLst>
          </p:cNvPr>
          <p:cNvSpPr/>
          <p:nvPr/>
        </p:nvSpPr>
        <p:spPr>
          <a:xfrm>
            <a:off x="308166" y="870542"/>
            <a:ext cx="8760063" cy="5403588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marR="0" lvl="1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B5FC2032-2DF6-3895-90C1-4D844AF8F94E}"/>
              </a:ext>
            </a:extLst>
          </p:cNvPr>
          <p:cNvSpPr/>
          <p:nvPr/>
        </p:nvSpPr>
        <p:spPr>
          <a:xfrm>
            <a:off x="546157" y="1413736"/>
            <a:ext cx="8283984" cy="456610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lnSpc>
                <a:spcPct val="150000"/>
              </a:lnSpc>
              <a:buAutoNum type="arabicPeriod"/>
            </a:pP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6F2C153-4FA2-CC9A-C0BC-834899B3D7E2}"/>
              </a:ext>
            </a:extLst>
          </p:cNvPr>
          <p:cNvSpPr txBox="1"/>
          <p:nvPr/>
        </p:nvSpPr>
        <p:spPr>
          <a:xfrm>
            <a:off x="1404093" y="1994517"/>
            <a:ext cx="3707906" cy="307777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r>
              <a:rPr lang="ko-KR" altLang="en-US" sz="2000" b="1" dirty="0"/>
              <a:t>흥미도는 몇 퍼센트</a:t>
            </a:r>
            <a:r>
              <a:rPr lang="en-US" altLang="ko-KR" sz="2000" b="1" dirty="0"/>
              <a:t>?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5FEA2DFC-4C48-AE7A-5B0C-2819CED33459}"/>
              </a:ext>
            </a:extLst>
          </p:cNvPr>
          <p:cNvSpPr txBox="1"/>
          <p:nvPr/>
        </p:nvSpPr>
        <p:spPr>
          <a:xfrm>
            <a:off x="1404093" y="2318552"/>
            <a:ext cx="4151847" cy="153888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pPr marL="0" marR="0" lvl="0" indent="0" algn="ctr" defTabSz="914192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/>
                <a:cs typeface="+mn-cs"/>
              </a:rPr>
              <a:t>나는 언제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/>
                <a:cs typeface="+mn-cs"/>
              </a:rPr>
              <a:t>,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/>
                <a:cs typeface="+mn-cs"/>
              </a:rPr>
              <a:t>무엇에 흥미를 느끼는지 궁금하다면 지금 테스트 해보세요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/>
                <a:cs typeface="+mn-cs"/>
              </a:rPr>
              <a:t>!</a:t>
            </a: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E7BD2104-D0B9-9522-8EED-8A86827790E0}"/>
              </a:ext>
            </a:extLst>
          </p:cNvPr>
          <p:cNvSpPr/>
          <p:nvPr/>
        </p:nvSpPr>
        <p:spPr>
          <a:xfrm>
            <a:off x="548549" y="986216"/>
            <a:ext cx="2038436" cy="293034"/>
          </a:xfrm>
          <a:prstGeom prst="rect">
            <a:avLst/>
          </a:prstGeom>
          <a:noFill/>
          <a:ln w="3175">
            <a:noFill/>
          </a:ln>
          <a:effectLst/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Raiseme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Showcase</a:t>
            </a:r>
            <a:endParaRPr lang="ko-KR" altLang="en-US" sz="12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80" name="Delete">
            <a:extLst>
              <a:ext uri="{FF2B5EF4-FFF2-40B4-BE49-F238E27FC236}">
                <a16:creationId xmlns:a16="http://schemas.microsoft.com/office/drawing/2014/main" id="{1BD5D00C-AC7A-64FF-C862-D04ADC9F13E9}"/>
              </a:ext>
            </a:extLst>
          </p:cNvPr>
          <p:cNvSpPr>
            <a:spLocks noChangeAspect="1"/>
          </p:cNvSpPr>
          <p:nvPr/>
        </p:nvSpPr>
        <p:spPr bwMode="auto">
          <a:xfrm>
            <a:off x="8531986" y="1037036"/>
            <a:ext cx="157114" cy="169711"/>
          </a:xfrm>
          <a:custGeom>
            <a:avLst/>
            <a:gdLst>
              <a:gd name="T0" fmla="*/ 3 w 77"/>
              <a:gd name="T1" fmla="*/ 0 h 77"/>
              <a:gd name="T2" fmla="*/ 0 w 77"/>
              <a:gd name="T3" fmla="*/ 3 h 77"/>
              <a:gd name="T4" fmla="*/ 36 w 77"/>
              <a:gd name="T5" fmla="*/ 38 h 77"/>
              <a:gd name="T6" fmla="*/ 0 w 77"/>
              <a:gd name="T7" fmla="*/ 74 h 77"/>
              <a:gd name="T8" fmla="*/ 3 w 77"/>
              <a:gd name="T9" fmla="*/ 77 h 77"/>
              <a:gd name="T10" fmla="*/ 39 w 77"/>
              <a:gd name="T11" fmla="*/ 41 h 77"/>
              <a:gd name="T12" fmla="*/ 74 w 77"/>
              <a:gd name="T13" fmla="*/ 77 h 77"/>
              <a:gd name="T14" fmla="*/ 77 w 77"/>
              <a:gd name="T15" fmla="*/ 74 h 77"/>
              <a:gd name="T16" fmla="*/ 42 w 77"/>
              <a:gd name="T17" fmla="*/ 38 h 77"/>
              <a:gd name="T18" fmla="*/ 77 w 77"/>
              <a:gd name="T19" fmla="*/ 3 h 77"/>
              <a:gd name="T20" fmla="*/ 74 w 77"/>
              <a:gd name="T21" fmla="*/ 0 h 77"/>
              <a:gd name="T22" fmla="*/ 39 w 77"/>
              <a:gd name="T23" fmla="*/ 35 h 77"/>
              <a:gd name="T24" fmla="*/ 3 w 77"/>
              <a:gd name="T25" fmla="*/ 0 h 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77" h="77">
                <a:moveTo>
                  <a:pt x="3" y="0"/>
                </a:moveTo>
                <a:lnTo>
                  <a:pt x="0" y="3"/>
                </a:lnTo>
                <a:lnTo>
                  <a:pt x="36" y="38"/>
                </a:lnTo>
                <a:lnTo>
                  <a:pt x="0" y="74"/>
                </a:lnTo>
                <a:lnTo>
                  <a:pt x="3" y="77"/>
                </a:lnTo>
                <a:lnTo>
                  <a:pt x="39" y="41"/>
                </a:lnTo>
                <a:lnTo>
                  <a:pt x="74" y="77"/>
                </a:lnTo>
                <a:lnTo>
                  <a:pt x="77" y="74"/>
                </a:lnTo>
                <a:lnTo>
                  <a:pt x="42" y="38"/>
                </a:lnTo>
                <a:lnTo>
                  <a:pt x="77" y="3"/>
                </a:lnTo>
                <a:lnTo>
                  <a:pt x="74" y="0"/>
                </a:lnTo>
                <a:lnTo>
                  <a:pt x="39" y="35"/>
                </a:lnTo>
                <a:lnTo>
                  <a:pt x="3" y="0"/>
                </a:lnTo>
                <a:close/>
              </a:path>
            </a:pathLst>
          </a:custGeom>
          <a:solidFill>
            <a:srgbClr val="5F5F5F"/>
          </a:solidFill>
          <a:ln w="3175"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3" name="사각형: 둥근 모서리 82">
            <a:extLst>
              <a:ext uri="{FF2B5EF4-FFF2-40B4-BE49-F238E27FC236}">
                <a16:creationId xmlns:a16="http://schemas.microsoft.com/office/drawing/2014/main" id="{530512C0-79F3-0965-33BE-B432AB3CE537}"/>
              </a:ext>
            </a:extLst>
          </p:cNvPr>
          <p:cNvSpPr/>
          <p:nvPr/>
        </p:nvSpPr>
        <p:spPr>
          <a:xfrm>
            <a:off x="9832874" y="3062017"/>
            <a:ext cx="1802253" cy="22902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URL</a:t>
            </a:r>
            <a:r>
              <a:rPr lang="ko-KR" altLang="en-US" sz="800" dirty="0"/>
              <a:t>을 복사했습니다</a:t>
            </a:r>
            <a:r>
              <a:rPr lang="en-US" altLang="ko-KR" sz="800" dirty="0"/>
              <a:t>.</a:t>
            </a:r>
            <a:endParaRPr lang="ko-KR" altLang="en-US" sz="800" dirty="0"/>
          </a:p>
        </p:txBody>
      </p:sp>
      <p:sp>
        <p:nvSpPr>
          <p:cNvPr id="90" name="사각형: 둥근 모서리 128">
            <a:extLst>
              <a:ext uri="{FF2B5EF4-FFF2-40B4-BE49-F238E27FC236}">
                <a16:creationId xmlns:a16="http://schemas.microsoft.com/office/drawing/2014/main" id="{A6531C3A-9C38-49CB-0F94-5712B3BC4036}"/>
              </a:ext>
            </a:extLst>
          </p:cNvPr>
          <p:cNvSpPr>
            <a:spLocks/>
          </p:cNvSpPr>
          <p:nvPr/>
        </p:nvSpPr>
        <p:spPr>
          <a:xfrm>
            <a:off x="5996672" y="1989505"/>
            <a:ext cx="1982942" cy="489804"/>
          </a:xfrm>
          <a:prstGeom prst="roundRect">
            <a:avLst>
              <a:gd name="adj" fmla="val 50000"/>
            </a:avLst>
          </a:prstGeom>
          <a:solidFill>
            <a:srgbClr val="7F7F7F"/>
          </a:solidFill>
          <a:ln w="0">
            <a:solidFill>
              <a:schemeClr val="tx1">
                <a:lumMod val="50000"/>
                <a:lumOff val="50000"/>
              </a:schemeClr>
            </a:solidFill>
            <a:prstDash/>
          </a:ln>
          <a:effectLst/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>
                <a:ln w="9525" cap="flat" cmpd="sng">
                  <a:noFill/>
                  <a:prstDash/>
                </a:ln>
                <a:solidFill>
                  <a:srgbClr val="FFFFFF"/>
                </a:solidFill>
                <a:latin typeface="맑은 고딕" charset="0"/>
                <a:ea typeface="맑은 고딕" charset="0"/>
              </a:rPr>
              <a:t>분석</a:t>
            </a:r>
            <a:r>
              <a:rPr kumimoji="0" lang="ko-KR" altLang="en-US" b="1" i="0" u="none" strike="noStrike" kern="1200" cap="none" spc="0" normalizeH="0" baseline="0" noProof="0" dirty="0">
                <a:ln w="9525" cap="flat" cmpd="sng">
                  <a:noFill/>
                  <a:prstDash/>
                </a:ln>
                <a:solidFill>
                  <a:srgbClr val="FFFFFF"/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rPr>
              <a:t> 시작</a:t>
            </a:r>
          </a:p>
        </p:txBody>
      </p:sp>
      <p:sp>
        <p:nvSpPr>
          <p:cNvPr id="135" name="타원 134">
            <a:extLst>
              <a:ext uri="{FF2B5EF4-FFF2-40B4-BE49-F238E27FC236}">
                <a16:creationId xmlns:a16="http://schemas.microsoft.com/office/drawing/2014/main" id="{A6ABE80D-634C-3A0D-9611-CB0987AC33AE}"/>
              </a:ext>
            </a:extLst>
          </p:cNvPr>
          <p:cNvSpPr/>
          <p:nvPr/>
        </p:nvSpPr>
        <p:spPr>
          <a:xfrm>
            <a:off x="1244692" y="2102783"/>
            <a:ext cx="166154" cy="166154"/>
          </a:xfrm>
          <a:prstGeom prst="ellipse">
            <a:avLst/>
          </a:prstGeom>
          <a:solidFill>
            <a:srgbClr val="C0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38" dirty="0">
                <a:solidFill>
                  <a:schemeClr val="bg1"/>
                </a:solidFill>
                <a:latin typeface="+mn-ea"/>
              </a:rPr>
              <a:t>2</a:t>
            </a:r>
            <a:endParaRPr lang="ko-KR" altLang="en-US" sz="738" dirty="0" err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136" name="타원 135">
            <a:extLst>
              <a:ext uri="{FF2B5EF4-FFF2-40B4-BE49-F238E27FC236}">
                <a16:creationId xmlns:a16="http://schemas.microsoft.com/office/drawing/2014/main" id="{4E241C19-B524-B61F-E099-55519DC2AFCD}"/>
              </a:ext>
            </a:extLst>
          </p:cNvPr>
          <p:cNvSpPr/>
          <p:nvPr/>
        </p:nvSpPr>
        <p:spPr>
          <a:xfrm>
            <a:off x="3995488" y="1884854"/>
            <a:ext cx="166154" cy="166154"/>
          </a:xfrm>
          <a:prstGeom prst="ellipse">
            <a:avLst/>
          </a:prstGeom>
          <a:solidFill>
            <a:srgbClr val="C0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38" dirty="0">
                <a:solidFill>
                  <a:schemeClr val="bg1"/>
                </a:solidFill>
                <a:latin typeface="+mn-ea"/>
              </a:rPr>
              <a:t>3</a:t>
            </a:r>
            <a:endParaRPr lang="ko-KR" altLang="en-US" sz="738" dirty="0" err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137" name="타원 136">
            <a:extLst>
              <a:ext uri="{FF2B5EF4-FFF2-40B4-BE49-F238E27FC236}">
                <a16:creationId xmlns:a16="http://schemas.microsoft.com/office/drawing/2014/main" id="{B299A2A6-2025-4B81-7FF1-A7A344608F1B}"/>
              </a:ext>
            </a:extLst>
          </p:cNvPr>
          <p:cNvSpPr/>
          <p:nvPr/>
        </p:nvSpPr>
        <p:spPr>
          <a:xfrm>
            <a:off x="6052274" y="2018603"/>
            <a:ext cx="166154" cy="166154"/>
          </a:xfrm>
          <a:prstGeom prst="ellipse">
            <a:avLst/>
          </a:prstGeom>
          <a:solidFill>
            <a:srgbClr val="C0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38" dirty="0">
                <a:solidFill>
                  <a:schemeClr val="bg1"/>
                </a:solidFill>
                <a:latin typeface="+mn-ea"/>
              </a:rPr>
              <a:t>4</a:t>
            </a:r>
            <a:endParaRPr lang="ko-KR" altLang="en-US" sz="738" dirty="0" err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140" name="타원 139">
            <a:extLst>
              <a:ext uri="{FF2B5EF4-FFF2-40B4-BE49-F238E27FC236}">
                <a16:creationId xmlns:a16="http://schemas.microsoft.com/office/drawing/2014/main" id="{7B1CA27D-6ECC-5133-271B-62732C5D3D76}"/>
              </a:ext>
            </a:extLst>
          </p:cNvPr>
          <p:cNvSpPr/>
          <p:nvPr/>
        </p:nvSpPr>
        <p:spPr>
          <a:xfrm>
            <a:off x="8540540" y="849691"/>
            <a:ext cx="166154" cy="166154"/>
          </a:xfrm>
          <a:prstGeom prst="ellipse">
            <a:avLst/>
          </a:prstGeom>
          <a:solidFill>
            <a:srgbClr val="C0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38" dirty="0">
                <a:solidFill>
                  <a:schemeClr val="bg1"/>
                </a:solidFill>
                <a:latin typeface="+mn-ea"/>
              </a:rPr>
              <a:t>7</a:t>
            </a:r>
            <a:endParaRPr lang="ko-KR" altLang="en-US" sz="738" dirty="0" err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185" name="타원 184">
            <a:extLst>
              <a:ext uri="{FF2B5EF4-FFF2-40B4-BE49-F238E27FC236}">
                <a16:creationId xmlns:a16="http://schemas.microsoft.com/office/drawing/2014/main" id="{F3388910-CDDC-DC55-2DB1-4A8DB9853DD6}"/>
              </a:ext>
            </a:extLst>
          </p:cNvPr>
          <p:cNvSpPr/>
          <p:nvPr/>
        </p:nvSpPr>
        <p:spPr>
          <a:xfrm>
            <a:off x="1639494" y="3475634"/>
            <a:ext cx="166154" cy="166154"/>
          </a:xfrm>
          <a:prstGeom prst="ellipse">
            <a:avLst/>
          </a:prstGeom>
          <a:solidFill>
            <a:srgbClr val="C0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38" dirty="0">
                <a:solidFill>
                  <a:schemeClr val="bg1"/>
                </a:solidFill>
                <a:latin typeface="+mn-ea"/>
              </a:rPr>
              <a:t>6</a:t>
            </a:r>
            <a:endParaRPr lang="ko-KR" altLang="en-US" sz="738" dirty="0" err="1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186" name="직선 연결선 185">
            <a:extLst>
              <a:ext uri="{FF2B5EF4-FFF2-40B4-BE49-F238E27FC236}">
                <a16:creationId xmlns:a16="http://schemas.microsoft.com/office/drawing/2014/main" id="{CD197985-4D6F-F264-A198-6207FFD30F37}"/>
              </a:ext>
            </a:extLst>
          </p:cNvPr>
          <p:cNvCxnSpPr>
            <a:cxnSpLocks/>
            <a:stCxn id="195" idx="6"/>
            <a:endCxn id="192" idx="2"/>
          </p:cNvCxnSpPr>
          <p:nvPr/>
        </p:nvCxnSpPr>
        <p:spPr>
          <a:xfrm>
            <a:off x="2239059" y="3525728"/>
            <a:ext cx="4877658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타원 187">
            <a:extLst>
              <a:ext uri="{FF2B5EF4-FFF2-40B4-BE49-F238E27FC236}">
                <a16:creationId xmlns:a16="http://schemas.microsoft.com/office/drawing/2014/main" id="{70CFD182-3C3F-1784-9C92-52CAE3BDB456}"/>
              </a:ext>
            </a:extLst>
          </p:cNvPr>
          <p:cNvSpPr/>
          <p:nvPr/>
        </p:nvSpPr>
        <p:spPr>
          <a:xfrm>
            <a:off x="5411247" y="3363728"/>
            <a:ext cx="324000" cy="324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Ins="90000" rtlCol="0" anchor="ctr"/>
          <a:lstStyle/>
          <a:p>
            <a:pPr algn="ctr"/>
            <a:r>
              <a:rPr lang="en-US" altLang="ko-KR" sz="1200" b="1" noProof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  <a:endParaRPr lang="ko-KR" altLang="en-US" sz="1200" b="1" noProof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CD6D045D-2922-D00F-6498-201C84AB82CC}"/>
              </a:ext>
            </a:extLst>
          </p:cNvPr>
          <p:cNvSpPr txBox="1"/>
          <p:nvPr/>
        </p:nvSpPr>
        <p:spPr>
          <a:xfrm>
            <a:off x="4777285" y="4825032"/>
            <a:ext cx="1598867" cy="6617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0488" marR="0" lvl="0" indent="-90488" algn="l" defTabSz="91419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800" spc="-80" dirty="0">
                <a:solidFill>
                  <a:prstClr val="black"/>
                </a:solidFill>
                <a:latin typeface="Segoe UI"/>
                <a:ea typeface="맑은 고딕"/>
              </a:rPr>
              <a:t>쇼케이스를 실행한 상태에서      동영상을 시청하세요</a:t>
            </a:r>
            <a:r>
              <a:rPr lang="en-US" altLang="ko-KR" sz="800" spc="-80" dirty="0">
                <a:solidFill>
                  <a:prstClr val="black"/>
                </a:solidFill>
                <a:latin typeface="Segoe UI"/>
                <a:ea typeface="맑은 고딕"/>
              </a:rPr>
              <a:t>.</a:t>
            </a:r>
            <a:endParaRPr kumimoji="0" lang="en-US" altLang="ko-KR" sz="800" i="0" u="none" strike="noStrike" kern="1200" cap="none" spc="-80" normalizeH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맑은 고딕"/>
              <a:cs typeface="+mn-cs"/>
            </a:endParaRPr>
          </a:p>
          <a:p>
            <a:pPr marL="90488" marR="0" lvl="0" indent="-90488" algn="l" defTabSz="91419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800" spc="-80" dirty="0">
                <a:solidFill>
                  <a:prstClr val="black"/>
                </a:solidFill>
                <a:latin typeface="Segoe UI"/>
                <a:ea typeface="맑은 고딕"/>
              </a:rPr>
              <a:t>분석 결과를</a:t>
            </a:r>
            <a:r>
              <a:rPr kumimoji="0" lang="ko-KR" altLang="en-US" sz="800" i="0" u="none" strike="noStrike" kern="1200" cap="none" spc="-8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맑은 고딕"/>
                <a:cs typeface="+mn-cs"/>
              </a:rPr>
              <a:t> </a:t>
            </a:r>
            <a:r>
              <a:rPr kumimoji="0" lang="ko-KR" altLang="en-US" sz="800" b="1" i="0" u="none" strike="noStrike" kern="1200" cap="none" spc="-8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맑은 고딕"/>
                <a:cs typeface="+mn-cs"/>
              </a:rPr>
              <a:t>위해  최소 </a:t>
            </a:r>
            <a:r>
              <a:rPr kumimoji="0" lang="en-US" altLang="ko-KR" sz="800" b="1" i="0" u="none" strike="noStrike" kern="1200" cap="none" spc="-8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맑은 고딕"/>
                <a:cs typeface="+mn-cs"/>
              </a:rPr>
              <a:t>10</a:t>
            </a:r>
            <a:r>
              <a:rPr kumimoji="0" lang="ko-KR" altLang="en-US" sz="800" b="1" i="0" u="none" strike="noStrike" kern="1200" cap="none" spc="-8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맑은 고딕"/>
                <a:cs typeface="+mn-cs"/>
              </a:rPr>
              <a:t>초  </a:t>
            </a:r>
            <a:r>
              <a:rPr lang="ko-KR" altLang="en-US" sz="800" b="1" spc="-80" dirty="0">
                <a:solidFill>
                  <a:prstClr val="black"/>
                </a:solidFill>
                <a:latin typeface="Segoe UI"/>
                <a:ea typeface="맑은 고딕"/>
              </a:rPr>
              <a:t>이상</a:t>
            </a:r>
            <a:r>
              <a:rPr kumimoji="0" lang="en-US" altLang="ko-KR" sz="800" b="1" i="0" u="none" strike="noStrike" kern="1200" cap="none" spc="-8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맑은 고딕"/>
                <a:cs typeface="+mn-cs"/>
              </a:rPr>
              <a:t> </a:t>
            </a:r>
            <a:r>
              <a:rPr kumimoji="0" lang="ko-KR" altLang="en-US" sz="800" b="1" i="0" u="none" strike="noStrike" kern="1200" cap="none" spc="-8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맑은 고딕"/>
                <a:cs typeface="+mn-cs"/>
              </a:rPr>
              <a:t>최대 </a:t>
            </a:r>
            <a:r>
              <a:rPr lang="en-US" altLang="ko-KR" sz="800" b="1" spc="-80" dirty="0">
                <a:solidFill>
                  <a:prstClr val="black"/>
                </a:solidFill>
                <a:latin typeface="Segoe UI"/>
                <a:ea typeface="맑은 고딕"/>
              </a:rPr>
              <a:t>3</a:t>
            </a:r>
            <a:r>
              <a:rPr kumimoji="0" lang="en-US" altLang="ko-KR" sz="800" b="1" i="0" u="none" strike="noStrike" kern="1200" cap="none" spc="-8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맑은 고딕"/>
                <a:cs typeface="+mn-cs"/>
              </a:rPr>
              <a:t>0</a:t>
            </a:r>
            <a:r>
              <a:rPr kumimoji="0" lang="ko-KR" altLang="en-US" sz="800" b="1" i="0" u="none" strike="noStrike" kern="1200" cap="none" spc="-8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맑은 고딕"/>
                <a:cs typeface="+mn-cs"/>
              </a:rPr>
              <a:t>초</a:t>
            </a:r>
            <a:r>
              <a:rPr kumimoji="0" lang="ko-KR" altLang="en-US" sz="800" i="0" u="none" strike="noStrike" kern="1200" cap="none" spc="-8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맑은 고딕"/>
                <a:cs typeface="+mn-cs"/>
              </a:rPr>
              <a:t> 동안 시청해야 합니다</a:t>
            </a:r>
            <a:r>
              <a:rPr kumimoji="0" lang="en-US" altLang="ko-KR" sz="800" i="0" u="none" strike="noStrike" kern="1200" cap="none" spc="-8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맑은 고딕"/>
                <a:cs typeface="+mn-cs"/>
              </a:rPr>
              <a:t>.</a:t>
            </a:r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A23559FE-99CD-0CEB-6472-4C603F0B04EA}"/>
              </a:ext>
            </a:extLst>
          </p:cNvPr>
          <p:cNvSpPr txBox="1"/>
          <p:nvPr/>
        </p:nvSpPr>
        <p:spPr>
          <a:xfrm>
            <a:off x="5167976" y="3673883"/>
            <a:ext cx="8105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dirty="0"/>
              <a:t>분석 중</a:t>
            </a: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A985CCAC-DF0B-21F9-11E8-BEEC671752AD}"/>
              </a:ext>
            </a:extLst>
          </p:cNvPr>
          <p:cNvSpPr txBox="1"/>
          <p:nvPr/>
        </p:nvSpPr>
        <p:spPr>
          <a:xfrm>
            <a:off x="1404093" y="2894457"/>
            <a:ext cx="6750921" cy="138499"/>
          </a:xfrm>
          <a:prstGeom prst="rect">
            <a:avLst/>
          </a:prstGeom>
          <a:noFill/>
        </p:spPr>
        <p:txBody>
          <a:bodyPr wrap="square" lIns="36000" tIns="0" rIns="0" bIns="0">
            <a:spAutoFit/>
          </a:bodyPr>
          <a:lstStyle/>
          <a:p>
            <a:pPr marL="0" marR="0" lvl="0" indent="0" algn="l" defTabSz="91419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Raiesme</a:t>
            </a: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의 흥미도 분석 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AI </a:t>
            </a: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모델은 화면을 응시하고 있는 사람의 표정 변화로 인한 얼굴 근육을 분석해서 흥미도를 측정합니다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.</a:t>
            </a: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E1CCA2A6-FDB4-2502-C597-F32287AF7D71}"/>
              </a:ext>
            </a:extLst>
          </p:cNvPr>
          <p:cNvGrpSpPr/>
          <p:nvPr/>
        </p:nvGrpSpPr>
        <p:grpSpPr>
          <a:xfrm>
            <a:off x="3046355" y="3363728"/>
            <a:ext cx="1503406" cy="2123024"/>
            <a:chOff x="3201148" y="3363728"/>
            <a:chExt cx="1503406" cy="2123024"/>
          </a:xfrm>
        </p:grpSpPr>
        <p:sp>
          <p:nvSpPr>
            <p:cNvPr id="197" name="TextBox 196">
              <a:extLst>
                <a:ext uri="{FF2B5EF4-FFF2-40B4-BE49-F238E27FC236}">
                  <a16:creationId xmlns:a16="http://schemas.microsoft.com/office/drawing/2014/main" id="{B0F84606-3FBD-D12C-73D5-0FC45A177636}"/>
                </a:ext>
              </a:extLst>
            </p:cNvPr>
            <p:cNvSpPr txBox="1"/>
            <p:nvPr/>
          </p:nvSpPr>
          <p:spPr>
            <a:xfrm>
              <a:off x="3201148" y="4825032"/>
              <a:ext cx="1503406" cy="6617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90488" indent="-90488">
                <a:spcAft>
                  <a:spcPts val="600"/>
                </a:spcAft>
                <a:buFont typeface="Arial" panose="020B0604020202020204" pitchFamily="34" charset="0"/>
                <a:buChar char="•"/>
                <a:defRPr/>
              </a:pPr>
              <a:r>
                <a:rPr lang="ko-KR" altLang="en-US" sz="800" spc="-80" dirty="0">
                  <a:solidFill>
                    <a:prstClr val="black"/>
                  </a:solidFill>
                  <a:latin typeface="Segoe UI"/>
                  <a:ea typeface="맑은 고딕"/>
                </a:rPr>
                <a:t>정확한 분석을 위해 모니터를 정면으로</a:t>
              </a:r>
              <a:r>
                <a:rPr lang="en-US" altLang="ko-KR" sz="800" spc="-80" dirty="0">
                  <a:solidFill>
                    <a:prstClr val="black"/>
                  </a:solidFill>
                  <a:latin typeface="Segoe UI"/>
                  <a:ea typeface="맑은 고딕"/>
                </a:rPr>
                <a:t> </a:t>
              </a:r>
              <a:r>
                <a:rPr lang="ko-KR" altLang="en-US" sz="800" spc="-80" dirty="0">
                  <a:solidFill>
                    <a:prstClr val="black"/>
                  </a:solidFill>
                  <a:latin typeface="Segoe UI"/>
                  <a:ea typeface="맑은 고딕"/>
                </a:rPr>
                <a:t>응시하세요</a:t>
              </a:r>
              <a:r>
                <a:rPr lang="en-US" altLang="ko-KR" sz="800" spc="-80" dirty="0">
                  <a:solidFill>
                    <a:prstClr val="black"/>
                  </a:solidFill>
                  <a:latin typeface="Segoe UI"/>
                  <a:ea typeface="맑은 고딕"/>
                </a:rPr>
                <a:t>.</a:t>
              </a:r>
            </a:p>
            <a:p>
              <a:pPr marL="90488" indent="-90488">
                <a:spcAft>
                  <a:spcPts val="600"/>
                </a:spcAft>
                <a:buFont typeface="Arial" panose="020B0604020202020204" pitchFamily="34" charset="0"/>
                <a:buChar char="•"/>
                <a:defRPr/>
              </a:pPr>
              <a:r>
                <a:rPr lang="ko-KR" altLang="en-US" sz="800" spc="-80" dirty="0">
                  <a:solidFill>
                    <a:prstClr val="black"/>
                  </a:solidFill>
                  <a:latin typeface="Segoe UI"/>
                  <a:ea typeface="맑은 고딕"/>
                </a:rPr>
                <a:t>촬영을 위해 카메라 접근을     허용해주세요</a:t>
              </a:r>
              <a:r>
                <a:rPr lang="en-US" altLang="ko-KR" sz="800" spc="-80" dirty="0">
                  <a:solidFill>
                    <a:prstClr val="black"/>
                  </a:solidFill>
                  <a:latin typeface="Segoe UI"/>
                  <a:ea typeface="맑은 고딕"/>
                </a:rPr>
                <a:t>.</a:t>
              </a:r>
              <a:endParaRPr lang="ko-KR" altLang="en-US" sz="800" spc="-80" dirty="0">
                <a:solidFill>
                  <a:prstClr val="black"/>
                </a:solidFill>
                <a:latin typeface="Segoe UI"/>
                <a:ea typeface="맑은 고딕"/>
              </a:endParaRPr>
            </a:p>
          </p:txBody>
        </p:sp>
        <p:sp>
          <p:nvSpPr>
            <p:cNvPr id="198" name="타원 197">
              <a:extLst>
                <a:ext uri="{FF2B5EF4-FFF2-40B4-BE49-F238E27FC236}">
                  <a16:creationId xmlns:a16="http://schemas.microsoft.com/office/drawing/2014/main" id="{527A9C4E-D549-6F2F-B0F2-C6716E9C3DDD}"/>
                </a:ext>
              </a:extLst>
            </p:cNvPr>
            <p:cNvSpPr/>
            <p:nvPr/>
          </p:nvSpPr>
          <p:spPr>
            <a:xfrm>
              <a:off x="3790851" y="3363728"/>
              <a:ext cx="324000" cy="324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Ins="90000" rtlCol="0" anchor="ctr"/>
            <a:lstStyle/>
            <a:p>
              <a:pPr algn="ctr"/>
              <a:r>
                <a:rPr lang="en-US" altLang="ko-KR" sz="1200" b="1" noProof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2</a:t>
              </a:r>
              <a:endParaRPr lang="ko-KR" altLang="en-US" sz="1200" b="1" noProof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5557F6ED-33BF-C75C-0EA9-B1BBF0C4B2F5}"/>
                </a:ext>
              </a:extLst>
            </p:cNvPr>
            <p:cNvSpPr txBox="1"/>
            <p:nvPr/>
          </p:nvSpPr>
          <p:spPr>
            <a:xfrm>
              <a:off x="3547580" y="3673883"/>
              <a:ext cx="81054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900" b="1" dirty="0"/>
                <a:t>분석 시작</a:t>
              </a:r>
            </a:p>
          </p:txBody>
        </p:sp>
        <p:pic>
          <p:nvPicPr>
            <p:cNvPr id="212" name="그림 211">
              <a:extLst>
                <a:ext uri="{FF2B5EF4-FFF2-40B4-BE49-F238E27FC236}">
                  <a16:creationId xmlns:a16="http://schemas.microsoft.com/office/drawing/2014/main" id="{194EB077-2F6B-75D9-A1DC-49F17C2F698E}"/>
                </a:ext>
              </a:extLst>
            </p:cNvPr>
            <p:cNvPicPr>
              <a:picLocks/>
            </p:cNvPicPr>
            <p:nvPr/>
          </p:nvPicPr>
          <p:blipFill rotWithShape="1">
            <a:blip r:embed="rId6"/>
            <a:srcRect b="10836"/>
            <a:stretch/>
          </p:blipFill>
          <p:spPr>
            <a:xfrm>
              <a:off x="3292642" y="3923655"/>
              <a:ext cx="1320419" cy="901369"/>
            </a:xfrm>
            <a:prstGeom prst="rect">
              <a:avLst/>
            </a:prstGeom>
          </p:spPr>
        </p:pic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0BC699B1-6373-176C-6A0E-892425BA10D1}"/>
              </a:ext>
            </a:extLst>
          </p:cNvPr>
          <p:cNvGrpSpPr/>
          <p:nvPr/>
        </p:nvGrpSpPr>
        <p:grpSpPr>
          <a:xfrm>
            <a:off x="1335289" y="3363728"/>
            <a:ext cx="1483541" cy="1799858"/>
            <a:chOff x="1335289" y="3363728"/>
            <a:chExt cx="1483541" cy="1799858"/>
          </a:xfrm>
        </p:grpSpPr>
        <p:sp>
          <p:nvSpPr>
            <p:cNvPr id="194" name="TextBox 193">
              <a:extLst>
                <a:ext uri="{FF2B5EF4-FFF2-40B4-BE49-F238E27FC236}">
                  <a16:creationId xmlns:a16="http://schemas.microsoft.com/office/drawing/2014/main" id="{1F9C6191-48CF-8C25-F299-2A5408B542EE}"/>
                </a:ext>
              </a:extLst>
            </p:cNvPr>
            <p:cNvSpPr txBox="1"/>
            <p:nvPr/>
          </p:nvSpPr>
          <p:spPr>
            <a:xfrm>
              <a:off x="1335289" y="4825032"/>
              <a:ext cx="148354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90488" indent="-90488">
                <a:spcAft>
                  <a:spcPts val="600"/>
                </a:spcAft>
                <a:buFont typeface="Arial" panose="020B0604020202020204" pitchFamily="34" charset="0"/>
                <a:buChar char="•"/>
                <a:defRPr/>
              </a:pPr>
              <a:r>
                <a:rPr lang="ko-KR" altLang="en-US" sz="800" spc="-80" dirty="0">
                  <a:solidFill>
                    <a:prstClr val="black"/>
                  </a:solidFill>
                  <a:latin typeface="Segoe UI"/>
                  <a:ea typeface="맑은 고딕"/>
                </a:rPr>
                <a:t>분석을 시작하기 전에</a:t>
              </a:r>
              <a:r>
                <a:rPr lang="en-US" altLang="ko-KR" sz="800" spc="-80" dirty="0">
                  <a:solidFill>
                    <a:prstClr val="black"/>
                  </a:solidFill>
                  <a:latin typeface="Segoe UI"/>
                  <a:ea typeface="맑은 고딕"/>
                </a:rPr>
                <a:t> </a:t>
              </a:r>
              <a:r>
                <a:rPr lang="ko-KR" altLang="en-US" sz="800" spc="-80" dirty="0">
                  <a:solidFill>
                    <a:prstClr val="black"/>
                  </a:solidFill>
                  <a:latin typeface="Segoe UI"/>
                  <a:ea typeface="맑은 고딕"/>
                </a:rPr>
                <a:t>시청할    동영상을</a:t>
              </a:r>
              <a:r>
                <a:rPr lang="en-US" altLang="ko-KR" sz="800" spc="-80" dirty="0">
                  <a:solidFill>
                    <a:prstClr val="black"/>
                  </a:solidFill>
                  <a:latin typeface="Segoe UI"/>
                  <a:ea typeface="맑은 고딕"/>
                </a:rPr>
                <a:t> </a:t>
              </a:r>
              <a:r>
                <a:rPr lang="ko-KR" altLang="en-US" sz="800" spc="-80" dirty="0">
                  <a:solidFill>
                    <a:prstClr val="black"/>
                  </a:solidFill>
                  <a:latin typeface="Segoe UI"/>
                  <a:ea typeface="맑은 고딕"/>
                </a:rPr>
                <a:t>준비해주세요</a:t>
              </a:r>
              <a:r>
                <a:rPr lang="en-US" altLang="ko-KR" sz="800" spc="-80" dirty="0">
                  <a:solidFill>
                    <a:prstClr val="black"/>
                  </a:solidFill>
                  <a:latin typeface="Segoe UI"/>
                  <a:ea typeface="맑은 고딕"/>
                </a:rPr>
                <a:t>.</a:t>
              </a:r>
            </a:p>
          </p:txBody>
        </p:sp>
        <p:sp>
          <p:nvSpPr>
            <p:cNvPr id="195" name="타원 194">
              <a:extLst>
                <a:ext uri="{FF2B5EF4-FFF2-40B4-BE49-F238E27FC236}">
                  <a16:creationId xmlns:a16="http://schemas.microsoft.com/office/drawing/2014/main" id="{256E3B0D-0B9B-811E-CB0D-735E68D77BC4}"/>
                </a:ext>
              </a:extLst>
            </p:cNvPr>
            <p:cNvSpPr/>
            <p:nvPr/>
          </p:nvSpPr>
          <p:spPr>
            <a:xfrm>
              <a:off x="1915059" y="3363728"/>
              <a:ext cx="324000" cy="324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Ins="90000" rtlCol="0" anchor="ctr"/>
            <a:lstStyle/>
            <a:p>
              <a:pPr algn="ctr"/>
              <a:r>
                <a:rPr lang="en-US" altLang="ko-KR" sz="1200" b="1" noProof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1</a:t>
              </a:r>
              <a:endParaRPr lang="ko-KR" altLang="en-US" sz="1200" b="1" noProof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96" name="TextBox 195">
              <a:extLst>
                <a:ext uri="{FF2B5EF4-FFF2-40B4-BE49-F238E27FC236}">
                  <a16:creationId xmlns:a16="http://schemas.microsoft.com/office/drawing/2014/main" id="{DB9CA4E0-9354-F656-3E96-14E36E441DA6}"/>
                </a:ext>
              </a:extLst>
            </p:cNvPr>
            <p:cNvSpPr txBox="1"/>
            <p:nvPr/>
          </p:nvSpPr>
          <p:spPr>
            <a:xfrm>
              <a:off x="1727777" y="3673883"/>
              <a:ext cx="698564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900" b="1" dirty="0"/>
                <a:t>준비</a:t>
              </a:r>
            </a:p>
          </p:txBody>
        </p:sp>
        <p:pic>
          <p:nvPicPr>
            <p:cNvPr id="45" name="그림 44">
              <a:extLst>
                <a:ext uri="{FF2B5EF4-FFF2-40B4-BE49-F238E27FC236}">
                  <a16:creationId xmlns:a16="http://schemas.microsoft.com/office/drawing/2014/main" id="{43635164-963E-87AF-6608-CE14176FB224}"/>
                </a:ext>
              </a:extLst>
            </p:cNvPr>
            <p:cNvPicPr>
              <a:picLocks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416850" y="3923655"/>
              <a:ext cx="1320419" cy="901369"/>
            </a:xfrm>
            <a:prstGeom prst="rect">
              <a:avLst/>
            </a:prstGeom>
          </p:spPr>
        </p:pic>
      </p:grpSp>
      <p:grpSp>
        <p:nvGrpSpPr>
          <p:cNvPr id="77" name="Drop-down" descr="&lt;SmartSettings&gt;&lt;SmartResize enabled=&quot;True&quot; minWidth=&quot;20&quot; minHeight=&quot;5&quot; /&gt;&lt;/SmartSettings&gt;">
            <a:extLst>
              <a:ext uri="{FF2B5EF4-FFF2-40B4-BE49-F238E27FC236}">
                <a16:creationId xmlns:a16="http://schemas.microsoft.com/office/drawing/2014/main" id="{27CFB8D0-681D-9FD1-D778-FA9242BE8426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2123473" y="1029546"/>
            <a:ext cx="804176" cy="206375"/>
            <a:chOff x="5537200" y="2495550"/>
            <a:chExt cx="1281113" cy="206375"/>
          </a:xfrm>
        </p:grpSpPr>
        <p:sp>
          <p:nvSpPr>
            <p:cNvPr id="81" name="Input Field">
              <a:extLst>
                <a:ext uri="{FF2B5EF4-FFF2-40B4-BE49-F238E27FC236}">
                  <a16:creationId xmlns:a16="http://schemas.microsoft.com/office/drawing/2014/main" id="{D8A0FA1B-941C-4401-DF5B-6EA4998A95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37200" y="2495550"/>
              <a:ext cx="1281113" cy="206375"/>
            </a:xfrm>
            <a:prstGeom prst="rect">
              <a:avLst/>
            </a:prstGeom>
            <a:solidFill>
              <a:srgbClr val="FFFFFF"/>
            </a:solidFill>
            <a:ln w="6350" cap="flat">
              <a:solidFill>
                <a:srgbClr val="A0A0A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54864" tIns="0" rIns="128016" bIns="0" numCol="1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800" dirty="0">
                  <a:solidFill>
                    <a:srgbClr val="333333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흥미도 분석</a:t>
              </a:r>
              <a:endParaRPr lang="en-US" sz="800" dirty="0">
                <a:solidFill>
                  <a:srgbClr val="333333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2" name="Arrow" descr="&lt;SmartSettings&gt;&lt;SmartResize anchorLeft=&quot;None&quot; anchorTop=&quot;Non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860D061B-DF74-27E9-BE84-EF1CB65D6C69}"/>
                </a:ext>
              </a:extLst>
            </p:cNvPr>
            <p:cNvSpPr>
              <a:spLocks/>
            </p:cNvSpPr>
            <p:nvPr>
              <p:custDataLst>
                <p:tags r:id="rId4"/>
              </p:custDataLst>
            </p:nvPr>
          </p:nvSpPr>
          <p:spPr bwMode="auto">
            <a:xfrm>
              <a:off x="6643811" y="2579688"/>
              <a:ext cx="78400" cy="39688"/>
            </a:xfrm>
            <a:custGeom>
              <a:avLst/>
              <a:gdLst>
                <a:gd name="T0" fmla="*/ 120 w 240"/>
                <a:gd name="T1" fmla="*/ 197 h 197"/>
                <a:gd name="T2" fmla="*/ 0 w 240"/>
                <a:gd name="T3" fmla="*/ 0 h 197"/>
                <a:gd name="T4" fmla="*/ 240 w 240"/>
                <a:gd name="T5" fmla="*/ 0 h 197"/>
                <a:gd name="T6" fmla="*/ 120 w 240"/>
                <a:gd name="T7" fmla="*/ 197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0" h="197">
                  <a:moveTo>
                    <a:pt x="120" y="197"/>
                  </a:moveTo>
                  <a:lnTo>
                    <a:pt x="0" y="0"/>
                  </a:lnTo>
                  <a:lnTo>
                    <a:pt x="240" y="0"/>
                  </a:lnTo>
                  <a:lnTo>
                    <a:pt x="120" y="197"/>
                  </a:lnTo>
                  <a:close/>
                </a:path>
              </a:pathLst>
            </a:custGeom>
            <a:solidFill>
              <a:srgbClr val="30303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70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84" name="Drop-down" descr="&lt;SmartSettings&gt;&lt;SmartResize enabled=&quot;True&quot; minWidth=&quot;20&quot; minHeight=&quot;5&quot; /&gt;&lt;/SmartSettings&gt;">
            <a:extLst>
              <a:ext uri="{FF2B5EF4-FFF2-40B4-BE49-F238E27FC236}">
                <a16:creationId xmlns:a16="http://schemas.microsoft.com/office/drawing/2014/main" id="{3FA80B1C-517F-661D-D640-AC436A90D1FE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9819203" y="1348110"/>
            <a:ext cx="804176" cy="206375"/>
            <a:chOff x="5537200" y="2495550"/>
            <a:chExt cx="1281113" cy="206375"/>
          </a:xfrm>
        </p:grpSpPr>
        <p:sp>
          <p:nvSpPr>
            <p:cNvPr id="85" name="Input Field">
              <a:extLst>
                <a:ext uri="{FF2B5EF4-FFF2-40B4-BE49-F238E27FC236}">
                  <a16:creationId xmlns:a16="http://schemas.microsoft.com/office/drawing/2014/main" id="{B63DC920-D386-69E7-2F02-AB76AF1A0A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37200" y="2495550"/>
              <a:ext cx="1281113" cy="206375"/>
            </a:xfrm>
            <a:prstGeom prst="rect">
              <a:avLst/>
            </a:prstGeom>
            <a:solidFill>
              <a:srgbClr val="FFFFFF"/>
            </a:solidFill>
            <a:ln w="6350" cap="flat">
              <a:solidFill>
                <a:srgbClr val="A0A0A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54864" tIns="0" rIns="128016" bIns="0" numCol="1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800" dirty="0">
                  <a:solidFill>
                    <a:srgbClr val="333333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집중도 분석</a:t>
              </a:r>
              <a:endParaRPr lang="en-US" sz="800" dirty="0">
                <a:solidFill>
                  <a:srgbClr val="333333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6" name="Arrow" descr="&lt;SmartSettings&gt;&lt;SmartResize anchorLeft=&quot;None&quot; anchorTop=&quot;Non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7C87C9E6-8FC0-A5EC-12FB-7CE1AFC09F87}"/>
                </a:ext>
              </a:extLst>
            </p:cNvPr>
            <p:cNvSpPr>
              <a:spLocks/>
            </p:cNvSpPr>
            <p:nvPr>
              <p:custDataLst>
                <p:tags r:id="rId3"/>
              </p:custDataLst>
            </p:nvPr>
          </p:nvSpPr>
          <p:spPr bwMode="auto">
            <a:xfrm>
              <a:off x="6643811" y="2579688"/>
              <a:ext cx="78400" cy="39688"/>
            </a:xfrm>
            <a:custGeom>
              <a:avLst/>
              <a:gdLst>
                <a:gd name="T0" fmla="*/ 120 w 240"/>
                <a:gd name="T1" fmla="*/ 197 h 197"/>
                <a:gd name="T2" fmla="*/ 0 w 240"/>
                <a:gd name="T3" fmla="*/ 0 h 197"/>
                <a:gd name="T4" fmla="*/ 240 w 240"/>
                <a:gd name="T5" fmla="*/ 0 h 197"/>
                <a:gd name="T6" fmla="*/ 120 w 240"/>
                <a:gd name="T7" fmla="*/ 197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0" h="197">
                  <a:moveTo>
                    <a:pt x="120" y="197"/>
                  </a:moveTo>
                  <a:lnTo>
                    <a:pt x="0" y="0"/>
                  </a:lnTo>
                  <a:lnTo>
                    <a:pt x="240" y="0"/>
                  </a:lnTo>
                  <a:lnTo>
                    <a:pt x="120" y="197"/>
                  </a:lnTo>
                  <a:close/>
                </a:path>
              </a:pathLst>
            </a:custGeom>
            <a:solidFill>
              <a:srgbClr val="30303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70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88" name="Input Field">
            <a:extLst>
              <a:ext uri="{FF2B5EF4-FFF2-40B4-BE49-F238E27FC236}">
                <a16:creationId xmlns:a16="http://schemas.microsoft.com/office/drawing/2014/main" id="{C36A656D-7253-A0DB-8684-2B092610EE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19203" y="1558557"/>
            <a:ext cx="804176" cy="596643"/>
          </a:xfrm>
          <a:prstGeom prst="rect">
            <a:avLst/>
          </a:prstGeom>
          <a:solidFill>
            <a:srgbClr val="FFFFFF"/>
          </a:solidFill>
          <a:ln w="6350" cap="flat">
            <a:solidFill>
              <a:srgbClr val="A0A0A0"/>
            </a:solidFill>
            <a:prstDash val="solid"/>
            <a:miter lim="800000"/>
            <a:headEnd/>
            <a:tailEnd/>
          </a:ln>
        </p:spPr>
        <p:txBody>
          <a:bodyPr vert="horz" wrap="square" lIns="54864" tIns="0" rIns="128016" bIns="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800" dirty="0">
                <a:solidFill>
                  <a:srgbClr val="33333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집중도 분석</a:t>
            </a:r>
            <a:endParaRPr lang="en-US" altLang="ko-KR" sz="800" dirty="0">
              <a:solidFill>
                <a:srgbClr val="33333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ko-KR" altLang="en-US" sz="800" b="1" dirty="0">
                <a:solidFill>
                  <a:srgbClr val="33333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흥미도 분석</a:t>
            </a:r>
            <a:endParaRPr lang="en-US" altLang="ko-KR" sz="800" b="1" dirty="0">
              <a:solidFill>
                <a:srgbClr val="33333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ko-KR" altLang="en-US" sz="800" dirty="0">
                <a:solidFill>
                  <a:srgbClr val="33333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자세 분석</a:t>
            </a:r>
            <a:endParaRPr lang="en-US" sz="800" dirty="0">
              <a:solidFill>
                <a:srgbClr val="33333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4" name="타원 133">
            <a:extLst>
              <a:ext uri="{FF2B5EF4-FFF2-40B4-BE49-F238E27FC236}">
                <a16:creationId xmlns:a16="http://schemas.microsoft.com/office/drawing/2014/main" id="{BAAFF651-A438-5E72-7548-BE2CC3FC7F96}"/>
              </a:ext>
            </a:extLst>
          </p:cNvPr>
          <p:cNvSpPr/>
          <p:nvPr/>
        </p:nvSpPr>
        <p:spPr>
          <a:xfrm>
            <a:off x="2009103" y="904983"/>
            <a:ext cx="166154" cy="166154"/>
          </a:xfrm>
          <a:prstGeom prst="ellipse">
            <a:avLst/>
          </a:prstGeom>
          <a:solidFill>
            <a:srgbClr val="C0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38" dirty="0">
                <a:solidFill>
                  <a:schemeClr val="bg1"/>
                </a:solidFill>
                <a:latin typeface="+mn-ea"/>
              </a:rPr>
              <a:t>1</a:t>
            </a:r>
            <a:endParaRPr lang="ko-KR" altLang="en-US" sz="738" dirty="0" err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F889F48D-7892-30BF-835A-EAE300D86F23}"/>
              </a:ext>
            </a:extLst>
          </p:cNvPr>
          <p:cNvSpPr txBox="1"/>
          <p:nvPr/>
        </p:nvSpPr>
        <p:spPr>
          <a:xfrm>
            <a:off x="6614241" y="4825032"/>
            <a:ext cx="13289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0488" indent="-90488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sz="800" spc="-80" dirty="0">
                <a:solidFill>
                  <a:prstClr val="black"/>
                </a:solidFill>
                <a:latin typeface="Segoe UI"/>
                <a:ea typeface="맑은 고딕"/>
              </a:rPr>
              <a:t>흥미도를 확인하고 결과를       공유하세요</a:t>
            </a:r>
            <a:r>
              <a:rPr lang="en-US" altLang="ko-KR" sz="800" spc="-80" dirty="0">
                <a:solidFill>
                  <a:prstClr val="black"/>
                </a:solidFill>
                <a:latin typeface="Segoe UI"/>
                <a:ea typeface="맑은 고딕"/>
              </a:rPr>
              <a:t>.</a:t>
            </a:r>
            <a:endParaRPr lang="ko-KR" altLang="en-US" sz="800" spc="-80" dirty="0">
              <a:solidFill>
                <a:prstClr val="black"/>
              </a:solidFill>
              <a:latin typeface="Segoe UI"/>
              <a:ea typeface="맑은 고딕"/>
            </a:endParaRPr>
          </a:p>
        </p:txBody>
      </p:sp>
      <p:sp>
        <p:nvSpPr>
          <p:cNvPr id="192" name="타원 191">
            <a:extLst>
              <a:ext uri="{FF2B5EF4-FFF2-40B4-BE49-F238E27FC236}">
                <a16:creationId xmlns:a16="http://schemas.microsoft.com/office/drawing/2014/main" id="{D127E0DD-4690-15C2-FD70-C126A10B1F8A}"/>
              </a:ext>
            </a:extLst>
          </p:cNvPr>
          <p:cNvSpPr/>
          <p:nvPr/>
        </p:nvSpPr>
        <p:spPr>
          <a:xfrm>
            <a:off x="7116717" y="3363728"/>
            <a:ext cx="324000" cy="324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Ins="90000" rtlCol="0" anchor="ctr"/>
          <a:lstStyle/>
          <a:p>
            <a:pPr algn="ctr"/>
            <a:r>
              <a:rPr lang="en-US" altLang="ko-KR" sz="1200" b="1" noProof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4</a:t>
            </a:r>
            <a:endParaRPr lang="ko-KR" altLang="en-US" sz="1200" b="1" noProof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554BBC09-A4B3-C048-653F-8E12493C53BC}"/>
              </a:ext>
            </a:extLst>
          </p:cNvPr>
          <p:cNvSpPr txBox="1"/>
          <p:nvPr/>
        </p:nvSpPr>
        <p:spPr>
          <a:xfrm>
            <a:off x="6902200" y="3673883"/>
            <a:ext cx="75303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dirty="0"/>
              <a:t>분석 종료</a:t>
            </a:r>
          </a:p>
        </p:txBody>
      </p:sp>
      <p:sp>
        <p:nvSpPr>
          <p:cNvPr id="87" name="사각형: 둥근 모서리 128">
            <a:extLst>
              <a:ext uri="{FF2B5EF4-FFF2-40B4-BE49-F238E27FC236}">
                <a16:creationId xmlns:a16="http://schemas.microsoft.com/office/drawing/2014/main" id="{D861212A-14C8-4E83-4C09-039B280C7AC4}"/>
              </a:ext>
            </a:extLst>
          </p:cNvPr>
          <p:cNvSpPr>
            <a:spLocks/>
          </p:cNvSpPr>
          <p:nvPr/>
        </p:nvSpPr>
        <p:spPr>
          <a:xfrm>
            <a:off x="3863516" y="2045966"/>
            <a:ext cx="679625" cy="23177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0">
            <a:solidFill>
              <a:schemeClr val="tx1">
                <a:lumMod val="50000"/>
                <a:lumOff val="50000"/>
              </a:schemeClr>
            </a:solidFill>
            <a:prstDash/>
          </a:ln>
          <a:effectLst/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0" tIns="0" rIns="0" bIns="0" numCol="1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i="0" u="none" strike="noStrike" kern="1200" cap="none" normalizeH="0" noProof="0" dirty="0">
                <a:ln w="9525" cap="flat" cmpd="sng">
                  <a:noFill/>
                  <a:prstDash/>
                </a:ln>
                <a:solidFill>
                  <a:schemeClr val="tx1"/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rPr>
              <a:t>URL </a:t>
            </a:r>
            <a:r>
              <a:rPr kumimoji="0" lang="ko-KR" altLang="en-US" sz="900" i="0" u="none" strike="noStrike" kern="1200" cap="none" normalizeH="0" noProof="0" dirty="0">
                <a:ln w="9525" cap="flat" cmpd="sng">
                  <a:noFill/>
                  <a:prstDash/>
                </a:ln>
                <a:solidFill>
                  <a:schemeClr val="tx1"/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rPr>
              <a:t>복사</a:t>
            </a:r>
          </a:p>
        </p:txBody>
      </p:sp>
      <p:pic>
        <p:nvPicPr>
          <p:cNvPr id="91" name="그림 90">
            <a:extLst>
              <a:ext uri="{FF2B5EF4-FFF2-40B4-BE49-F238E27FC236}">
                <a16:creationId xmlns:a16="http://schemas.microsoft.com/office/drawing/2014/main" id="{240EB8B0-B956-7536-76BB-9C84F0901BF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25918" y="4215361"/>
            <a:ext cx="2127688" cy="877900"/>
          </a:xfrm>
          <a:prstGeom prst="rect">
            <a:avLst/>
          </a:prstGeom>
        </p:spPr>
      </p:pic>
      <p:pic>
        <p:nvPicPr>
          <p:cNvPr id="100" name="그림 99">
            <a:extLst>
              <a:ext uri="{FF2B5EF4-FFF2-40B4-BE49-F238E27FC236}">
                <a16:creationId xmlns:a16="http://schemas.microsoft.com/office/drawing/2014/main" id="{77936ABE-A2BA-C544-E35C-E5D2EC9F6418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4209" r="3726"/>
          <a:stretch/>
        </p:blipFill>
        <p:spPr>
          <a:xfrm>
            <a:off x="4915309" y="3928912"/>
            <a:ext cx="1318148" cy="895500"/>
          </a:xfrm>
          <a:prstGeom prst="rect">
            <a:avLst/>
          </a:prstGeom>
        </p:spPr>
      </p:pic>
      <p:pic>
        <p:nvPicPr>
          <p:cNvPr id="92" name="그림 91">
            <a:extLst>
              <a:ext uri="{FF2B5EF4-FFF2-40B4-BE49-F238E27FC236}">
                <a16:creationId xmlns:a16="http://schemas.microsoft.com/office/drawing/2014/main" id="{5BD4EA35-9D27-C1CF-E8F3-849DA123024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96608" y="3929376"/>
            <a:ext cx="1346586" cy="866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9538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510715" y="333374"/>
            <a:ext cx="10814614" cy="503337"/>
          </a:xfrm>
        </p:spPr>
        <p:txBody>
          <a:bodyPr>
            <a:normAutofit/>
          </a:bodyPr>
          <a:lstStyle/>
          <a:p>
            <a:r>
              <a:rPr lang="ko-KR" altLang="en-US" sz="1800" b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문서 개정 이력</a:t>
            </a:r>
          </a:p>
        </p:txBody>
      </p:sp>
      <p:graphicFrame>
        <p:nvGraphicFramePr>
          <p:cNvPr id="6" name="내용 개체 틀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76983188"/>
              </p:ext>
            </p:extLst>
          </p:nvPr>
        </p:nvGraphicFramePr>
        <p:xfrm>
          <a:off x="525895" y="836713"/>
          <a:ext cx="11109181" cy="5195797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10061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738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331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4803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48036">
                  <a:extLst>
                    <a:ext uri="{9D8B030D-6E8A-4147-A177-3AD203B41FA5}">
                      <a16:colId xmlns:a16="http://schemas.microsoft.com/office/drawing/2014/main" val="264805370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900" spc="-3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버전</a:t>
                      </a:r>
                      <a:endParaRPr lang="ko-KR" altLang="en-US" sz="900" b="1" spc="-3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86212" marR="86212" marT="108000" marB="108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900" spc="-3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날짜 </a:t>
                      </a:r>
                      <a:endParaRPr lang="ko-KR" altLang="en-US" sz="900" b="1" spc="-3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86212" marR="86212" marT="108000" marB="108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900" spc="-3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내용</a:t>
                      </a:r>
                      <a:endParaRPr lang="ko-KR" altLang="en-US" sz="900" b="1" spc="-3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86212" marR="86212" marT="108000" marB="108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900" spc="-3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작성자</a:t>
                      </a:r>
                      <a:endParaRPr lang="ko-KR" altLang="en-US" sz="900" b="1" spc="-3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86212" marR="86212" marT="108000" marB="108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900" b="1" spc="-3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변경</a:t>
                      </a:r>
                      <a:r>
                        <a:rPr lang="en-US" altLang="ko-KR" sz="900" b="1" spc="-3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900" b="1" spc="-3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표시</a:t>
                      </a:r>
                    </a:p>
                  </a:txBody>
                  <a:tcPr marL="86212" marR="86212" marT="108000" marB="108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900" b="0" spc="-3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0.7</a:t>
                      </a:r>
                      <a:endParaRPr lang="ko-KR" altLang="en-US" sz="900" b="0" spc="-3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900" b="0" spc="-3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2022.07.05</a:t>
                      </a:r>
                      <a:endParaRPr lang="ko-KR" altLang="en-US" sz="900" b="0" spc="-3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900" b="1" spc="-3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4. Showcase</a:t>
                      </a:r>
                    </a:p>
                    <a:p>
                      <a:pPr marL="171450" indent="-171450" algn="l" latinLnBrk="1">
                        <a:lnSpc>
                          <a:spcPct val="100000"/>
                        </a:lnSpc>
                        <a:buFontTx/>
                        <a:buChar char="-"/>
                      </a:pPr>
                      <a:r>
                        <a:rPr lang="ko-KR" altLang="en-US" sz="900" b="0" spc="-3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공통</a:t>
                      </a:r>
                      <a:r>
                        <a:rPr lang="en-US" altLang="ko-KR" sz="900" b="0" spc="-3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) </a:t>
                      </a:r>
                      <a:r>
                        <a:rPr lang="ko-KR" altLang="en-US" sz="900" b="0" spc="-3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버튼명</a:t>
                      </a:r>
                      <a:r>
                        <a:rPr lang="ko-KR" altLang="en-US" sz="900" b="0" spc="-3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수정</a:t>
                      </a:r>
                      <a:r>
                        <a:rPr lang="en-US" altLang="ko-KR" sz="900" b="0" spc="-3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: [</a:t>
                      </a:r>
                      <a:r>
                        <a:rPr lang="ko-KR" altLang="en-US" sz="900" b="0" spc="-3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공유</a:t>
                      </a:r>
                      <a:r>
                        <a:rPr lang="en-US" altLang="ko-KR" sz="900" b="0" spc="-3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] </a:t>
                      </a:r>
                      <a:r>
                        <a:rPr lang="ko-KR" altLang="en-US" sz="900" b="0" spc="-3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→ </a:t>
                      </a:r>
                      <a:r>
                        <a:rPr lang="en-US" altLang="ko-KR" sz="900" b="0" spc="-3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[URL </a:t>
                      </a:r>
                      <a:r>
                        <a:rPr lang="ko-KR" altLang="en-US" sz="900" b="0" spc="-3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복사</a:t>
                      </a:r>
                      <a:r>
                        <a:rPr lang="en-US" altLang="ko-KR" sz="900" b="0" spc="-3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]</a:t>
                      </a:r>
                    </a:p>
                    <a:p>
                      <a:pPr marL="171450" indent="-171450" algn="l" latinLnBrk="1">
                        <a:lnSpc>
                          <a:spcPct val="100000"/>
                        </a:lnSpc>
                        <a:buFontTx/>
                        <a:buChar char="-"/>
                      </a:pPr>
                      <a:r>
                        <a:rPr lang="ko-KR" altLang="en-US" sz="900" b="0" spc="-3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공통</a:t>
                      </a:r>
                      <a:r>
                        <a:rPr lang="en-US" altLang="ko-KR" sz="900" b="0" spc="-3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) </a:t>
                      </a:r>
                      <a:r>
                        <a:rPr lang="ko-KR" altLang="en-US" sz="900" b="0" spc="-3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분석시작 접근권한 요청 팝업 호출</a:t>
                      </a:r>
                      <a:endParaRPr lang="en-US" altLang="ko-KR" sz="900" b="0" spc="-30" dirty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  <a:p>
                      <a:pPr marL="171450" indent="-171450" algn="l" latinLnBrk="1">
                        <a:lnSpc>
                          <a:spcPct val="100000"/>
                        </a:lnSpc>
                        <a:buFontTx/>
                        <a:buChar char="-"/>
                      </a:pPr>
                      <a:r>
                        <a:rPr lang="ko-KR" altLang="en-US" sz="900" b="0" spc="-3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공통</a:t>
                      </a:r>
                      <a:r>
                        <a:rPr lang="en-US" altLang="ko-KR" sz="900" b="0" spc="-3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) </a:t>
                      </a:r>
                      <a:r>
                        <a:rPr lang="ko-KR" altLang="en-US" sz="900" b="0" spc="-3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차트 색상에 대한 </a:t>
                      </a:r>
                      <a:r>
                        <a:rPr lang="en-US" altLang="ko-KR" sz="900" b="0" spc="-3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Index </a:t>
                      </a:r>
                      <a:r>
                        <a:rPr lang="ko-KR" altLang="en-US" sz="900" b="0" spc="-3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추가</a:t>
                      </a:r>
                      <a:endParaRPr lang="en-US" altLang="ko-KR" sz="900" b="0" spc="-30" dirty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  <a:p>
                      <a:pPr marL="0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endParaRPr lang="en-US" altLang="ko-KR" sz="900" b="1" spc="-30" dirty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  <a:p>
                      <a:pPr marL="0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900" b="1" spc="-3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5. Case</a:t>
                      </a:r>
                    </a:p>
                    <a:p>
                      <a:pPr marL="171450" indent="-171450" algn="l" latinLnBrk="1">
                        <a:lnSpc>
                          <a:spcPct val="100000"/>
                        </a:lnSpc>
                        <a:buFontTx/>
                        <a:buChar char="-"/>
                      </a:pPr>
                      <a:r>
                        <a:rPr lang="ko-KR" altLang="en-US" sz="900" b="0" spc="-3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공통</a:t>
                      </a:r>
                      <a:r>
                        <a:rPr lang="en-US" altLang="ko-KR" sz="900" b="0" spc="-3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) </a:t>
                      </a:r>
                      <a:r>
                        <a:rPr lang="ko-KR" altLang="en-US" sz="900" b="0" spc="-3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차별화 포인트 어미 서술형으로 수정</a:t>
                      </a:r>
                      <a:endParaRPr lang="en-US" altLang="ko-KR" sz="900" b="0" spc="-30" dirty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  <a:p>
                      <a:pPr marL="171450" indent="-171450" algn="l" latinLnBrk="1">
                        <a:lnSpc>
                          <a:spcPct val="100000"/>
                        </a:lnSpc>
                        <a:buFontTx/>
                        <a:buChar char="-"/>
                      </a:pPr>
                      <a:r>
                        <a:rPr lang="ko-KR" altLang="en-US" sz="900" b="0" spc="-3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화상상담 주요기능 수정 </a:t>
                      </a:r>
                      <a:r>
                        <a:rPr lang="en-US" altLang="ko-KR" sz="900" b="0" spc="-3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(2. </a:t>
                      </a:r>
                      <a:r>
                        <a:rPr lang="ko-KR" altLang="en-US" sz="900" b="0" spc="-3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고객 집중도</a:t>
                      </a:r>
                      <a:r>
                        <a:rPr lang="en-US" altLang="ko-KR" sz="900" b="0" spc="-3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•</a:t>
                      </a:r>
                      <a:r>
                        <a:rPr lang="ko-KR" altLang="en-US" sz="900" b="0" spc="-3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흥미도 저하 구간 자동 북마크 → </a:t>
                      </a:r>
                      <a:r>
                        <a:rPr lang="en-US" altLang="ko-KR" sz="900" b="0" spc="-3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2. </a:t>
                      </a:r>
                      <a:r>
                        <a:rPr lang="ko-KR" altLang="en-US" sz="900" b="0" spc="-3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부정 감정 감지 및 자동 화면 전환</a:t>
                      </a:r>
                      <a:r>
                        <a:rPr lang="en-US" altLang="ko-KR" sz="900" b="0" spc="-3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71450" indent="-171450" algn="l" latinLnBrk="1">
                        <a:lnSpc>
                          <a:spcPct val="100000"/>
                        </a:lnSpc>
                        <a:buFontTx/>
                        <a:buChar char="-"/>
                      </a:pPr>
                      <a:r>
                        <a:rPr lang="ko-KR" altLang="en-US" sz="900" b="0" spc="-3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화상상담 부가기능 수정 </a:t>
                      </a:r>
                      <a:r>
                        <a:rPr lang="en-US" altLang="ko-KR" sz="900" b="0" spc="-3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900" b="0" spc="-3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고객 표정 자동 팝업 → 상담자료 페이지별 고객 </a:t>
                      </a:r>
                      <a:r>
                        <a:rPr lang="ko-KR" altLang="en-US" sz="900" b="0" spc="-3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집중도・흥미도</a:t>
                      </a:r>
                      <a:r>
                        <a:rPr lang="ko-KR" altLang="en-US" sz="900" b="0" spc="-3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데이터</a:t>
                      </a:r>
                      <a:r>
                        <a:rPr lang="en-US" altLang="ko-KR" sz="900" b="0" spc="-3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900" b="0" spc="-3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조은아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900" b="0" spc="-3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88230454"/>
                  </a:ext>
                </a:extLst>
              </a:tr>
              <a:tr h="29142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900" b="0" spc="-3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0.71</a:t>
                      </a:r>
                      <a:endParaRPr lang="ko-KR" altLang="en-US" sz="900" b="0" spc="-3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900" b="0" spc="-3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202207.13</a:t>
                      </a:r>
                      <a:endParaRPr lang="ko-KR" altLang="en-US" sz="900" b="0" spc="-3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900" b="1" spc="-3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1. </a:t>
                      </a:r>
                      <a:r>
                        <a:rPr lang="ko-KR" altLang="en-US" sz="900" b="1" spc="-3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쇼케이스</a:t>
                      </a:r>
                      <a:endParaRPr lang="en-US" altLang="ko-KR" sz="900" b="1" spc="-30" dirty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  <a:p>
                      <a:pPr marL="0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900" b="0" spc="-3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900" b="0" spc="-3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공통</a:t>
                      </a:r>
                      <a:r>
                        <a:rPr lang="en-US" altLang="ko-KR" sz="900" b="0" spc="-3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) URL </a:t>
                      </a:r>
                      <a:r>
                        <a:rPr lang="ko-KR" altLang="en-US" sz="900" b="0" spc="-3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복사 진입 경로 </a:t>
                      </a:r>
                      <a:r>
                        <a:rPr lang="ko-KR" altLang="en-US" sz="900" b="0" spc="-3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디스크립션</a:t>
                      </a:r>
                      <a:r>
                        <a:rPr lang="ko-KR" altLang="en-US" sz="900" b="0" spc="-3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추가</a:t>
                      </a:r>
                    </a:p>
                    <a:p>
                      <a:pPr marL="0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900" b="0" spc="-3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900" b="0" spc="-3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공통</a:t>
                      </a:r>
                      <a:r>
                        <a:rPr lang="en-US" altLang="ko-KR" sz="900" b="0" spc="-3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) </a:t>
                      </a:r>
                      <a:r>
                        <a:rPr lang="ko-KR" altLang="en-US" sz="900" b="0" spc="-3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결과 공유하기 진입 경로 </a:t>
                      </a:r>
                      <a:r>
                        <a:rPr lang="ko-KR" altLang="en-US" sz="900" b="0" spc="-3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디스크립션</a:t>
                      </a:r>
                      <a:r>
                        <a:rPr lang="ko-KR" altLang="en-US" sz="900" b="0" spc="-3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추가</a:t>
                      </a:r>
                    </a:p>
                    <a:p>
                      <a:pPr marL="0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900" b="0" spc="-3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900" b="0" spc="-3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집중도 분석 전</a:t>
                      </a:r>
                      <a:r>
                        <a:rPr lang="en-US" altLang="ko-KR" sz="900" b="0" spc="-3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900" b="0" spc="-3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가이드라인 안내 토스트메시지 추가</a:t>
                      </a:r>
                    </a:p>
                    <a:p>
                      <a:pPr marL="0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900" b="0" spc="-3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900" b="0" spc="-3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흥미도 분석 전</a:t>
                      </a:r>
                      <a:r>
                        <a:rPr lang="en-US" altLang="ko-KR" sz="900" b="0" spc="-3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900" b="0" spc="-3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가이드라인 안내 토스트메시지 추가</a:t>
                      </a:r>
                    </a:p>
                    <a:p>
                      <a:pPr marL="0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900" b="0" spc="-3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900" b="0" spc="-3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자세 분석 전</a:t>
                      </a:r>
                      <a:r>
                        <a:rPr lang="en-US" altLang="ko-KR" sz="900" b="0" spc="-3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900" b="0" spc="-3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가이드라인 안내 토스트메시지 추가</a:t>
                      </a:r>
                      <a:endParaRPr lang="en-US" altLang="ko-KR" sz="900" b="0" spc="-30" dirty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900" b="0" spc="-3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조은아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900" b="0" spc="-3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45978209"/>
                  </a:ext>
                </a:extLst>
              </a:tr>
              <a:tr h="29142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900" b="0" spc="-3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0.72</a:t>
                      </a:r>
                      <a:endParaRPr lang="ko-KR" altLang="en-US" sz="900" b="0" spc="-3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900" b="0" spc="-3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2022.07.14</a:t>
                      </a:r>
                      <a:endParaRPr lang="ko-KR" altLang="en-US" sz="900" b="0" spc="-3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28600" indent="-228600" algn="l" latinLnBrk="1">
                        <a:lnSpc>
                          <a:spcPct val="100000"/>
                        </a:lnSpc>
                        <a:buFontTx/>
                        <a:buAutoNum type="arabicPeriod"/>
                      </a:pPr>
                      <a:r>
                        <a:rPr lang="ko-KR" altLang="en-US" sz="900" b="1" spc="-3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공통</a:t>
                      </a:r>
                      <a:endParaRPr lang="en-US" altLang="ko-KR" sz="900" b="1" spc="-30" dirty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0839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spc="-3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- Contact </a:t>
                      </a:r>
                      <a:r>
                        <a:rPr lang="ko-KR" altLang="en-US" sz="900" b="0" spc="-3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문구 수정</a:t>
                      </a:r>
                    </a:p>
                    <a:p>
                      <a:pPr marL="228600" indent="-228600" algn="l" latinLnBrk="1">
                        <a:lnSpc>
                          <a:spcPct val="100000"/>
                        </a:lnSpc>
                        <a:buFontTx/>
                        <a:buAutoNum type="arabicPeriod"/>
                      </a:pPr>
                      <a:endParaRPr lang="en-US" altLang="ko-KR" sz="900" b="1" spc="-30" dirty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  <a:p>
                      <a:pPr marL="0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900" b="1" spc="-3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2.  Main</a:t>
                      </a:r>
                    </a:p>
                    <a:p>
                      <a:pPr marL="0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900" b="0" spc="-3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- p.7) </a:t>
                      </a:r>
                      <a:r>
                        <a:rPr lang="ko-KR" altLang="en-US" sz="900" b="0" spc="-3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소개 문구 수정</a:t>
                      </a:r>
                    </a:p>
                    <a:p>
                      <a:pPr marL="0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900" b="0" spc="-3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- p.8) AI </a:t>
                      </a:r>
                      <a:r>
                        <a:rPr lang="ko-KR" altLang="en-US" sz="900" b="0" spc="-3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모델 타이틀 </a:t>
                      </a:r>
                      <a:r>
                        <a:rPr lang="en-US" altLang="ko-KR" sz="900" b="0" spc="-3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&amp; </a:t>
                      </a:r>
                      <a:r>
                        <a:rPr lang="ko-KR" altLang="en-US" sz="900" b="0" spc="-3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소개 문구 수정</a:t>
                      </a:r>
                    </a:p>
                    <a:p>
                      <a:pPr marL="0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900" b="0" spc="-3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- p.9) </a:t>
                      </a:r>
                      <a:r>
                        <a:rPr lang="ko-KR" altLang="en-US" sz="900" b="0" spc="-3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적용 사례 소개 문구 수정</a:t>
                      </a:r>
                    </a:p>
                    <a:p>
                      <a:pPr marL="0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900" b="0" spc="-3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- p.10) </a:t>
                      </a:r>
                      <a:r>
                        <a:rPr lang="ko-KR" altLang="en-US" sz="900" b="0" spc="-3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체험 영역 타이틀 수정</a:t>
                      </a:r>
                    </a:p>
                    <a:p>
                      <a:pPr marL="0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endParaRPr lang="en-US" altLang="ko-KR" sz="900" b="1" spc="-30" dirty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  <a:p>
                      <a:pPr marL="0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900" b="1" spc="-3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3. About</a:t>
                      </a:r>
                    </a:p>
                    <a:p>
                      <a:pPr marL="0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900" b="0" spc="-3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- p.11) </a:t>
                      </a:r>
                      <a:r>
                        <a:rPr lang="ko-KR" altLang="en-US" sz="900" b="0" spc="-3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회사 개요 문구 수정</a:t>
                      </a:r>
                    </a:p>
                    <a:p>
                      <a:pPr marL="0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900" b="0" spc="-3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- p.14) </a:t>
                      </a:r>
                      <a:r>
                        <a:rPr lang="en-US" altLang="ko-KR" sz="900" b="0" spc="-3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Raiseme</a:t>
                      </a:r>
                      <a:r>
                        <a:rPr lang="en-US" altLang="ko-KR" sz="900" b="0" spc="-3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2.0 2024</a:t>
                      </a:r>
                      <a:r>
                        <a:rPr lang="ko-KR" altLang="en-US" sz="900" b="0" spc="-3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년 기술 문구 수정</a:t>
                      </a:r>
                    </a:p>
                    <a:p>
                      <a:pPr marL="0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endParaRPr lang="ko-KR" altLang="en-US" sz="900" b="0" spc="-30" dirty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  <a:p>
                      <a:pPr marL="0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900" b="1" spc="-3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4. Service</a:t>
                      </a:r>
                    </a:p>
                    <a:p>
                      <a:pPr marL="0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900" b="0" spc="-3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- p.18) API Service </a:t>
                      </a:r>
                      <a:r>
                        <a:rPr lang="ko-KR" altLang="en-US" sz="900" b="0" spc="-3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소개 문구 수정</a:t>
                      </a:r>
                    </a:p>
                    <a:p>
                      <a:pPr marL="0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endParaRPr lang="ko-KR" altLang="en-US" sz="900" b="0" spc="-30" dirty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  <a:p>
                      <a:pPr marL="0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900" b="1" spc="-3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5. Tech</a:t>
                      </a:r>
                    </a:p>
                    <a:p>
                      <a:pPr marL="0" indent="0" algn="l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900" b="0" spc="-3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- p.21) </a:t>
                      </a:r>
                      <a:r>
                        <a:rPr lang="ko-KR" altLang="en-US" sz="900" b="0" spc="-3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집중도 분석 모델 소개 문구 수정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900" b="0" spc="-3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조은아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900" b="0" spc="-3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4874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3951776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35B44F-81DA-3473-5FBF-1116DD70F90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Showcase : </a:t>
            </a:r>
            <a:r>
              <a:rPr lang="ko-KR" altLang="en-US" dirty="0"/>
              <a:t>흥미도 분석 전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8CC5AD9-DD2C-4CF0-A28D-F52B806C9A6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Main &gt; Showcase &gt; </a:t>
            </a:r>
            <a:r>
              <a:rPr lang="ko-KR" altLang="en-US" dirty="0"/>
              <a:t>흥미도 분석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1196C17-A330-4510-24B6-FA144F09070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S_INTE_02_P</a:t>
            </a:r>
            <a:endParaRPr lang="ko-KR" altLang="en-US" dirty="0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D760755B-0620-0741-3E29-66BFA6A9CE16}"/>
              </a:ext>
            </a:extLst>
          </p:cNvPr>
          <p:cNvGrpSpPr/>
          <p:nvPr/>
        </p:nvGrpSpPr>
        <p:grpSpPr>
          <a:xfrm>
            <a:off x="217498" y="788533"/>
            <a:ext cx="9010640" cy="5798741"/>
            <a:chOff x="217498" y="788533"/>
            <a:chExt cx="9010640" cy="5798741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670860B-58FF-8398-6460-6E095508029F}"/>
                </a:ext>
              </a:extLst>
            </p:cNvPr>
            <p:cNvSpPr/>
            <p:nvPr/>
          </p:nvSpPr>
          <p:spPr bwMode="auto">
            <a:xfrm>
              <a:off x="217502" y="1307243"/>
              <a:ext cx="9010633" cy="2656734"/>
            </a:xfrm>
            <a:prstGeom prst="rect">
              <a:avLst/>
            </a:prstGeom>
            <a:solidFill>
              <a:srgbClr val="D9D9D9"/>
            </a:solidFill>
            <a:ln w="2857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kumimoji="0" lang="ko-KR" altLang="en-US" dirty="0">
                <a:solidFill>
                  <a:srgbClr val="FF0000"/>
                </a:solidFill>
                <a:latin typeface="+mn-ea"/>
              </a:endParaRPr>
            </a:p>
          </p:txBody>
        </p:sp>
        <p:sp>
          <p:nvSpPr>
            <p:cNvPr id="6" name="Freeform 129">
              <a:extLst>
                <a:ext uri="{FF2B5EF4-FFF2-40B4-BE49-F238E27FC236}">
                  <a16:creationId xmlns:a16="http://schemas.microsoft.com/office/drawing/2014/main" id="{F515AB29-725B-AFD7-5224-7E0BAFD873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29119" y="2313334"/>
              <a:ext cx="787402" cy="644552"/>
            </a:xfrm>
            <a:custGeom>
              <a:avLst/>
              <a:gdLst>
                <a:gd name="T0" fmla="*/ 800850339 w 68"/>
                <a:gd name="T1" fmla="*/ 578081024 h 55"/>
                <a:gd name="T2" fmla="*/ 741964184 w 68"/>
                <a:gd name="T3" fmla="*/ 648868068 h 55"/>
                <a:gd name="T4" fmla="*/ 58886155 w 68"/>
                <a:gd name="T5" fmla="*/ 648868068 h 55"/>
                <a:gd name="T6" fmla="*/ 0 w 68"/>
                <a:gd name="T7" fmla="*/ 578081024 h 55"/>
                <a:gd name="T8" fmla="*/ 0 w 68"/>
                <a:gd name="T9" fmla="*/ 70787044 h 55"/>
                <a:gd name="T10" fmla="*/ 58886155 w 68"/>
                <a:gd name="T11" fmla="*/ 0 h 55"/>
                <a:gd name="T12" fmla="*/ 741964184 w 68"/>
                <a:gd name="T13" fmla="*/ 0 h 55"/>
                <a:gd name="T14" fmla="*/ 800850339 w 68"/>
                <a:gd name="T15" fmla="*/ 70787044 h 55"/>
                <a:gd name="T16" fmla="*/ 800850339 w 68"/>
                <a:gd name="T17" fmla="*/ 578081024 h 55"/>
                <a:gd name="T18" fmla="*/ 58886155 w 68"/>
                <a:gd name="T19" fmla="*/ 58988631 h 55"/>
                <a:gd name="T20" fmla="*/ 47108238 w 68"/>
                <a:gd name="T21" fmla="*/ 70787044 h 55"/>
                <a:gd name="T22" fmla="*/ 47108238 w 68"/>
                <a:gd name="T23" fmla="*/ 578081024 h 55"/>
                <a:gd name="T24" fmla="*/ 58886155 w 68"/>
                <a:gd name="T25" fmla="*/ 601677850 h 55"/>
                <a:gd name="T26" fmla="*/ 741964184 w 68"/>
                <a:gd name="T27" fmla="*/ 601677850 h 55"/>
                <a:gd name="T28" fmla="*/ 753742101 w 68"/>
                <a:gd name="T29" fmla="*/ 578081024 h 55"/>
                <a:gd name="T30" fmla="*/ 753742101 w 68"/>
                <a:gd name="T31" fmla="*/ 70787044 h 55"/>
                <a:gd name="T32" fmla="*/ 741964184 w 68"/>
                <a:gd name="T33" fmla="*/ 58988631 h 55"/>
                <a:gd name="T34" fmla="*/ 58886155 w 68"/>
                <a:gd name="T35" fmla="*/ 58988631 h 55"/>
                <a:gd name="T36" fmla="*/ 188436383 w 68"/>
                <a:gd name="T37" fmla="*/ 271346327 h 55"/>
                <a:gd name="T38" fmla="*/ 105994393 w 68"/>
                <a:gd name="T39" fmla="*/ 188760870 h 55"/>
                <a:gd name="T40" fmla="*/ 188436383 w 68"/>
                <a:gd name="T41" fmla="*/ 106178848 h 55"/>
                <a:gd name="T42" fmla="*/ 270874942 w 68"/>
                <a:gd name="T43" fmla="*/ 188760870 h 55"/>
                <a:gd name="T44" fmla="*/ 188436383 w 68"/>
                <a:gd name="T45" fmla="*/ 271346327 h 55"/>
                <a:gd name="T46" fmla="*/ 694855946 w 68"/>
                <a:gd name="T47" fmla="*/ 542689220 h 55"/>
                <a:gd name="T48" fmla="*/ 105994393 w 68"/>
                <a:gd name="T49" fmla="*/ 542689220 h 55"/>
                <a:gd name="T50" fmla="*/ 105994393 w 68"/>
                <a:gd name="T51" fmla="*/ 460107198 h 55"/>
                <a:gd name="T52" fmla="*/ 235544621 w 68"/>
                <a:gd name="T53" fmla="*/ 330331523 h 55"/>
                <a:gd name="T54" fmla="*/ 306208694 w 68"/>
                <a:gd name="T55" fmla="*/ 389320154 h 55"/>
                <a:gd name="T56" fmla="*/ 518197480 w 68"/>
                <a:gd name="T57" fmla="*/ 176962457 h 55"/>
                <a:gd name="T58" fmla="*/ 694855946 w 68"/>
                <a:gd name="T59" fmla="*/ 353928349 h 55"/>
                <a:gd name="T60" fmla="*/ 694855946 w 68"/>
                <a:gd name="T61" fmla="*/ 542689220 h 55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0" t="0" r="r" b="b"/>
              <a:pathLst>
                <a:path w="68" h="55">
                  <a:moveTo>
                    <a:pt x="68" y="49"/>
                  </a:moveTo>
                  <a:cubicBezTo>
                    <a:pt x="68" y="53"/>
                    <a:pt x="66" y="55"/>
                    <a:pt x="63" y="55"/>
                  </a:cubicBezTo>
                  <a:cubicBezTo>
                    <a:pt x="5" y="55"/>
                    <a:pt x="5" y="55"/>
                    <a:pt x="5" y="55"/>
                  </a:cubicBezTo>
                  <a:cubicBezTo>
                    <a:pt x="2" y="55"/>
                    <a:pt x="0" y="53"/>
                    <a:pt x="0" y="4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5" y="0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66" y="0"/>
                    <a:pt x="68" y="3"/>
                    <a:pt x="68" y="6"/>
                  </a:cubicBezTo>
                  <a:lnTo>
                    <a:pt x="68" y="49"/>
                  </a:lnTo>
                  <a:close/>
                  <a:moveTo>
                    <a:pt x="5" y="5"/>
                  </a:moveTo>
                  <a:cubicBezTo>
                    <a:pt x="5" y="5"/>
                    <a:pt x="4" y="5"/>
                    <a:pt x="4" y="6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4" y="50"/>
                    <a:pt x="5" y="51"/>
                    <a:pt x="5" y="51"/>
                  </a:cubicBezTo>
                  <a:cubicBezTo>
                    <a:pt x="63" y="51"/>
                    <a:pt x="63" y="51"/>
                    <a:pt x="63" y="51"/>
                  </a:cubicBezTo>
                  <a:cubicBezTo>
                    <a:pt x="63" y="51"/>
                    <a:pt x="64" y="50"/>
                    <a:pt x="64" y="49"/>
                  </a:cubicBezTo>
                  <a:cubicBezTo>
                    <a:pt x="64" y="6"/>
                    <a:pt x="64" y="6"/>
                    <a:pt x="64" y="6"/>
                  </a:cubicBezTo>
                  <a:cubicBezTo>
                    <a:pt x="64" y="5"/>
                    <a:pt x="63" y="5"/>
                    <a:pt x="63" y="5"/>
                  </a:cubicBezTo>
                  <a:lnTo>
                    <a:pt x="5" y="5"/>
                  </a:lnTo>
                  <a:close/>
                  <a:moveTo>
                    <a:pt x="16" y="23"/>
                  </a:moveTo>
                  <a:cubicBezTo>
                    <a:pt x="12" y="23"/>
                    <a:pt x="9" y="20"/>
                    <a:pt x="9" y="16"/>
                  </a:cubicBezTo>
                  <a:cubicBezTo>
                    <a:pt x="9" y="13"/>
                    <a:pt x="12" y="9"/>
                    <a:pt x="16" y="9"/>
                  </a:cubicBezTo>
                  <a:cubicBezTo>
                    <a:pt x="20" y="9"/>
                    <a:pt x="23" y="13"/>
                    <a:pt x="23" y="16"/>
                  </a:cubicBezTo>
                  <a:cubicBezTo>
                    <a:pt x="23" y="20"/>
                    <a:pt x="20" y="23"/>
                    <a:pt x="16" y="23"/>
                  </a:cubicBezTo>
                  <a:close/>
                  <a:moveTo>
                    <a:pt x="59" y="46"/>
                  </a:moveTo>
                  <a:cubicBezTo>
                    <a:pt x="9" y="46"/>
                    <a:pt x="9" y="46"/>
                    <a:pt x="9" y="46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20" y="28"/>
                    <a:pt x="20" y="28"/>
                    <a:pt x="20" y="28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44" y="15"/>
                    <a:pt x="44" y="15"/>
                    <a:pt x="44" y="15"/>
                  </a:cubicBezTo>
                  <a:cubicBezTo>
                    <a:pt x="59" y="30"/>
                    <a:pt x="59" y="30"/>
                    <a:pt x="59" y="30"/>
                  </a:cubicBezTo>
                  <a:lnTo>
                    <a:pt x="59" y="46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endParaRPr lang="id-ID" dirty="0">
                <a:latin typeface="+mn-ea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FCED180-08F2-2DC0-8FA0-58A91F3C8052}"/>
                </a:ext>
              </a:extLst>
            </p:cNvPr>
            <p:cNvSpPr txBox="1"/>
            <p:nvPr/>
          </p:nvSpPr>
          <p:spPr>
            <a:xfrm>
              <a:off x="3251200" y="1764865"/>
              <a:ext cx="30241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편리하고 정확한</a:t>
              </a:r>
              <a:endPara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92B93E8-DA9F-64B7-C62C-57E2B02FD1EA}"/>
                </a:ext>
              </a:extLst>
            </p:cNvPr>
            <p:cNvSpPr txBox="1"/>
            <p:nvPr/>
          </p:nvSpPr>
          <p:spPr>
            <a:xfrm>
              <a:off x="3724375" y="1971880"/>
              <a:ext cx="200639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Raiseme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4E3D33A-A34C-96F0-5D57-58C7DF3324DF}"/>
                </a:ext>
              </a:extLst>
            </p:cNvPr>
            <p:cNvSpPr txBox="1"/>
            <p:nvPr/>
          </p:nvSpPr>
          <p:spPr>
            <a:xfrm>
              <a:off x="550862" y="4596211"/>
              <a:ext cx="270033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Raiseme</a:t>
              </a:r>
              <a:r>
                <a:rPr lang="ko-KR" alt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의 집중도 분석 </a:t>
              </a:r>
              <a:endPara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  <a:p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AI</a:t>
              </a:r>
              <a:r>
                <a:rPr lang="ko-KR" alt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 모델을 소개합니다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10A5EBD-82E0-9EF7-0162-4D5F433E8B7A}"/>
                </a:ext>
              </a:extLst>
            </p:cNvPr>
            <p:cNvSpPr txBox="1"/>
            <p:nvPr/>
          </p:nvSpPr>
          <p:spPr>
            <a:xfrm>
              <a:off x="3507967" y="5140091"/>
              <a:ext cx="3592858" cy="11244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en-US" altLang="ko-KR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Raiseme</a:t>
              </a:r>
              <a:r>
                <a:rPr lang="ko-KR" alt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의 집중과 비집중상태의 뇌파를 활용한 </a:t>
              </a:r>
              <a:r>
                <a:rPr lang="en-US" altLang="ko-KR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AI</a:t>
              </a:r>
              <a:r>
                <a:rPr lang="ko-KR" alt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학습으로 더 정확하게 판정할 수 있습니다</a:t>
              </a:r>
              <a:r>
                <a:rPr lang="en-US" altLang="ko-KR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.</a:t>
              </a:r>
            </a:p>
            <a:p>
              <a:pPr algn="just">
                <a:lnSpc>
                  <a:spcPct val="150000"/>
                </a:lnSpc>
              </a:pPr>
              <a:endParaRPr lang="en-US" altLang="ko-KR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  <a:p>
              <a:pPr algn="just">
                <a:lnSpc>
                  <a:spcPct val="150000"/>
                </a:lnSpc>
              </a:pPr>
              <a:r>
                <a:rPr lang="en-US" altLang="ko-KR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Eye Tracking</a:t>
              </a:r>
              <a:r>
                <a:rPr lang="ko-KR" alt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으로는 구분할 수 없는 청각 집중상태나 </a:t>
              </a:r>
              <a:endPara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  <a:p>
              <a:pPr algn="just">
                <a:lnSpc>
                  <a:spcPct val="150000"/>
                </a:lnSpc>
              </a:pPr>
              <a:r>
                <a:rPr lang="ko-KR" alt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시선만 고정한 상태를 구분할 수 있습니다</a:t>
              </a:r>
              <a:r>
                <a:rPr lang="en-US" altLang="ko-KR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.</a:t>
              </a:r>
              <a:endPara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68873E9B-B9D6-D7FD-0001-4C549F181434}"/>
                </a:ext>
              </a:extLst>
            </p:cNvPr>
            <p:cNvGrpSpPr/>
            <p:nvPr/>
          </p:nvGrpSpPr>
          <p:grpSpPr>
            <a:xfrm>
              <a:off x="550862" y="5140091"/>
              <a:ext cx="2700338" cy="1447183"/>
              <a:chOff x="550862" y="2149829"/>
              <a:chExt cx="2700338" cy="1447183"/>
            </a:xfrm>
          </p:grpSpPr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D3DE306C-7286-82CB-5285-04888E1E6736}"/>
                  </a:ext>
                </a:extLst>
              </p:cNvPr>
              <p:cNvSpPr/>
              <p:nvPr/>
            </p:nvSpPr>
            <p:spPr bwMode="auto">
              <a:xfrm>
                <a:off x="550862" y="2149829"/>
                <a:ext cx="2700338" cy="1447183"/>
              </a:xfrm>
              <a:prstGeom prst="rect">
                <a:avLst/>
              </a:prstGeom>
              <a:solidFill>
                <a:srgbClr val="D9D9D9"/>
              </a:solidFill>
              <a:ln w="28575"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kumimoji="0" lang="ko-KR" altLang="en-US" dirty="0">
                  <a:solidFill>
                    <a:srgbClr val="FF0000"/>
                  </a:solidFill>
                  <a:latin typeface="+mn-ea"/>
                </a:endParaRPr>
              </a:p>
            </p:txBody>
          </p:sp>
          <p:sp>
            <p:nvSpPr>
              <p:cNvPr id="13" name="Freeform 129">
                <a:extLst>
                  <a:ext uri="{FF2B5EF4-FFF2-40B4-BE49-F238E27FC236}">
                    <a16:creationId xmlns:a16="http://schemas.microsoft.com/office/drawing/2014/main" id="{825E5FCB-0E3A-C0FD-7882-45E25FA0190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21397" y="2644518"/>
                <a:ext cx="559267" cy="457805"/>
              </a:xfrm>
              <a:custGeom>
                <a:avLst/>
                <a:gdLst>
                  <a:gd name="T0" fmla="*/ 800850339 w 68"/>
                  <a:gd name="T1" fmla="*/ 578081024 h 55"/>
                  <a:gd name="T2" fmla="*/ 741964184 w 68"/>
                  <a:gd name="T3" fmla="*/ 648868068 h 55"/>
                  <a:gd name="T4" fmla="*/ 58886155 w 68"/>
                  <a:gd name="T5" fmla="*/ 648868068 h 55"/>
                  <a:gd name="T6" fmla="*/ 0 w 68"/>
                  <a:gd name="T7" fmla="*/ 578081024 h 55"/>
                  <a:gd name="T8" fmla="*/ 0 w 68"/>
                  <a:gd name="T9" fmla="*/ 70787044 h 55"/>
                  <a:gd name="T10" fmla="*/ 58886155 w 68"/>
                  <a:gd name="T11" fmla="*/ 0 h 55"/>
                  <a:gd name="T12" fmla="*/ 741964184 w 68"/>
                  <a:gd name="T13" fmla="*/ 0 h 55"/>
                  <a:gd name="T14" fmla="*/ 800850339 w 68"/>
                  <a:gd name="T15" fmla="*/ 70787044 h 55"/>
                  <a:gd name="T16" fmla="*/ 800850339 w 68"/>
                  <a:gd name="T17" fmla="*/ 578081024 h 55"/>
                  <a:gd name="T18" fmla="*/ 58886155 w 68"/>
                  <a:gd name="T19" fmla="*/ 58988631 h 55"/>
                  <a:gd name="T20" fmla="*/ 47108238 w 68"/>
                  <a:gd name="T21" fmla="*/ 70787044 h 55"/>
                  <a:gd name="T22" fmla="*/ 47108238 w 68"/>
                  <a:gd name="T23" fmla="*/ 578081024 h 55"/>
                  <a:gd name="T24" fmla="*/ 58886155 w 68"/>
                  <a:gd name="T25" fmla="*/ 601677850 h 55"/>
                  <a:gd name="T26" fmla="*/ 741964184 w 68"/>
                  <a:gd name="T27" fmla="*/ 601677850 h 55"/>
                  <a:gd name="T28" fmla="*/ 753742101 w 68"/>
                  <a:gd name="T29" fmla="*/ 578081024 h 55"/>
                  <a:gd name="T30" fmla="*/ 753742101 w 68"/>
                  <a:gd name="T31" fmla="*/ 70787044 h 55"/>
                  <a:gd name="T32" fmla="*/ 741964184 w 68"/>
                  <a:gd name="T33" fmla="*/ 58988631 h 55"/>
                  <a:gd name="T34" fmla="*/ 58886155 w 68"/>
                  <a:gd name="T35" fmla="*/ 58988631 h 55"/>
                  <a:gd name="T36" fmla="*/ 188436383 w 68"/>
                  <a:gd name="T37" fmla="*/ 271346327 h 55"/>
                  <a:gd name="T38" fmla="*/ 105994393 w 68"/>
                  <a:gd name="T39" fmla="*/ 188760870 h 55"/>
                  <a:gd name="T40" fmla="*/ 188436383 w 68"/>
                  <a:gd name="T41" fmla="*/ 106178848 h 55"/>
                  <a:gd name="T42" fmla="*/ 270874942 w 68"/>
                  <a:gd name="T43" fmla="*/ 188760870 h 55"/>
                  <a:gd name="T44" fmla="*/ 188436383 w 68"/>
                  <a:gd name="T45" fmla="*/ 271346327 h 55"/>
                  <a:gd name="T46" fmla="*/ 694855946 w 68"/>
                  <a:gd name="T47" fmla="*/ 542689220 h 55"/>
                  <a:gd name="T48" fmla="*/ 105994393 w 68"/>
                  <a:gd name="T49" fmla="*/ 542689220 h 55"/>
                  <a:gd name="T50" fmla="*/ 105994393 w 68"/>
                  <a:gd name="T51" fmla="*/ 460107198 h 55"/>
                  <a:gd name="T52" fmla="*/ 235544621 w 68"/>
                  <a:gd name="T53" fmla="*/ 330331523 h 55"/>
                  <a:gd name="T54" fmla="*/ 306208694 w 68"/>
                  <a:gd name="T55" fmla="*/ 389320154 h 55"/>
                  <a:gd name="T56" fmla="*/ 518197480 w 68"/>
                  <a:gd name="T57" fmla="*/ 176962457 h 55"/>
                  <a:gd name="T58" fmla="*/ 694855946 w 68"/>
                  <a:gd name="T59" fmla="*/ 353928349 h 55"/>
                  <a:gd name="T60" fmla="*/ 694855946 w 68"/>
                  <a:gd name="T61" fmla="*/ 542689220 h 55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</a:gdLst>
                <a:ahLst/>
                <a:cxnLst>
                  <a:cxn ang="T62">
                    <a:pos x="T0" y="T1"/>
                  </a:cxn>
                  <a:cxn ang="T63">
                    <a:pos x="T2" y="T3"/>
                  </a:cxn>
                  <a:cxn ang="T64">
                    <a:pos x="T4" y="T5"/>
                  </a:cxn>
                  <a:cxn ang="T65">
                    <a:pos x="T6" y="T7"/>
                  </a:cxn>
                  <a:cxn ang="T66">
                    <a:pos x="T8" y="T9"/>
                  </a:cxn>
                  <a:cxn ang="T67">
                    <a:pos x="T10" y="T11"/>
                  </a:cxn>
                  <a:cxn ang="T68">
                    <a:pos x="T12" y="T13"/>
                  </a:cxn>
                  <a:cxn ang="T69">
                    <a:pos x="T14" y="T15"/>
                  </a:cxn>
                  <a:cxn ang="T70">
                    <a:pos x="T16" y="T17"/>
                  </a:cxn>
                  <a:cxn ang="T71">
                    <a:pos x="T18" y="T19"/>
                  </a:cxn>
                  <a:cxn ang="T72">
                    <a:pos x="T20" y="T21"/>
                  </a:cxn>
                  <a:cxn ang="T73">
                    <a:pos x="T22" y="T23"/>
                  </a:cxn>
                  <a:cxn ang="T74">
                    <a:pos x="T24" y="T25"/>
                  </a:cxn>
                  <a:cxn ang="T75">
                    <a:pos x="T26" y="T27"/>
                  </a:cxn>
                  <a:cxn ang="T76">
                    <a:pos x="T28" y="T29"/>
                  </a:cxn>
                  <a:cxn ang="T77">
                    <a:pos x="T30" y="T31"/>
                  </a:cxn>
                  <a:cxn ang="T78">
                    <a:pos x="T32" y="T33"/>
                  </a:cxn>
                  <a:cxn ang="T79">
                    <a:pos x="T34" y="T35"/>
                  </a:cxn>
                  <a:cxn ang="T80">
                    <a:pos x="T36" y="T37"/>
                  </a:cxn>
                  <a:cxn ang="T81">
                    <a:pos x="T38" y="T39"/>
                  </a:cxn>
                  <a:cxn ang="T82">
                    <a:pos x="T40" y="T41"/>
                  </a:cxn>
                  <a:cxn ang="T83">
                    <a:pos x="T42" y="T43"/>
                  </a:cxn>
                  <a:cxn ang="T84">
                    <a:pos x="T44" y="T45"/>
                  </a:cxn>
                  <a:cxn ang="T85">
                    <a:pos x="T46" y="T47"/>
                  </a:cxn>
                  <a:cxn ang="T86">
                    <a:pos x="T48" y="T49"/>
                  </a:cxn>
                  <a:cxn ang="T87">
                    <a:pos x="T50" y="T51"/>
                  </a:cxn>
                  <a:cxn ang="T88">
                    <a:pos x="T52" y="T53"/>
                  </a:cxn>
                  <a:cxn ang="T89">
                    <a:pos x="T54" y="T55"/>
                  </a:cxn>
                  <a:cxn ang="T90">
                    <a:pos x="T56" y="T57"/>
                  </a:cxn>
                  <a:cxn ang="T91">
                    <a:pos x="T58" y="T59"/>
                  </a:cxn>
                  <a:cxn ang="T92">
                    <a:pos x="T60" y="T61"/>
                  </a:cxn>
                </a:cxnLst>
                <a:rect l="0" t="0" r="r" b="b"/>
                <a:pathLst>
                  <a:path w="68" h="55">
                    <a:moveTo>
                      <a:pt x="68" y="49"/>
                    </a:moveTo>
                    <a:cubicBezTo>
                      <a:pt x="68" y="53"/>
                      <a:pt x="66" y="55"/>
                      <a:pt x="63" y="55"/>
                    </a:cubicBezTo>
                    <a:cubicBezTo>
                      <a:pt x="5" y="55"/>
                      <a:pt x="5" y="55"/>
                      <a:pt x="5" y="55"/>
                    </a:cubicBezTo>
                    <a:cubicBezTo>
                      <a:pt x="2" y="55"/>
                      <a:pt x="0" y="53"/>
                      <a:pt x="0" y="49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2" y="0"/>
                      <a:pt x="5" y="0"/>
                    </a:cubicBezTo>
                    <a:cubicBezTo>
                      <a:pt x="63" y="0"/>
                      <a:pt x="63" y="0"/>
                      <a:pt x="63" y="0"/>
                    </a:cubicBezTo>
                    <a:cubicBezTo>
                      <a:pt x="66" y="0"/>
                      <a:pt x="68" y="3"/>
                      <a:pt x="68" y="6"/>
                    </a:cubicBezTo>
                    <a:lnTo>
                      <a:pt x="68" y="49"/>
                    </a:lnTo>
                    <a:close/>
                    <a:moveTo>
                      <a:pt x="5" y="5"/>
                    </a:moveTo>
                    <a:cubicBezTo>
                      <a:pt x="5" y="5"/>
                      <a:pt x="4" y="5"/>
                      <a:pt x="4" y="6"/>
                    </a:cubicBezTo>
                    <a:cubicBezTo>
                      <a:pt x="4" y="49"/>
                      <a:pt x="4" y="49"/>
                      <a:pt x="4" y="49"/>
                    </a:cubicBezTo>
                    <a:cubicBezTo>
                      <a:pt x="4" y="50"/>
                      <a:pt x="5" y="51"/>
                      <a:pt x="5" y="51"/>
                    </a:cubicBezTo>
                    <a:cubicBezTo>
                      <a:pt x="63" y="51"/>
                      <a:pt x="63" y="51"/>
                      <a:pt x="63" y="51"/>
                    </a:cubicBezTo>
                    <a:cubicBezTo>
                      <a:pt x="63" y="51"/>
                      <a:pt x="64" y="50"/>
                      <a:pt x="64" y="49"/>
                    </a:cubicBezTo>
                    <a:cubicBezTo>
                      <a:pt x="64" y="6"/>
                      <a:pt x="64" y="6"/>
                      <a:pt x="64" y="6"/>
                    </a:cubicBezTo>
                    <a:cubicBezTo>
                      <a:pt x="64" y="5"/>
                      <a:pt x="63" y="5"/>
                      <a:pt x="63" y="5"/>
                    </a:cubicBezTo>
                    <a:lnTo>
                      <a:pt x="5" y="5"/>
                    </a:lnTo>
                    <a:close/>
                    <a:moveTo>
                      <a:pt x="16" y="23"/>
                    </a:moveTo>
                    <a:cubicBezTo>
                      <a:pt x="12" y="23"/>
                      <a:pt x="9" y="20"/>
                      <a:pt x="9" y="16"/>
                    </a:cubicBezTo>
                    <a:cubicBezTo>
                      <a:pt x="9" y="13"/>
                      <a:pt x="12" y="9"/>
                      <a:pt x="16" y="9"/>
                    </a:cubicBezTo>
                    <a:cubicBezTo>
                      <a:pt x="20" y="9"/>
                      <a:pt x="23" y="13"/>
                      <a:pt x="23" y="16"/>
                    </a:cubicBezTo>
                    <a:cubicBezTo>
                      <a:pt x="23" y="20"/>
                      <a:pt x="20" y="23"/>
                      <a:pt x="16" y="23"/>
                    </a:cubicBezTo>
                    <a:close/>
                    <a:moveTo>
                      <a:pt x="59" y="46"/>
                    </a:moveTo>
                    <a:cubicBezTo>
                      <a:pt x="9" y="46"/>
                      <a:pt x="9" y="46"/>
                      <a:pt x="9" y="46"/>
                    </a:cubicBezTo>
                    <a:cubicBezTo>
                      <a:pt x="9" y="39"/>
                      <a:pt x="9" y="39"/>
                      <a:pt x="9" y="39"/>
                    </a:cubicBezTo>
                    <a:cubicBezTo>
                      <a:pt x="20" y="28"/>
                      <a:pt x="20" y="28"/>
                      <a:pt x="20" y="28"/>
                    </a:cubicBezTo>
                    <a:cubicBezTo>
                      <a:pt x="26" y="33"/>
                      <a:pt x="26" y="33"/>
                      <a:pt x="26" y="33"/>
                    </a:cubicBezTo>
                    <a:cubicBezTo>
                      <a:pt x="44" y="15"/>
                      <a:pt x="44" y="15"/>
                      <a:pt x="44" y="15"/>
                    </a:cubicBezTo>
                    <a:cubicBezTo>
                      <a:pt x="59" y="30"/>
                      <a:pt x="59" y="30"/>
                      <a:pt x="59" y="30"/>
                    </a:cubicBezTo>
                    <a:lnTo>
                      <a:pt x="59" y="46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id-ID" dirty="0">
                  <a:latin typeface="+mn-ea"/>
                </a:endParaRPr>
              </a:p>
            </p:txBody>
          </p:sp>
        </p:grpSp>
        <p:sp>
          <p:nvSpPr>
            <p:cNvPr id="14" name="Button">
              <a:extLst>
                <a:ext uri="{FF2B5EF4-FFF2-40B4-BE49-F238E27FC236}">
                  <a16:creationId xmlns:a16="http://schemas.microsoft.com/office/drawing/2014/main" id="{28D07AC6-3D81-F497-643B-2862B16A96A0}"/>
                </a:ext>
              </a:extLst>
            </p:cNvPr>
            <p:cNvSpPr>
              <a:spLocks/>
            </p:cNvSpPr>
            <p:nvPr/>
          </p:nvSpPr>
          <p:spPr bwMode="auto">
            <a:xfrm>
              <a:off x="3507967" y="6313512"/>
              <a:ext cx="956861" cy="241995"/>
            </a:xfrm>
            <a:prstGeom prst="roundRect">
              <a:avLst>
                <a:gd name="adj" fmla="val 8776"/>
              </a:avLst>
            </a:prstGeom>
            <a:solidFill>
              <a:srgbClr val="FFFFFF"/>
            </a:solidFill>
            <a:ln w="6350" cap="flat" cmpd="sng" algn="ctr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Showcase </a:t>
              </a:r>
              <a:r>
                <a:rPr lang="ko-KR" alt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체험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43F485E6-1EFD-59A0-ADD5-B89AFEDD602A}"/>
                </a:ext>
              </a:extLst>
            </p:cNvPr>
            <p:cNvCxnSpPr/>
            <p:nvPr/>
          </p:nvCxnSpPr>
          <p:spPr>
            <a:xfrm>
              <a:off x="217502" y="4401108"/>
              <a:ext cx="9010633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4CECF07D-DCD4-F5EB-C432-594628811256}"/>
                </a:ext>
              </a:extLst>
            </p:cNvPr>
            <p:cNvCxnSpPr>
              <a:cxnSpLocks/>
            </p:cNvCxnSpPr>
            <p:nvPr/>
          </p:nvCxnSpPr>
          <p:spPr>
            <a:xfrm>
              <a:off x="2592015" y="3981978"/>
              <a:ext cx="0" cy="42003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F08E072D-C8DE-6F02-25ED-075A4740AD5C}"/>
                </a:ext>
              </a:extLst>
            </p:cNvPr>
            <p:cNvSpPr/>
            <p:nvPr/>
          </p:nvSpPr>
          <p:spPr>
            <a:xfrm>
              <a:off x="675699" y="4102800"/>
              <a:ext cx="1335545" cy="154914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/>
            <a:p>
              <a:pPr lvl="0" algn="ctr" latinLnBrk="0">
                <a:lnSpc>
                  <a:spcPct val="110000"/>
                </a:lnSpc>
                <a:defRPr/>
              </a:pPr>
              <a:r>
                <a:rPr lang="ko-KR" altLang="en-US" sz="1000" b="1" dirty="0">
                  <a:latin typeface="+mn-ea"/>
                  <a:cs typeface="Segoe UI" panose="020B0502040204020203" pitchFamily="34" charset="0"/>
                </a:rPr>
                <a:t>집중도 분석</a:t>
              </a: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8551FC55-6857-F9AC-9C97-10EFB07D00AD}"/>
                </a:ext>
              </a:extLst>
            </p:cNvPr>
            <p:cNvSpPr/>
            <p:nvPr/>
          </p:nvSpPr>
          <p:spPr>
            <a:xfrm>
              <a:off x="7440746" y="4102800"/>
              <a:ext cx="1335545" cy="154914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/>
            <a:p>
              <a:pPr lvl="0" algn="ctr" latinLnBrk="0">
                <a:lnSpc>
                  <a:spcPct val="110000"/>
                </a:lnSpc>
                <a:defRPr/>
              </a:pPr>
              <a:r>
                <a:rPr lang="ko-KR" altLang="en-US" sz="1000" b="1" dirty="0">
                  <a:latin typeface="+mn-ea"/>
                  <a:cs typeface="Segoe UI" panose="020B0502040204020203" pitchFamily="34" charset="0"/>
                </a:rPr>
                <a:t>시험 부정행위 검출</a:t>
              </a: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B5AA7010-51FC-7C2F-DFF8-3CF257881328}"/>
                </a:ext>
              </a:extLst>
            </p:cNvPr>
            <p:cNvSpPr/>
            <p:nvPr/>
          </p:nvSpPr>
          <p:spPr>
            <a:xfrm>
              <a:off x="217498" y="4341026"/>
              <a:ext cx="2369487" cy="70745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Ins="90000" rtlCol="0" anchor="ctr"/>
            <a:lstStyle/>
            <a:p>
              <a:pPr algn="l"/>
              <a:endParaRPr lang="ko-KR" altLang="en-US" sz="1000" noProof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E1ABF8F0-E4B2-8922-55DF-2CDE74C718B1}"/>
                </a:ext>
              </a:extLst>
            </p:cNvPr>
            <p:cNvCxnSpPr/>
            <p:nvPr/>
          </p:nvCxnSpPr>
          <p:spPr>
            <a:xfrm>
              <a:off x="217502" y="3963977"/>
              <a:ext cx="9010633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60063F82-859C-24AC-45B3-AD5AFE2B8456}"/>
                </a:ext>
              </a:extLst>
            </p:cNvPr>
            <p:cNvCxnSpPr>
              <a:cxnSpLocks/>
            </p:cNvCxnSpPr>
            <p:nvPr/>
          </p:nvCxnSpPr>
          <p:spPr>
            <a:xfrm>
              <a:off x="4763778" y="3967282"/>
              <a:ext cx="8503" cy="45431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243429C0-F2FE-652E-E6B2-808048198E3F}"/>
                </a:ext>
              </a:extLst>
            </p:cNvPr>
            <p:cNvCxnSpPr>
              <a:cxnSpLocks/>
            </p:cNvCxnSpPr>
            <p:nvPr/>
          </p:nvCxnSpPr>
          <p:spPr>
            <a:xfrm>
              <a:off x="6945599" y="3967282"/>
              <a:ext cx="0" cy="43472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3C83B75D-563D-A473-2E17-E5DA03EC3A04}"/>
                </a:ext>
              </a:extLst>
            </p:cNvPr>
            <p:cNvSpPr/>
            <p:nvPr/>
          </p:nvSpPr>
          <p:spPr>
            <a:xfrm>
              <a:off x="3014376" y="4102800"/>
              <a:ext cx="1335545" cy="154914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/>
            <a:p>
              <a:pPr lvl="0" algn="ctr" latinLnBrk="0">
                <a:lnSpc>
                  <a:spcPct val="110000"/>
                </a:lnSpc>
                <a:defRPr/>
              </a:pPr>
              <a:r>
                <a:rPr lang="ko-KR" altLang="en-US" sz="1000" b="1">
                  <a:latin typeface="+mn-ea"/>
                  <a:cs typeface="Segoe UI" panose="020B0502040204020203" pitchFamily="34" charset="0"/>
                </a:rPr>
                <a:t>흥미도 </a:t>
              </a:r>
              <a:r>
                <a:rPr lang="ko-KR" altLang="en-US" sz="1000" b="1" dirty="0">
                  <a:latin typeface="+mn-ea"/>
                  <a:cs typeface="Segoe UI" panose="020B0502040204020203" pitchFamily="34" charset="0"/>
                </a:rPr>
                <a:t>분석</a:t>
              </a: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6B364A5D-2F5D-4000-5893-221C93E6B63F}"/>
                </a:ext>
              </a:extLst>
            </p:cNvPr>
            <p:cNvSpPr/>
            <p:nvPr/>
          </p:nvSpPr>
          <p:spPr>
            <a:xfrm>
              <a:off x="5193524" y="4102800"/>
              <a:ext cx="1335545" cy="154914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/>
            <a:p>
              <a:pPr lvl="0" algn="ctr" latinLnBrk="0">
                <a:lnSpc>
                  <a:spcPct val="110000"/>
                </a:lnSpc>
                <a:defRPr/>
              </a:pPr>
              <a:r>
                <a:rPr lang="ko-KR" altLang="en-US" sz="1000" b="1" dirty="0">
                  <a:latin typeface="+mn-ea"/>
                  <a:cs typeface="Segoe UI" panose="020B0502040204020203" pitchFamily="34" charset="0"/>
                </a:rPr>
                <a:t>자세 분석</a:t>
              </a: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49ABF374-A6BF-7317-209A-7A83805A7CF6}"/>
                </a:ext>
              </a:extLst>
            </p:cNvPr>
            <p:cNvSpPr/>
            <p:nvPr/>
          </p:nvSpPr>
          <p:spPr>
            <a:xfrm>
              <a:off x="217502" y="791183"/>
              <a:ext cx="9010636" cy="51606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x-none" altLang="en-US" dirty="0">
                <a:latin typeface="+mn-ea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5C64B45F-4FC0-A46D-BF36-B2E5D38F8D5F}"/>
                </a:ext>
              </a:extLst>
            </p:cNvPr>
            <p:cNvSpPr/>
            <p:nvPr/>
          </p:nvSpPr>
          <p:spPr>
            <a:xfrm>
              <a:off x="217502" y="791183"/>
              <a:ext cx="9010636" cy="51606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x-none" altLang="en-US" dirty="0">
                <a:latin typeface="+mn-ea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EFB28432-8539-3297-884A-369F9CDFE6B5}"/>
                </a:ext>
              </a:extLst>
            </p:cNvPr>
            <p:cNvSpPr/>
            <p:nvPr/>
          </p:nvSpPr>
          <p:spPr>
            <a:xfrm>
              <a:off x="217502" y="791183"/>
              <a:ext cx="9010636" cy="51606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x-none" altLang="en-US" dirty="0">
                <a:latin typeface="+mn-ea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91DABD91-D4C7-9F17-2FF5-84E8D5B6C21E}"/>
                </a:ext>
              </a:extLst>
            </p:cNvPr>
            <p:cNvSpPr/>
            <p:nvPr/>
          </p:nvSpPr>
          <p:spPr bwMode="auto">
            <a:xfrm>
              <a:off x="338543" y="949952"/>
              <a:ext cx="1004929" cy="198522"/>
            </a:xfrm>
            <a:prstGeom prst="rect">
              <a:avLst/>
            </a:prstGeom>
            <a:noFill/>
            <a:ln w="2857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none" lIns="36000"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0" lang="en-US" altLang="ko-KR" sz="1050" b="1" dirty="0">
                  <a:solidFill>
                    <a:schemeClr val="bg1">
                      <a:lumMod val="65000"/>
                    </a:schemeClr>
                  </a:solidFill>
                  <a:latin typeface="+mn-ea"/>
                </a:rPr>
                <a:t>Raiseme </a:t>
              </a:r>
              <a:r>
                <a:rPr lang="en-US" altLang="ko-KR" sz="1050" b="1" dirty="0">
                  <a:solidFill>
                    <a:schemeClr val="bg1">
                      <a:lumMod val="65000"/>
                    </a:schemeClr>
                  </a:solidFill>
                  <a:latin typeface="+mn-ea"/>
                </a:rPr>
                <a:t>Logo</a:t>
              </a:r>
              <a:endParaRPr kumimoji="0" lang="ko-KR" altLang="en-US" sz="1050" b="1" dirty="0">
                <a:solidFill>
                  <a:schemeClr val="bg1">
                    <a:lumMod val="65000"/>
                  </a:schemeClr>
                </a:solidFill>
                <a:latin typeface="+mn-ea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05B60A9-FEAA-D5F8-6863-78B74316EA62}"/>
                </a:ext>
              </a:extLst>
            </p:cNvPr>
            <p:cNvSpPr txBox="1"/>
            <p:nvPr/>
          </p:nvSpPr>
          <p:spPr>
            <a:xfrm>
              <a:off x="6903769" y="926102"/>
              <a:ext cx="502309" cy="246221"/>
            </a:xfrm>
            <a:prstGeom prst="rect">
              <a:avLst/>
            </a:prstGeom>
            <a:noFill/>
          </p:spPr>
          <p:txBody>
            <a:bodyPr wrap="none" lIns="36000" rIns="36000" rtlCol="0" anchor="ctr">
              <a:spAutoFit/>
            </a:bodyPr>
            <a:lstStyle/>
            <a:p>
              <a:pPr algn="ctr"/>
              <a:r>
                <a:rPr kumimoji="1" lang="en-US" altLang="en-US" sz="1000" b="1" dirty="0">
                  <a:latin typeface="+mn-ea"/>
                </a:rPr>
                <a:t>Service</a:t>
              </a:r>
              <a:endParaRPr kumimoji="1" lang="x-none" altLang="en-US" sz="1000" b="1" dirty="0">
                <a:latin typeface="+mn-ea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AC6E76D6-AC7D-82FF-8E4C-68EA9DED4696}"/>
                </a:ext>
              </a:extLst>
            </p:cNvPr>
            <p:cNvSpPr txBox="1"/>
            <p:nvPr/>
          </p:nvSpPr>
          <p:spPr>
            <a:xfrm>
              <a:off x="8651687" y="926102"/>
              <a:ext cx="407731" cy="246221"/>
            </a:xfrm>
            <a:prstGeom prst="rect">
              <a:avLst/>
            </a:prstGeom>
            <a:noFill/>
          </p:spPr>
          <p:txBody>
            <a:bodyPr wrap="none" lIns="36000" rIns="36000" rtlCol="0" anchor="ctr">
              <a:spAutoFit/>
            </a:bodyPr>
            <a:lstStyle/>
            <a:p>
              <a:pPr algn="ctr"/>
              <a:r>
                <a:rPr kumimoji="1" lang="en-US" altLang="en-US" sz="1000" b="1" dirty="0">
                  <a:latin typeface="+mn-ea"/>
                </a:rPr>
                <a:t>News</a:t>
              </a:r>
              <a:endParaRPr kumimoji="1" lang="x-none" altLang="en-US" sz="1000" b="1" dirty="0">
                <a:latin typeface="+mn-ea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F3D80295-FEB6-6C6F-453B-462BC64E2155}"/>
                </a:ext>
              </a:extLst>
            </p:cNvPr>
            <p:cNvSpPr/>
            <p:nvPr/>
          </p:nvSpPr>
          <p:spPr bwMode="auto">
            <a:xfrm>
              <a:off x="5775776" y="971689"/>
              <a:ext cx="346666" cy="155049"/>
            </a:xfrm>
            <a:prstGeom prst="rect">
              <a:avLst/>
            </a:prstGeom>
            <a:noFill/>
            <a:ln w="2857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none" lIns="36000"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kumimoji="0" lang="ko-KR" altLang="en-US" sz="1000" b="1" dirty="0">
                <a:latin typeface="+mn-ea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D2E52764-4E8E-D9C7-FAA8-57B6899B0B40}"/>
                </a:ext>
              </a:extLst>
            </p:cNvPr>
            <p:cNvSpPr txBox="1"/>
            <p:nvPr/>
          </p:nvSpPr>
          <p:spPr>
            <a:xfrm>
              <a:off x="8080805" y="926102"/>
              <a:ext cx="353228" cy="246221"/>
            </a:xfrm>
            <a:prstGeom prst="rect">
              <a:avLst/>
            </a:prstGeom>
            <a:noFill/>
          </p:spPr>
          <p:txBody>
            <a:bodyPr wrap="none" lIns="36000" rIns="36000" rtlCol="0" anchor="ctr">
              <a:spAutoFit/>
            </a:bodyPr>
            <a:lstStyle/>
            <a:p>
              <a:pPr algn="ctr"/>
              <a:r>
                <a:rPr kumimoji="1" lang="en-US" altLang="en-US" sz="1000" b="1" dirty="0">
                  <a:latin typeface="+mn-ea"/>
                </a:rPr>
                <a:t>Case</a:t>
              </a:r>
              <a:endParaRPr kumimoji="1" lang="x-none" altLang="en-US" sz="1000" b="1" dirty="0">
                <a:latin typeface="+mn-ea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6AF2542-CED7-2911-3559-17CC3AE61FAD}"/>
                </a:ext>
              </a:extLst>
            </p:cNvPr>
            <p:cNvSpPr txBox="1"/>
            <p:nvPr/>
          </p:nvSpPr>
          <p:spPr>
            <a:xfrm>
              <a:off x="6323266" y="926102"/>
              <a:ext cx="451012" cy="246221"/>
            </a:xfrm>
            <a:prstGeom prst="rect">
              <a:avLst/>
            </a:prstGeom>
            <a:noFill/>
          </p:spPr>
          <p:txBody>
            <a:bodyPr wrap="none" lIns="36000" rIns="36000" rtlCol="0" anchor="ctr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0" lang="en-US" altLang="ko-KR" sz="1000" b="1" dirty="0">
                  <a:latin typeface="+mn-ea"/>
                </a:rPr>
                <a:t>About</a:t>
              </a:r>
              <a:endParaRPr kumimoji="0" lang="ko-KR" altLang="en-US" sz="1000" b="1" dirty="0">
                <a:latin typeface="+mn-ea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9167492-B130-9FC3-1A05-D6D129CE7E29}"/>
                </a:ext>
              </a:extLst>
            </p:cNvPr>
            <p:cNvSpPr txBox="1"/>
            <p:nvPr/>
          </p:nvSpPr>
          <p:spPr>
            <a:xfrm>
              <a:off x="7506714" y="926102"/>
              <a:ext cx="359641" cy="246221"/>
            </a:xfrm>
            <a:prstGeom prst="rect">
              <a:avLst/>
            </a:prstGeom>
            <a:noFill/>
          </p:spPr>
          <p:txBody>
            <a:bodyPr wrap="none" lIns="36000" rIns="36000" rtlCol="0" anchor="ctr">
              <a:spAutoFit/>
            </a:bodyPr>
            <a:lstStyle/>
            <a:p>
              <a:pPr algn="ctr"/>
              <a:r>
                <a:rPr kumimoji="1" lang="en-US" altLang="en-US" sz="1000" b="1" dirty="0">
                  <a:latin typeface="+mn-ea"/>
                </a:rPr>
                <a:t>Tech</a:t>
              </a:r>
              <a:endParaRPr kumimoji="1" lang="x-none" altLang="en-US" sz="1000" b="1" dirty="0">
                <a:latin typeface="+mn-ea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8F8EF853-7126-6C59-040F-3143CD65C553}"/>
                </a:ext>
              </a:extLst>
            </p:cNvPr>
            <p:cNvSpPr/>
            <p:nvPr/>
          </p:nvSpPr>
          <p:spPr>
            <a:xfrm>
              <a:off x="217498" y="788533"/>
              <a:ext cx="9010632" cy="5798735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Ins="90000" rtlCol="0" anchor="ctr"/>
            <a:lstStyle/>
            <a:p>
              <a:pPr algn="ctr"/>
              <a:endParaRPr lang="ko-KR" altLang="en-US" noProof="1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075FA131-4D90-E9FB-7569-0BF35691967D}"/>
              </a:ext>
            </a:extLst>
          </p:cNvPr>
          <p:cNvSpPr/>
          <p:nvPr/>
        </p:nvSpPr>
        <p:spPr>
          <a:xfrm>
            <a:off x="308166" y="878163"/>
            <a:ext cx="8760063" cy="539563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marR="0" lvl="1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BF556B61-8919-1B6C-C96A-786022306625}"/>
              </a:ext>
            </a:extLst>
          </p:cNvPr>
          <p:cNvSpPr/>
          <p:nvPr/>
        </p:nvSpPr>
        <p:spPr>
          <a:xfrm>
            <a:off x="548548" y="986216"/>
            <a:ext cx="1803035" cy="293034"/>
          </a:xfrm>
          <a:prstGeom prst="rect">
            <a:avLst/>
          </a:prstGeom>
          <a:noFill/>
          <a:ln w="3175">
            <a:noFill/>
          </a:ln>
          <a:effectLst/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Raiseme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Showcase</a:t>
            </a:r>
            <a:endParaRPr lang="ko-KR" altLang="en-US" sz="12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62" name="Delete">
            <a:extLst>
              <a:ext uri="{FF2B5EF4-FFF2-40B4-BE49-F238E27FC236}">
                <a16:creationId xmlns:a16="http://schemas.microsoft.com/office/drawing/2014/main" id="{A172FB87-C407-1C75-1F51-1DCE62DFD1EB}"/>
              </a:ext>
            </a:extLst>
          </p:cNvPr>
          <p:cNvSpPr>
            <a:spLocks noChangeAspect="1"/>
          </p:cNvSpPr>
          <p:nvPr/>
        </p:nvSpPr>
        <p:spPr bwMode="auto">
          <a:xfrm>
            <a:off x="8531986" y="1037036"/>
            <a:ext cx="157114" cy="169711"/>
          </a:xfrm>
          <a:custGeom>
            <a:avLst/>
            <a:gdLst>
              <a:gd name="T0" fmla="*/ 3 w 77"/>
              <a:gd name="T1" fmla="*/ 0 h 77"/>
              <a:gd name="T2" fmla="*/ 0 w 77"/>
              <a:gd name="T3" fmla="*/ 3 h 77"/>
              <a:gd name="T4" fmla="*/ 36 w 77"/>
              <a:gd name="T5" fmla="*/ 38 h 77"/>
              <a:gd name="T6" fmla="*/ 0 w 77"/>
              <a:gd name="T7" fmla="*/ 74 h 77"/>
              <a:gd name="T8" fmla="*/ 3 w 77"/>
              <a:gd name="T9" fmla="*/ 77 h 77"/>
              <a:gd name="T10" fmla="*/ 39 w 77"/>
              <a:gd name="T11" fmla="*/ 41 h 77"/>
              <a:gd name="T12" fmla="*/ 74 w 77"/>
              <a:gd name="T13" fmla="*/ 77 h 77"/>
              <a:gd name="T14" fmla="*/ 77 w 77"/>
              <a:gd name="T15" fmla="*/ 74 h 77"/>
              <a:gd name="T16" fmla="*/ 42 w 77"/>
              <a:gd name="T17" fmla="*/ 38 h 77"/>
              <a:gd name="T18" fmla="*/ 77 w 77"/>
              <a:gd name="T19" fmla="*/ 3 h 77"/>
              <a:gd name="T20" fmla="*/ 74 w 77"/>
              <a:gd name="T21" fmla="*/ 0 h 77"/>
              <a:gd name="T22" fmla="*/ 39 w 77"/>
              <a:gd name="T23" fmla="*/ 35 h 77"/>
              <a:gd name="T24" fmla="*/ 3 w 77"/>
              <a:gd name="T25" fmla="*/ 0 h 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77" h="77">
                <a:moveTo>
                  <a:pt x="3" y="0"/>
                </a:moveTo>
                <a:lnTo>
                  <a:pt x="0" y="3"/>
                </a:lnTo>
                <a:lnTo>
                  <a:pt x="36" y="38"/>
                </a:lnTo>
                <a:lnTo>
                  <a:pt x="0" y="74"/>
                </a:lnTo>
                <a:lnTo>
                  <a:pt x="3" y="77"/>
                </a:lnTo>
                <a:lnTo>
                  <a:pt x="39" y="41"/>
                </a:lnTo>
                <a:lnTo>
                  <a:pt x="74" y="77"/>
                </a:lnTo>
                <a:lnTo>
                  <a:pt x="77" y="74"/>
                </a:lnTo>
                <a:lnTo>
                  <a:pt x="42" y="38"/>
                </a:lnTo>
                <a:lnTo>
                  <a:pt x="77" y="3"/>
                </a:lnTo>
                <a:lnTo>
                  <a:pt x="74" y="0"/>
                </a:lnTo>
                <a:lnTo>
                  <a:pt x="39" y="35"/>
                </a:lnTo>
                <a:lnTo>
                  <a:pt x="3" y="0"/>
                </a:lnTo>
                <a:close/>
              </a:path>
            </a:pathLst>
          </a:custGeom>
          <a:solidFill>
            <a:srgbClr val="5F5F5F"/>
          </a:solidFill>
          <a:ln w="3175"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04331153-395C-9E62-87F4-32BD7E1FB4BE}"/>
              </a:ext>
            </a:extLst>
          </p:cNvPr>
          <p:cNvSpPr/>
          <p:nvPr/>
        </p:nvSpPr>
        <p:spPr>
          <a:xfrm>
            <a:off x="548541" y="1413736"/>
            <a:ext cx="8283991" cy="4575373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lnSpc>
                <a:spcPct val="150000"/>
              </a:lnSpc>
              <a:buAutoNum type="arabicPeriod"/>
            </a:pP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6FC87A0F-7649-AFA3-5F37-FAC629956550}"/>
              </a:ext>
            </a:extLst>
          </p:cNvPr>
          <p:cNvSpPr/>
          <p:nvPr/>
        </p:nvSpPr>
        <p:spPr>
          <a:xfrm>
            <a:off x="548549" y="1766960"/>
            <a:ext cx="8283984" cy="42221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7" name="Drop-down" descr="&lt;SmartSettings&gt;&lt;SmartResize enabled=&quot;True&quot; minWidth=&quot;20&quot; minHeight=&quot;5&quot; /&gt;&lt;/SmartSettings&gt;">
            <a:extLst>
              <a:ext uri="{FF2B5EF4-FFF2-40B4-BE49-F238E27FC236}">
                <a16:creationId xmlns:a16="http://schemas.microsoft.com/office/drawing/2014/main" id="{82C4FFD3-F5BE-A856-9676-CDF064C04EA0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2123473" y="1029546"/>
            <a:ext cx="804176" cy="206375"/>
            <a:chOff x="5537200" y="2495550"/>
            <a:chExt cx="1281113" cy="206375"/>
          </a:xfrm>
        </p:grpSpPr>
        <p:sp>
          <p:nvSpPr>
            <p:cNvPr id="72" name="Input Field">
              <a:extLst>
                <a:ext uri="{FF2B5EF4-FFF2-40B4-BE49-F238E27FC236}">
                  <a16:creationId xmlns:a16="http://schemas.microsoft.com/office/drawing/2014/main" id="{7AD5A5BF-BDFE-5213-DCE8-1F73FFED2F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37200" y="2495550"/>
              <a:ext cx="1281113" cy="206375"/>
            </a:xfrm>
            <a:prstGeom prst="rect">
              <a:avLst/>
            </a:prstGeom>
            <a:solidFill>
              <a:srgbClr val="FFFFFF"/>
            </a:solidFill>
            <a:ln w="6350" cap="flat">
              <a:solidFill>
                <a:srgbClr val="A0A0A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54864" tIns="0" rIns="128016" bIns="0" numCol="1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800" dirty="0">
                  <a:solidFill>
                    <a:srgbClr val="333333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흥미도 분석</a:t>
              </a:r>
              <a:endParaRPr lang="en-US" sz="800" dirty="0">
                <a:solidFill>
                  <a:srgbClr val="333333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3" name="Arrow" descr="&lt;SmartSettings&gt;&lt;SmartResize anchorLeft=&quot;None&quot; anchorTop=&quot;Non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EBA4894C-6095-2FBA-70AC-79A08710126C}"/>
                </a:ext>
              </a:extLst>
            </p:cNvPr>
            <p:cNvSpPr>
              <a:spLocks/>
            </p:cNvSpPr>
            <p:nvPr>
              <p:custDataLst>
                <p:tags r:id="rId2"/>
              </p:custDataLst>
            </p:nvPr>
          </p:nvSpPr>
          <p:spPr bwMode="auto">
            <a:xfrm>
              <a:off x="6643811" y="2579688"/>
              <a:ext cx="78400" cy="39688"/>
            </a:xfrm>
            <a:custGeom>
              <a:avLst/>
              <a:gdLst>
                <a:gd name="T0" fmla="*/ 120 w 240"/>
                <a:gd name="T1" fmla="*/ 197 h 197"/>
                <a:gd name="T2" fmla="*/ 0 w 240"/>
                <a:gd name="T3" fmla="*/ 0 h 197"/>
                <a:gd name="T4" fmla="*/ 240 w 240"/>
                <a:gd name="T5" fmla="*/ 0 h 197"/>
                <a:gd name="T6" fmla="*/ 120 w 240"/>
                <a:gd name="T7" fmla="*/ 197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0" h="197">
                  <a:moveTo>
                    <a:pt x="120" y="197"/>
                  </a:moveTo>
                  <a:lnTo>
                    <a:pt x="0" y="0"/>
                  </a:lnTo>
                  <a:lnTo>
                    <a:pt x="240" y="0"/>
                  </a:lnTo>
                  <a:lnTo>
                    <a:pt x="120" y="197"/>
                  </a:lnTo>
                  <a:close/>
                </a:path>
              </a:pathLst>
            </a:custGeom>
            <a:solidFill>
              <a:srgbClr val="30303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70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id="{0BBA86A4-AA5C-E757-B907-AB23633EC8FC}"/>
              </a:ext>
            </a:extLst>
          </p:cNvPr>
          <p:cNvSpPr txBox="1"/>
          <p:nvPr/>
        </p:nvSpPr>
        <p:spPr>
          <a:xfrm>
            <a:off x="640730" y="1456745"/>
            <a:ext cx="2574950" cy="241980"/>
          </a:xfrm>
          <a:prstGeom prst="rect">
            <a:avLst/>
          </a:prstGeom>
          <a:noFill/>
        </p:spPr>
        <p:txBody>
          <a:bodyPr wrap="square" lIns="72000" tIns="36000" rIns="72000" bIns="36000" rtlCol="0">
            <a:spAutoFit/>
          </a:bodyPr>
          <a:lstStyle/>
          <a:p>
            <a:r>
              <a:rPr lang="ko-KR" altLang="en-US" sz="1050" b="1" dirty="0"/>
              <a:t>흥미도는 몇 퍼센트</a:t>
            </a:r>
            <a:r>
              <a:rPr lang="en-US" altLang="ko-KR" sz="1050" b="1" dirty="0"/>
              <a:t>?</a:t>
            </a: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8F77D4D8-45E3-9D43-5E15-010827FA50FD}"/>
              </a:ext>
            </a:extLst>
          </p:cNvPr>
          <p:cNvSpPr/>
          <p:nvPr/>
        </p:nvSpPr>
        <p:spPr>
          <a:xfrm>
            <a:off x="1780506" y="1769357"/>
            <a:ext cx="5791658" cy="358825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66" name="표 65">
            <a:extLst>
              <a:ext uri="{FF2B5EF4-FFF2-40B4-BE49-F238E27FC236}">
                <a16:creationId xmlns:a16="http://schemas.microsoft.com/office/drawing/2014/main" id="{CAE05405-D2E9-040A-5BE7-93BE35FCC8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5883655"/>
              </p:ext>
            </p:extLst>
          </p:nvPr>
        </p:nvGraphicFramePr>
        <p:xfrm>
          <a:off x="9317697" y="798693"/>
          <a:ext cx="2656801" cy="29278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6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61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5521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B="6480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lnSpc>
                          <a:spcPts val="1200"/>
                        </a:lnSpc>
                        <a:buFontTx/>
                        <a:buNone/>
                      </a:pPr>
                      <a:r>
                        <a:rPr lang="en-US" altLang="ko-KR" sz="800" b="1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URL </a:t>
                      </a:r>
                      <a:r>
                        <a:rPr lang="ko-KR" altLang="en-US" sz="800" b="1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복사</a:t>
                      </a:r>
                      <a:endParaRPr lang="en-US" altLang="ko-KR" sz="800" b="1" baseline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lnSpc>
                          <a:spcPts val="1200"/>
                        </a:lnSpc>
                        <a:buFontTx/>
                        <a:buChar char="-"/>
                      </a:pP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버튼 선택 시 </a:t>
                      </a: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URL </a:t>
                      </a: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복사</a:t>
                      </a: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+ </a:t>
                      </a: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토스트메시지 출력</a:t>
                      </a:r>
                      <a:endParaRPr lang="en-US" altLang="ko-KR" sz="800" b="0" baseline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indent="0" latinLnBrk="1">
                        <a:lnSpc>
                          <a:spcPts val="1200"/>
                        </a:lnSpc>
                        <a:buFontTx/>
                        <a:buNone/>
                      </a:pPr>
                      <a:endParaRPr lang="en-US" altLang="ko-KR" sz="800" b="0" baseline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indent="0" latinLnBrk="1">
                        <a:lnSpc>
                          <a:spcPts val="1200"/>
                        </a:lnSpc>
                        <a:buFontTx/>
                        <a:buNone/>
                      </a:pPr>
                      <a:endParaRPr lang="en-US" altLang="ko-KR" sz="800" b="0" baseline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marR="0" lvl="0" indent="-171450" algn="l" defTabSz="908399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복사한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URL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입력 시 </a:t>
                      </a:r>
                      <a:r>
                        <a:rPr kumimoji="0" lang="ko-KR" altLang="en-US" sz="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메인페이지에서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[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S_INTE_01_P]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팝업 출력</a:t>
                      </a:r>
                    </a:p>
                  </a:txBody>
                  <a:tcPr marB="648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7354078"/>
                  </a:ext>
                </a:extLst>
              </a:tr>
              <a:tr h="255521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B="6480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08399" rtl="0" eaLnBrk="1" latinLnBrk="1" hangingPunct="1">
                        <a:lnSpc>
                          <a:spcPts val="1200"/>
                        </a:lnSpc>
                        <a:buFontTx/>
                        <a:buNone/>
                      </a:pPr>
                      <a:r>
                        <a:rPr lang="en-US" altLang="ko-KR" sz="800" b="1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30</a:t>
                      </a:r>
                      <a:r>
                        <a:rPr lang="ko-KR" altLang="en-US" sz="800" b="1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초 타이머 </a:t>
                      </a:r>
                      <a:r>
                        <a:rPr lang="en-US" altLang="ko-KR" sz="800" b="1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(</a:t>
                      </a:r>
                      <a:r>
                        <a:rPr lang="ko-KR" altLang="en-US" sz="800" b="1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분석</a:t>
                      </a:r>
                      <a:r>
                        <a:rPr lang="en-US" altLang="ko-KR" sz="800" b="1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</a:t>
                      </a:r>
                      <a:r>
                        <a:rPr lang="ko-KR" altLang="en-US" sz="800" b="1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전</a:t>
                      </a:r>
                      <a:r>
                        <a:rPr lang="en-US" altLang="ko-KR" sz="800" b="1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)</a:t>
                      </a: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171450" indent="-171450" algn="l" defTabSz="908399" rtl="0" eaLnBrk="1" latinLnBrk="1" hangingPunct="1">
                        <a:lnSpc>
                          <a:spcPts val="1200"/>
                        </a:lnSpc>
                        <a:buFontTx/>
                        <a:buChar char="-"/>
                      </a:pPr>
                      <a:r>
                        <a:rPr lang="ko-KR" altLang="en-US" sz="800" b="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분석 시작 전에는 카운트다운 </a:t>
                      </a:r>
                      <a:r>
                        <a:rPr lang="en-US" altLang="ko-KR" sz="800" b="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STOP</a:t>
                      </a:r>
                    </a:p>
                  </a:txBody>
                  <a:tcPr marB="648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386860"/>
                  </a:ext>
                </a:extLst>
              </a:tr>
              <a:tr h="255521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B="6480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08399" rtl="0" eaLnBrk="1" latinLnBrk="1" hangingPunct="1">
                        <a:lnSpc>
                          <a:spcPts val="1200"/>
                        </a:lnSpc>
                        <a:buFontTx/>
                        <a:buNone/>
                      </a:pPr>
                      <a:r>
                        <a:rPr lang="ko-KR" altLang="en-US" sz="800" b="1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시작</a:t>
                      </a:r>
                      <a:endParaRPr lang="en-US" altLang="ko-KR" sz="800" b="1" kern="1200" baseline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171450" marR="0" lvl="0" indent="-171450" algn="l" defTabSz="908399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800" b="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버튼 선택 시 </a:t>
                      </a:r>
                      <a:r>
                        <a:rPr lang="en-US" altLang="ko-KR" sz="800" b="0" kern="1200" baseline="0" dirty="0">
                          <a:solidFill>
                            <a:srgbClr val="0070C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[</a:t>
                      </a:r>
                      <a:r>
                        <a:rPr lang="en-US" altLang="ko-KR" sz="800" dirty="0">
                          <a:solidFill>
                            <a:srgbClr val="0070C0"/>
                          </a:solidFill>
                        </a:rPr>
                        <a:t>S_INTE_03_P</a:t>
                      </a:r>
                      <a:r>
                        <a:rPr lang="en-US" altLang="ko-KR" sz="800" b="0" kern="1200" baseline="0" dirty="0">
                          <a:solidFill>
                            <a:srgbClr val="0070C0"/>
                          </a:solidFill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r>
                        <a:rPr lang="ko-KR" altLang="en-US" sz="800" b="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으로 </a:t>
                      </a:r>
                      <a:r>
                        <a:rPr lang="ko-KR" altLang="en-US" sz="800" b="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이동</a:t>
                      </a: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B="648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27429"/>
                  </a:ext>
                </a:extLst>
              </a:tr>
              <a:tr h="255521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B="6480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08399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분석 시작 전 올바른 구도를 점선</a:t>
                      </a:r>
                      <a:r>
                        <a:rPr lang="en-US" altLang="ko-KR" sz="800" b="1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</a:t>
                      </a:r>
                      <a:r>
                        <a:rPr lang="ko-KR" altLang="en-US" sz="800" b="1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형태로 안내</a:t>
                      </a:r>
                      <a:endParaRPr lang="en-US" altLang="ko-KR" sz="800" b="1" kern="1200" baseline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171450" marR="0" lvl="0" indent="-171450" algn="l" defTabSz="908399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800" b="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[</a:t>
                      </a:r>
                      <a:r>
                        <a:rPr lang="ko-KR" altLang="en-US" sz="800" b="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시작</a:t>
                      </a:r>
                      <a:r>
                        <a:rPr lang="en-US" altLang="ko-KR" sz="800" b="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] </a:t>
                      </a:r>
                      <a:r>
                        <a:rPr lang="ko-KR" altLang="en-US" sz="800" b="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버튼 선택하면 토스트메시지 사라짐</a:t>
                      </a: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171450" marR="0" lvl="0" indent="-171450" algn="l" defTabSz="908399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0" marR="0" lvl="0" indent="0" algn="l" defTabSz="908399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0" marR="0" lvl="0" indent="0" algn="l" defTabSz="908399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kern="1200" baseline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B="648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8012597"/>
                  </a:ext>
                </a:extLst>
              </a:tr>
              <a:tr h="255521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endParaRPr lang="ko-KR" altLang="en-US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B="6480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08399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집중도 측정 그래프 </a:t>
                      </a:r>
                      <a:r>
                        <a:rPr lang="en-US" altLang="ko-KR" sz="800" b="1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(</a:t>
                      </a:r>
                      <a:r>
                        <a:rPr lang="ko-KR" altLang="en-US" sz="800" b="1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분석 전</a:t>
                      </a:r>
                      <a:r>
                        <a:rPr lang="en-US" altLang="ko-KR" sz="800" b="1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)</a:t>
                      </a: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B="648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9992454"/>
                  </a:ext>
                </a:extLst>
              </a:tr>
            </a:tbl>
          </a:graphicData>
        </a:graphic>
      </p:graphicFrame>
      <p:sp>
        <p:nvSpPr>
          <p:cNvPr id="68" name="사각형: 둥근 모서리 67">
            <a:extLst>
              <a:ext uri="{FF2B5EF4-FFF2-40B4-BE49-F238E27FC236}">
                <a16:creationId xmlns:a16="http://schemas.microsoft.com/office/drawing/2014/main" id="{419E652D-969A-38DC-FEFC-D6D48C1E3101}"/>
              </a:ext>
            </a:extLst>
          </p:cNvPr>
          <p:cNvSpPr/>
          <p:nvPr/>
        </p:nvSpPr>
        <p:spPr>
          <a:xfrm>
            <a:off x="9797954" y="1191961"/>
            <a:ext cx="1802253" cy="229023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URL</a:t>
            </a:r>
            <a:r>
              <a:rPr lang="ko-KR" altLang="en-US" sz="800" dirty="0"/>
              <a:t>을 복사했습니다</a:t>
            </a:r>
            <a:r>
              <a:rPr lang="en-US" altLang="ko-KR" sz="800" dirty="0"/>
              <a:t>.</a:t>
            </a:r>
            <a:endParaRPr lang="ko-KR" altLang="en-US" sz="800" dirty="0"/>
          </a:p>
        </p:txBody>
      </p:sp>
      <p:pic>
        <p:nvPicPr>
          <p:cNvPr id="70" name="그림 69">
            <a:extLst>
              <a:ext uri="{FF2B5EF4-FFF2-40B4-BE49-F238E27FC236}">
                <a16:creationId xmlns:a16="http://schemas.microsoft.com/office/drawing/2014/main" id="{24DB27C0-28B0-19D3-5E8F-43AD258284C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027"/>
          <a:stretch/>
        </p:blipFill>
        <p:spPr>
          <a:xfrm>
            <a:off x="803275" y="5060596"/>
            <a:ext cx="8029249" cy="943990"/>
          </a:xfrm>
          <a:prstGeom prst="rect">
            <a:avLst/>
          </a:prstGeom>
        </p:spPr>
      </p:pic>
      <p:sp>
        <p:nvSpPr>
          <p:cNvPr id="85" name="사각형: 둥근 모서리 128">
            <a:extLst>
              <a:ext uri="{FF2B5EF4-FFF2-40B4-BE49-F238E27FC236}">
                <a16:creationId xmlns:a16="http://schemas.microsoft.com/office/drawing/2014/main" id="{A8D00D99-E106-6878-ADFD-3FF727F75D41}"/>
              </a:ext>
            </a:extLst>
          </p:cNvPr>
          <p:cNvSpPr>
            <a:spLocks/>
          </p:cNvSpPr>
          <p:nvPr/>
        </p:nvSpPr>
        <p:spPr>
          <a:xfrm>
            <a:off x="2049894" y="1455802"/>
            <a:ext cx="679625" cy="23177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0">
            <a:solidFill>
              <a:schemeClr val="tx1">
                <a:lumMod val="50000"/>
                <a:lumOff val="50000"/>
              </a:schemeClr>
            </a:solidFill>
            <a:prstDash/>
          </a:ln>
          <a:effectLst/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0" tIns="0" rIns="0" bIns="0" numCol="1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i="0" u="none" strike="noStrike" kern="1200" cap="none" normalizeH="0" noProof="0" dirty="0">
                <a:ln w="9525" cap="flat" cmpd="sng">
                  <a:noFill/>
                  <a:prstDash/>
                </a:ln>
                <a:solidFill>
                  <a:schemeClr val="tx1"/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rPr>
              <a:t>URL </a:t>
            </a:r>
            <a:r>
              <a:rPr kumimoji="0" lang="ko-KR" altLang="en-US" sz="900" i="0" u="none" strike="noStrike" kern="1200" cap="none" normalizeH="0" noProof="0" dirty="0">
                <a:ln w="9525" cap="flat" cmpd="sng">
                  <a:noFill/>
                  <a:prstDash/>
                </a:ln>
                <a:solidFill>
                  <a:schemeClr val="tx1"/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rPr>
              <a:t>복사</a:t>
            </a:r>
          </a:p>
        </p:txBody>
      </p:sp>
      <p:sp>
        <p:nvSpPr>
          <p:cNvPr id="86" name="타원 85">
            <a:extLst>
              <a:ext uri="{FF2B5EF4-FFF2-40B4-BE49-F238E27FC236}">
                <a16:creationId xmlns:a16="http://schemas.microsoft.com/office/drawing/2014/main" id="{1DDFA57C-02FE-12A7-D27C-100624EE7848}"/>
              </a:ext>
            </a:extLst>
          </p:cNvPr>
          <p:cNvSpPr/>
          <p:nvPr/>
        </p:nvSpPr>
        <p:spPr>
          <a:xfrm>
            <a:off x="2725490" y="1472223"/>
            <a:ext cx="166154" cy="166154"/>
          </a:xfrm>
          <a:prstGeom prst="ellipse">
            <a:avLst/>
          </a:prstGeom>
          <a:solidFill>
            <a:srgbClr val="C0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38" dirty="0">
                <a:solidFill>
                  <a:schemeClr val="bg1"/>
                </a:solidFill>
                <a:latin typeface="+mn-ea"/>
              </a:rPr>
              <a:t>1</a:t>
            </a:r>
            <a:endParaRPr lang="ko-KR" altLang="en-US" sz="738" dirty="0" err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A27DF5D4-0C34-0BAE-316C-5BE0643B9385}"/>
              </a:ext>
            </a:extLst>
          </p:cNvPr>
          <p:cNvSpPr/>
          <p:nvPr/>
        </p:nvSpPr>
        <p:spPr>
          <a:xfrm>
            <a:off x="880356" y="4987281"/>
            <a:ext cx="166154" cy="166154"/>
          </a:xfrm>
          <a:prstGeom prst="ellipse">
            <a:avLst/>
          </a:prstGeom>
          <a:solidFill>
            <a:srgbClr val="C0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38" dirty="0">
                <a:solidFill>
                  <a:schemeClr val="bg1"/>
                </a:solidFill>
                <a:latin typeface="+mn-ea"/>
              </a:rPr>
              <a:t>5</a:t>
            </a:r>
            <a:endParaRPr lang="ko-KR" altLang="en-US" sz="738" dirty="0" err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2F3807C8-2C0A-9B42-CFCE-5DD2161FA9F4}"/>
              </a:ext>
            </a:extLst>
          </p:cNvPr>
          <p:cNvSpPr txBox="1"/>
          <p:nvPr/>
        </p:nvSpPr>
        <p:spPr>
          <a:xfrm>
            <a:off x="553877" y="5785908"/>
            <a:ext cx="203866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(</a:t>
            </a:r>
            <a:r>
              <a:rPr lang="ko-KR" altLang="en-US" sz="900" dirty="0">
                <a:solidFill>
                  <a:schemeClr val="bg1"/>
                </a:solidFill>
              </a:rPr>
              <a:t>초</a:t>
            </a:r>
            <a:r>
              <a:rPr lang="en-US" altLang="ko-KR" sz="900" dirty="0">
                <a:solidFill>
                  <a:schemeClr val="bg1"/>
                </a:solidFill>
              </a:rPr>
              <a:t>)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7DC3878F-6648-0B90-9F11-E391978E7773}"/>
              </a:ext>
            </a:extLst>
          </p:cNvPr>
          <p:cNvSpPr/>
          <p:nvPr/>
        </p:nvSpPr>
        <p:spPr>
          <a:xfrm>
            <a:off x="560406" y="5133888"/>
            <a:ext cx="217162" cy="585600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Ins="90000" rtlCol="0" anchor="ctr"/>
          <a:lstStyle/>
          <a:p>
            <a:pPr algn="ctr"/>
            <a:r>
              <a:rPr lang="ko-KR" altLang="en-US" sz="800" b="1" noProof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높음</a:t>
            </a:r>
            <a:endParaRPr lang="en-US" altLang="ko-KR" sz="800" b="1" noProof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endParaRPr lang="en-US" altLang="ko-KR" sz="800" b="1" noProof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endParaRPr lang="en-US" altLang="ko-KR" sz="800" b="1" noProof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endParaRPr lang="en-US" altLang="ko-KR" sz="400" b="1" noProof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ko-KR" altLang="en-US" sz="800" b="1" noProof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낮음</a:t>
            </a:r>
            <a:endParaRPr lang="en-US" altLang="ko-KR" sz="800" b="1" noProof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7FA2ECD6-CE6D-A7E0-F32C-456AF6E1C137}"/>
              </a:ext>
            </a:extLst>
          </p:cNvPr>
          <p:cNvGrpSpPr/>
          <p:nvPr/>
        </p:nvGrpSpPr>
        <p:grpSpPr>
          <a:xfrm>
            <a:off x="3964349" y="1908151"/>
            <a:ext cx="1423972" cy="252883"/>
            <a:chOff x="3992533" y="1908151"/>
            <a:chExt cx="1423972" cy="252883"/>
          </a:xfrm>
        </p:grpSpPr>
        <p:sp>
          <p:nvSpPr>
            <p:cNvPr id="88" name="Timer">
              <a:extLst>
                <a:ext uri="{FF2B5EF4-FFF2-40B4-BE49-F238E27FC236}">
                  <a16:creationId xmlns:a16="http://schemas.microsoft.com/office/drawing/2014/main" id="{096F2BF9-0A32-CCAC-D141-D6838095ED86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992533" y="1956011"/>
              <a:ext cx="157162" cy="157162"/>
            </a:xfrm>
            <a:custGeom>
              <a:avLst/>
              <a:gdLst>
                <a:gd name="T0" fmla="*/ 706 w 1411"/>
                <a:gd name="T1" fmla="*/ 0 h 1412"/>
                <a:gd name="T2" fmla="*/ 597 w 1411"/>
                <a:gd name="T3" fmla="*/ 109 h 1412"/>
                <a:gd name="T4" fmla="*/ 706 w 1411"/>
                <a:gd name="T5" fmla="*/ 218 h 1412"/>
                <a:gd name="T6" fmla="*/ 814 w 1411"/>
                <a:gd name="T7" fmla="*/ 109 h 1412"/>
                <a:gd name="T8" fmla="*/ 706 w 1411"/>
                <a:gd name="T9" fmla="*/ 0 h 1412"/>
                <a:gd name="T10" fmla="*/ 985 w 1411"/>
                <a:gd name="T11" fmla="*/ 68 h 1412"/>
                <a:gd name="T12" fmla="*/ 938 w 1411"/>
                <a:gd name="T13" fmla="*/ 97 h 1412"/>
                <a:gd name="T14" fmla="*/ 977 w 1411"/>
                <a:gd name="T15" fmla="*/ 209 h 1412"/>
                <a:gd name="T16" fmla="*/ 1272 w 1411"/>
                <a:gd name="T17" fmla="*/ 706 h 1412"/>
                <a:gd name="T18" fmla="*/ 706 w 1411"/>
                <a:gd name="T19" fmla="*/ 1274 h 1412"/>
                <a:gd name="T20" fmla="*/ 137 w 1411"/>
                <a:gd name="T21" fmla="*/ 706 h 1412"/>
                <a:gd name="T22" fmla="*/ 175 w 1411"/>
                <a:gd name="T23" fmla="*/ 502 h 1412"/>
                <a:gd name="T24" fmla="*/ 149 w 1411"/>
                <a:gd name="T25" fmla="*/ 401 h 1412"/>
                <a:gd name="T26" fmla="*/ 59 w 1411"/>
                <a:gd name="T27" fmla="*/ 423 h 1412"/>
                <a:gd name="T28" fmla="*/ 0 w 1411"/>
                <a:gd name="T29" fmla="*/ 706 h 1412"/>
                <a:gd name="T30" fmla="*/ 706 w 1411"/>
                <a:gd name="T31" fmla="*/ 1412 h 1412"/>
                <a:gd name="T32" fmla="*/ 1411 w 1411"/>
                <a:gd name="T33" fmla="*/ 706 h 1412"/>
                <a:gd name="T34" fmla="*/ 1018 w 1411"/>
                <a:gd name="T35" fmla="*/ 73 h 1412"/>
                <a:gd name="T36" fmla="*/ 985 w 1411"/>
                <a:gd name="T37" fmla="*/ 68 h 1412"/>
                <a:gd name="T38" fmla="*/ 181 w 1411"/>
                <a:gd name="T39" fmla="*/ 182 h 1412"/>
                <a:gd name="T40" fmla="*/ 612 w 1411"/>
                <a:gd name="T41" fmla="*/ 762 h 1412"/>
                <a:gd name="T42" fmla="*/ 622 w 1411"/>
                <a:gd name="T43" fmla="*/ 776 h 1412"/>
                <a:gd name="T44" fmla="*/ 706 w 1411"/>
                <a:gd name="T45" fmla="*/ 815 h 1412"/>
                <a:gd name="T46" fmla="*/ 814 w 1411"/>
                <a:gd name="T47" fmla="*/ 706 h 1412"/>
                <a:gd name="T48" fmla="*/ 777 w 1411"/>
                <a:gd name="T49" fmla="*/ 625 h 1412"/>
                <a:gd name="T50" fmla="*/ 775 w 1411"/>
                <a:gd name="T51" fmla="*/ 623 h 1412"/>
                <a:gd name="T52" fmla="*/ 765 w 1411"/>
                <a:gd name="T53" fmla="*/ 616 h 1412"/>
                <a:gd name="T54" fmla="*/ 181 w 1411"/>
                <a:gd name="T55" fmla="*/ 182 h 1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411" h="1412">
                  <a:moveTo>
                    <a:pt x="706" y="0"/>
                  </a:moveTo>
                  <a:cubicBezTo>
                    <a:pt x="646" y="0"/>
                    <a:pt x="597" y="49"/>
                    <a:pt x="597" y="109"/>
                  </a:cubicBezTo>
                  <a:cubicBezTo>
                    <a:pt x="597" y="169"/>
                    <a:pt x="646" y="218"/>
                    <a:pt x="706" y="218"/>
                  </a:cubicBezTo>
                  <a:cubicBezTo>
                    <a:pt x="765" y="218"/>
                    <a:pt x="814" y="169"/>
                    <a:pt x="814" y="109"/>
                  </a:cubicBezTo>
                  <a:cubicBezTo>
                    <a:pt x="814" y="49"/>
                    <a:pt x="765" y="0"/>
                    <a:pt x="706" y="0"/>
                  </a:cubicBezTo>
                  <a:close/>
                  <a:moveTo>
                    <a:pt x="985" y="68"/>
                  </a:moveTo>
                  <a:cubicBezTo>
                    <a:pt x="969" y="69"/>
                    <a:pt x="951" y="75"/>
                    <a:pt x="938" y="97"/>
                  </a:cubicBezTo>
                  <a:cubicBezTo>
                    <a:pt x="901" y="160"/>
                    <a:pt x="959" y="199"/>
                    <a:pt x="977" y="209"/>
                  </a:cubicBezTo>
                  <a:cubicBezTo>
                    <a:pt x="1153" y="305"/>
                    <a:pt x="1272" y="491"/>
                    <a:pt x="1272" y="706"/>
                  </a:cubicBezTo>
                  <a:cubicBezTo>
                    <a:pt x="1272" y="1019"/>
                    <a:pt x="1019" y="1274"/>
                    <a:pt x="706" y="1274"/>
                  </a:cubicBezTo>
                  <a:cubicBezTo>
                    <a:pt x="392" y="1274"/>
                    <a:pt x="137" y="1019"/>
                    <a:pt x="137" y="706"/>
                  </a:cubicBezTo>
                  <a:cubicBezTo>
                    <a:pt x="137" y="634"/>
                    <a:pt x="150" y="566"/>
                    <a:pt x="175" y="502"/>
                  </a:cubicBezTo>
                  <a:cubicBezTo>
                    <a:pt x="178" y="494"/>
                    <a:pt x="210" y="439"/>
                    <a:pt x="149" y="401"/>
                  </a:cubicBezTo>
                  <a:cubicBezTo>
                    <a:pt x="108" y="375"/>
                    <a:pt x="67" y="404"/>
                    <a:pt x="59" y="423"/>
                  </a:cubicBezTo>
                  <a:cubicBezTo>
                    <a:pt x="21" y="509"/>
                    <a:pt x="0" y="605"/>
                    <a:pt x="0" y="706"/>
                  </a:cubicBezTo>
                  <a:cubicBezTo>
                    <a:pt x="0" y="1096"/>
                    <a:pt x="316" y="1412"/>
                    <a:pt x="706" y="1412"/>
                  </a:cubicBezTo>
                  <a:cubicBezTo>
                    <a:pt x="1095" y="1412"/>
                    <a:pt x="1411" y="1096"/>
                    <a:pt x="1411" y="706"/>
                  </a:cubicBezTo>
                  <a:cubicBezTo>
                    <a:pt x="1411" y="428"/>
                    <a:pt x="1251" y="188"/>
                    <a:pt x="1018" y="73"/>
                  </a:cubicBezTo>
                  <a:cubicBezTo>
                    <a:pt x="1015" y="72"/>
                    <a:pt x="1001" y="67"/>
                    <a:pt x="985" y="68"/>
                  </a:cubicBezTo>
                  <a:close/>
                  <a:moveTo>
                    <a:pt x="181" y="182"/>
                  </a:moveTo>
                  <a:cubicBezTo>
                    <a:pt x="165" y="199"/>
                    <a:pt x="592" y="737"/>
                    <a:pt x="612" y="762"/>
                  </a:cubicBezTo>
                  <a:cubicBezTo>
                    <a:pt x="615" y="767"/>
                    <a:pt x="619" y="771"/>
                    <a:pt x="622" y="776"/>
                  </a:cubicBezTo>
                  <a:cubicBezTo>
                    <a:pt x="642" y="799"/>
                    <a:pt x="672" y="815"/>
                    <a:pt x="706" y="815"/>
                  </a:cubicBezTo>
                  <a:cubicBezTo>
                    <a:pt x="765" y="815"/>
                    <a:pt x="814" y="766"/>
                    <a:pt x="814" y="706"/>
                  </a:cubicBezTo>
                  <a:cubicBezTo>
                    <a:pt x="814" y="674"/>
                    <a:pt x="799" y="644"/>
                    <a:pt x="777" y="625"/>
                  </a:cubicBezTo>
                  <a:cubicBezTo>
                    <a:pt x="776" y="624"/>
                    <a:pt x="776" y="623"/>
                    <a:pt x="775" y="623"/>
                  </a:cubicBezTo>
                  <a:cubicBezTo>
                    <a:pt x="775" y="623"/>
                    <a:pt x="765" y="616"/>
                    <a:pt x="765" y="616"/>
                  </a:cubicBezTo>
                  <a:cubicBezTo>
                    <a:pt x="746" y="601"/>
                    <a:pt x="198" y="165"/>
                    <a:pt x="181" y="182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9" name="사각형: 둥근 모서리 128">
              <a:extLst>
                <a:ext uri="{FF2B5EF4-FFF2-40B4-BE49-F238E27FC236}">
                  <a16:creationId xmlns:a16="http://schemas.microsoft.com/office/drawing/2014/main" id="{DC4EFFCA-05F7-96E2-C4AA-7E880782B03C}"/>
                </a:ext>
              </a:extLst>
            </p:cNvPr>
            <p:cNvSpPr>
              <a:spLocks/>
            </p:cNvSpPr>
            <p:nvPr/>
          </p:nvSpPr>
          <p:spPr>
            <a:xfrm>
              <a:off x="4751432" y="1908151"/>
              <a:ext cx="665073" cy="252883"/>
            </a:xfrm>
            <a:prstGeom prst="roundRect">
              <a:avLst>
                <a:gd name="adj" fmla="val 50000"/>
              </a:avLst>
            </a:prstGeom>
            <a:solidFill>
              <a:srgbClr val="7F7F7F"/>
            </a:solidFill>
            <a:ln w="0">
              <a:noFill/>
              <a:prstDash/>
            </a:ln>
            <a:effectLst/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800" dirty="0">
                  <a:ln w="9525" cap="flat" cmpd="sng">
                    <a:noFill/>
                    <a:prstDash/>
                  </a:ln>
                  <a:solidFill>
                    <a:srgbClr val="FFFFFF"/>
                  </a:solidFill>
                  <a:latin typeface="맑은 고딕" charset="0"/>
                  <a:ea typeface="맑은 고딕" charset="0"/>
                </a:rPr>
                <a:t>시작</a:t>
              </a:r>
              <a:endParaRPr kumimoji="0" lang="ko-KR" altLang="en-US" sz="800" b="0" i="0" u="none" strike="noStrike" kern="1200" cap="none" spc="0" normalizeH="0" baseline="0" noProof="0" dirty="0">
                <a:ln w="9525" cap="flat" cmpd="sng">
                  <a:noFill/>
                  <a:prstDash/>
                </a:ln>
                <a:solidFill>
                  <a:srgbClr val="FFFFFF"/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C3414E9D-3135-8FA6-CDE3-199356348F8A}"/>
                </a:ext>
              </a:extLst>
            </p:cNvPr>
            <p:cNvSpPr/>
            <p:nvPr/>
          </p:nvSpPr>
          <p:spPr>
            <a:xfrm>
              <a:off x="4215665" y="1936343"/>
              <a:ext cx="525485" cy="19649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lIns="36000" tIns="0" rIns="36000" bIns="0" rtlCol="0" anchor="ctr"/>
            <a:lstStyle/>
            <a:p>
              <a:r>
                <a:rPr lang="en-US" altLang="ko-KR" sz="1200" dirty="0">
                  <a:solidFill>
                    <a:schemeClr val="bg1"/>
                  </a:solidFill>
                  <a:latin typeface="Impact" panose="020B0806030902050204" pitchFamily="34" charset="0"/>
                  <a:cs typeface="Aldhabi" panose="01000000000000000000" pitchFamily="2" charset="-78"/>
                </a:rPr>
                <a:t>00:30</a:t>
              </a:r>
              <a:endParaRPr lang="ko-KR" altLang="en-US" sz="1200" dirty="0">
                <a:solidFill>
                  <a:schemeClr val="bg1"/>
                </a:solidFill>
                <a:latin typeface="Impact" panose="020B0806030902050204" pitchFamily="34" charset="0"/>
                <a:cs typeface="Aldhabi" panose="01000000000000000000" pitchFamily="2" charset="-78"/>
              </a:endParaRPr>
            </a:p>
          </p:txBody>
        </p:sp>
      </p:grpSp>
      <p:sp>
        <p:nvSpPr>
          <p:cNvPr id="91" name="User">
            <a:extLst>
              <a:ext uri="{FF2B5EF4-FFF2-40B4-BE49-F238E27FC236}">
                <a16:creationId xmlns:a16="http://schemas.microsoft.com/office/drawing/2014/main" id="{2FE3AF4A-EA1A-4716-3D91-90DBE26A65B6}"/>
              </a:ext>
            </a:extLst>
          </p:cNvPr>
          <p:cNvSpPr>
            <a:spLocks noChangeAspect="1"/>
          </p:cNvSpPr>
          <p:nvPr/>
        </p:nvSpPr>
        <p:spPr bwMode="auto">
          <a:xfrm>
            <a:off x="3628459" y="2411701"/>
            <a:ext cx="2095752" cy="2652331"/>
          </a:xfrm>
          <a:custGeom>
            <a:avLst/>
            <a:gdLst>
              <a:gd name="T0" fmla="*/ 597 w 1194"/>
              <a:gd name="T1" fmla="*/ 0 h 1411"/>
              <a:gd name="T2" fmla="*/ 271 w 1194"/>
              <a:gd name="T3" fmla="*/ 325 h 1411"/>
              <a:gd name="T4" fmla="*/ 434 w 1194"/>
              <a:gd name="T5" fmla="*/ 695 h 1411"/>
              <a:gd name="T6" fmla="*/ 434 w 1194"/>
              <a:gd name="T7" fmla="*/ 771 h 1411"/>
              <a:gd name="T8" fmla="*/ 385 w 1194"/>
              <a:gd name="T9" fmla="*/ 836 h 1411"/>
              <a:gd name="T10" fmla="*/ 0 w 1194"/>
              <a:gd name="T11" fmla="*/ 1124 h 1411"/>
              <a:gd name="T12" fmla="*/ 0 w 1194"/>
              <a:gd name="T13" fmla="*/ 1221 h 1411"/>
              <a:gd name="T14" fmla="*/ 597 w 1194"/>
              <a:gd name="T15" fmla="*/ 1411 h 1411"/>
              <a:gd name="T16" fmla="*/ 1194 w 1194"/>
              <a:gd name="T17" fmla="*/ 1221 h 1411"/>
              <a:gd name="T18" fmla="*/ 1194 w 1194"/>
              <a:gd name="T19" fmla="*/ 1124 h 1411"/>
              <a:gd name="T20" fmla="*/ 809 w 1194"/>
              <a:gd name="T21" fmla="*/ 836 h 1411"/>
              <a:gd name="T22" fmla="*/ 760 w 1194"/>
              <a:gd name="T23" fmla="*/ 771 h 1411"/>
              <a:gd name="T24" fmla="*/ 760 w 1194"/>
              <a:gd name="T25" fmla="*/ 695 h 1411"/>
              <a:gd name="T26" fmla="*/ 923 w 1194"/>
              <a:gd name="T27" fmla="*/ 325 h 1411"/>
              <a:gd name="T28" fmla="*/ 597 w 1194"/>
              <a:gd name="T29" fmla="*/ 0 h 14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194" h="1411">
                <a:moveTo>
                  <a:pt x="597" y="0"/>
                </a:moveTo>
                <a:cubicBezTo>
                  <a:pt x="418" y="0"/>
                  <a:pt x="271" y="113"/>
                  <a:pt x="271" y="325"/>
                </a:cubicBezTo>
                <a:cubicBezTo>
                  <a:pt x="271" y="467"/>
                  <a:pt x="337" y="613"/>
                  <a:pt x="434" y="695"/>
                </a:cubicBezTo>
                <a:lnTo>
                  <a:pt x="434" y="771"/>
                </a:lnTo>
                <a:cubicBezTo>
                  <a:pt x="434" y="804"/>
                  <a:pt x="412" y="830"/>
                  <a:pt x="385" y="836"/>
                </a:cubicBezTo>
                <a:cubicBezTo>
                  <a:pt x="173" y="901"/>
                  <a:pt x="0" y="1043"/>
                  <a:pt x="0" y="1124"/>
                </a:cubicBezTo>
                <a:lnTo>
                  <a:pt x="0" y="1221"/>
                </a:lnTo>
                <a:cubicBezTo>
                  <a:pt x="0" y="1324"/>
                  <a:pt x="266" y="1411"/>
                  <a:pt x="597" y="1411"/>
                </a:cubicBezTo>
                <a:cubicBezTo>
                  <a:pt x="928" y="1411"/>
                  <a:pt x="1194" y="1324"/>
                  <a:pt x="1194" y="1221"/>
                </a:cubicBezTo>
                <a:lnTo>
                  <a:pt x="1194" y="1124"/>
                </a:lnTo>
                <a:cubicBezTo>
                  <a:pt x="1194" y="1048"/>
                  <a:pt x="1026" y="901"/>
                  <a:pt x="809" y="836"/>
                </a:cubicBezTo>
                <a:cubicBezTo>
                  <a:pt x="782" y="830"/>
                  <a:pt x="760" y="798"/>
                  <a:pt x="760" y="771"/>
                </a:cubicBezTo>
                <a:lnTo>
                  <a:pt x="760" y="695"/>
                </a:lnTo>
                <a:cubicBezTo>
                  <a:pt x="857" y="613"/>
                  <a:pt x="923" y="467"/>
                  <a:pt x="923" y="325"/>
                </a:cubicBezTo>
                <a:cubicBezTo>
                  <a:pt x="923" y="113"/>
                  <a:pt x="776" y="0"/>
                  <a:pt x="597" y="0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rgbClr val="0070C0"/>
            </a:solidFill>
            <a:prstDash val="dash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5BF7E934-CF27-8CCA-9B7C-D6FE27D7A809}"/>
              </a:ext>
            </a:extLst>
          </p:cNvPr>
          <p:cNvSpPr/>
          <p:nvPr/>
        </p:nvSpPr>
        <p:spPr>
          <a:xfrm>
            <a:off x="4992383" y="1771193"/>
            <a:ext cx="166154" cy="166154"/>
          </a:xfrm>
          <a:prstGeom prst="ellipse">
            <a:avLst/>
          </a:prstGeom>
          <a:solidFill>
            <a:srgbClr val="C0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38" dirty="0">
                <a:solidFill>
                  <a:schemeClr val="bg1"/>
                </a:solidFill>
                <a:latin typeface="+mn-ea"/>
              </a:rPr>
              <a:t>3</a:t>
            </a:r>
            <a:endParaRPr lang="ko-KR" altLang="en-US" sz="738" dirty="0" err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94" name="타원 93">
            <a:extLst>
              <a:ext uri="{FF2B5EF4-FFF2-40B4-BE49-F238E27FC236}">
                <a16:creationId xmlns:a16="http://schemas.microsoft.com/office/drawing/2014/main" id="{DB3FD614-1AC9-F4DD-5116-BB2F426C3276}"/>
              </a:ext>
            </a:extLst>
          </p:cNvPr>
          <p:cNvSpPr/>
          <p:nvPr/>
        </p:nvSpPr>
        <p:spPr>
          <a:xfrm>
            <a:off x="4279474" y="1761353"/>
            <a:ext cx="166154" cy="166154"/>
          </a:xfrm>
          <a:prstGeom prst="ellipse">
            <a:avLst/>
          </a:prstGeom>
          <a:solidFill>
            <a:srgbClr val="C0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38" dirty="0">
                <a:solidFill>
                  <a:schemeClr val="bg1"/>
                </a:solidFill>
                <a:latin typeface="+mn-ea"/>
              </a:rPr>
              <a:t>2</a:t>
            </a:r>
            <a:endParaRPr lang="ko-KR" altLang="en-US" sz="738" dirty="0" err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63" name="사각형: 둥근 모서리 62">
            <a:extLst>
              <a:ext uri="{FF2B5EF4-FFF2-40B4-BE49-F238E27FC236}">
                <a16:creationId xmlns:a16="http://schemas.microsoft.com/office/drawing/2014/main" id="{2C67F21A-75A2-87AF-90F1-7F9EC2783312}"/>
              </a:ext>
            </a:extLst>
          </p:cNvPr>
          <p:cNvSpPr/>
          <p:nvPr/>
        </p:nvSpPr>
        <p:spPr>
          <a:xfrm>
            <a:off x="3811839" y="2246919"/>
            <a:ext cx="1802253" cy="303384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/>
              <a:t>점선 안에 정면으로 </a:t>
            </a:r>
            <a:endParaRPr lang="en-US" altLang="ko-KR" sz="800" dirty="0"/>
          </a:p>
          <a:p>
            <a:pPr algn="ctr"/>
            <a:r>
              <a:rPr lang="ko-KR" altLang="en-US" sz="800" dirty="0"/>
              <a:t>어깨까지 나오도록 해주세요</a:t>
            </a:r>
            <a:r>
              <a:rPr lang="en-US" altLang="ko-KR" sz="800" dirty="0"/>
              <a:t>.</a:t>
            </a:r>
            <a:endParaRPr lang="ko-KR" altLang="en-US" sz="800" dirty="0"/>
          </a:p>
        </p:txBody>
      </p:sp>
      <p:sp>
        <p:nvSpPr>
          <p:cNvPr id="64" name="사각형: 둥근 모서리 63">
            <a:extLst>
              <a:ext uri="{FF2B5EF4-FFF2-40B4-BE49-F238E27FC236}">
                <a16:creationId xmlns:a16="http://schemas.microsoft.com/office/drawing/2014/main" id="{B43E7F29-320D-E4A5-360B-F2F404B9EDA2}"/>
              </a:ext>
            </a:extLst>
          </p:cNvPr>
          <p:cNvSpPr/>
          <p:nvPr/>
        </p:nvSpPr>
        <p:spPr>
          <a:xfrm>
            <a:off x="9797953" y="3014118"/>
            <a:ext cx="1802253" cy="303384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/>
              <a:t>점선 안에 정면으로 </a:t>
            </a:r>
            <a:endParaRPr lang="en-US" altLang="ko-KR" sz="800" dirty="0"/>
          </a:p>
          <a:p>
            <a:pPr algn="ctr"/>
            <a:r>
              <a:rPr lang="ko-KR" altLang="en-US" sz="800" dirty="0"/>
              <a:t>어깨까지 나오도록 해주세요</a:t>
            </a:r>
            <a:r>
              <a:rPr lang="en-US" altLang="ko-KR" sz="800" dirty="0"/>
              <a:t>.</a:t>
            </a:r>
            <a:endParaRPr lang="ko-KR" altLang="en-US" sz="8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5A5BCC3-7054-DD8A-13A0-180A78F24857}"/>
              </a:ext>
            </a:extLst>
          </p:cNvPr>
          <p:cNvSpPr txBox="1"/>
          <p:nvPr/>
        </p:nvSpPr>
        <p:spPr>
          <a:xfrm>
            <a:off x="10596500" y="599"/>
            <a:ext cx="1595500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dirty="0" err="1">
                <a:solidFill>
                  <a:srgbClr val="FF0000"/>
                </a:solidFill>
              </a:rPr>
              <a:t>퍼블제외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047731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35B44F-81DA-3473-5FBF-1116DD70F90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Showcase : </a:t>
            </a:r>
            <a:r>
              <a:rPr lang="ko-KR" altLang="en-US" dirty="0"/>
              <a:t>흥미도 분석 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8CC5AD9-DD2C-4CF0-A28D-F52B806C9A6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Main &gt; Showcase &gt; </a:t>
            </a:r>
            <a:r>
              <a:rPr lang="ko-KR" altLang="en-US" dirty="0"/>
              <a:t>흥미도 분석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1196C17-A330-4510-24B6-FA144F09070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S_INTE_03_P</a:t>
            </a:r>
            <a:endParaRPr lang="ko-KR" altLang="en-US" dirty="0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D760755B-0620-0741-3E29-66BFA6A9CE16}"/>
              </a:ext>
            </a:extLst>
          </p:cNvPr>
          <p:cNvGrpSpPr/>
          <p:nvPr/>
        </p:nvGrpSpPr>
        <p:grpSpPr>
          <a:xfrm>
            <a:off x="217498" y="788533"/>
            <a:ext cx="9010640" cy="5798741"/>
            <a:chOff x="217498" y="788533"/>
            <a:chExt cx="9010640" cy="5798741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670860B-58FF-8398-6460-6E095508029F}"/>
                </a:ext>
              </a:extLst>
            </p:cNvPr>
            <p:cNvSpPr/>
            <p:nvPr/>
          </p:nvSpPr>
          <p:spPr bwMode="auto">
            <a:xfrm>
              <a:off x="217502" y="1307243"/>
              <a:ext cx="9010633" cy="2656734"/>
            </a:xfrm>
            <a:prstGeom prst="rect">
              <a:avLst/>
            </a:prstGeom>
            <a:solidFill>
              <a:srgbClr val="D9D9D9"/>
            </a:solidFill>
            <a:ln w="2857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kumimoji="0" lang="ko-KR" altLang="en-US" dirty="0">
                <a:solidFill>
                  <a:srgbClr val="FF0000"/>
                </a:solidFill>
                <a:latin typeface="+mn-ea"/>
              </a:endParaRPr>
            </a:p>
          </p:txBody>
        </p:sp>
        <p:sp>
          <p:nvSpPr>
            <p:cNvPr id="6" name="Freeform 129">
              <a:extLst>
                <a:ext uri="{FF2B5EF4-FFF2-40B4-BE49-F238E27FC236}">
                  <a16:creationId xmlns:a16="http://schemas.microsoft.com/office/drawing/2014/main" id="{F515AB29-725B-AFD7-5224-7E0BAFD873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29119" y="2313334"/>
              <a:ext cx="787402" cy="644552"/>
            </a:xfrm>
            <a:custGeom>
              <a:avLst/>
              <a:gdLst>
                <a:gd name="T0" fmla="*/ 800850339 w 68"/>
                <a:gd name="T1" fmla="*/ 578081024 h 55"/>
                <a:gd name="T2" fmla="*/ 741964184 w 68"/>
                <a:gd name="T3" fmla="*/ 648868068 h 55"/>
                <a:gd name="T4" fmla="*/ 58886155 w 68"/>
                <a:gd name="T5" fmla="*/ 648868068 h 55"/>
                <a:gd name="T6" fmla="*/ 0 w 68"/>
                <a:gd name="T7" fmla="*/ 578081024 h 55"/>
                <a:gd name="T8" fmla="*/ 0 w 68"/>
                <a:gd name="T9" fmla="*/ 70787044 h 55"/>
                <a:gd name="T10" fmla="*/ 58886155 w 68"/>
                <a:gd name="T11" fmla="*/ 0 h 55"/>
                <a:gd name="T12" fmla="*/ 741964184 w 68"/>
                <a:gd name="T13" fmla="*/ 0 h 55"/>
                <a:gd name="T14" fmla="*/ 800850339 w 68"/>
                <a:gd name="T15" fmla="*/ 70787044 h 55"/>
                <a:gd name="T16" fmla="*/ 800850339 w 68"/>
                <a:gd name="T17" fmla="*/ 578081024 h 55"/>
                <a:gd name="T18" fmla="*/ 58886155 w 68"/>
                <a:gd name="T19" fmla="*/ 58988631 h 55"/>
                <a:gd name="T20" fmla="*/ 47108238 w 68"/>
                <a:gd name="T21" fmla="*/ 70787044 h 55"/>
                <a:gd name="T22" fmla="*/ 47108238 w 68"/>
                <a:gd name="T23" fmla="*/ 578081024 h 55"/>
                <a:gd name="T24" fmla="*/ 58886155 w 68"/>
                <a:gd name="T25" fmla="*/ 601677850 h 55"/>
                <a:gd name="T26" fmla="*/ 741964184 w 68"/>
                <a:gd name="T27" fmla="*/ 601677850 h 55"/>
                <a:gd name="T28" fmla="*/ 753742101 w 68"/>
                <a:gd name="T29" fmla="*/ 578081024 h 55"/>
                <a:gd name="T30" fmla="*/ 753742101 w 68"/>
                <a:gd name="T31" fmla="*/ 70787044 h 55"/>
                <a:gd name="T32" fmla="*/ 741964184 w 68"/>
                <a:gd name="T33" fmla="*/ 58988631 h 55"/>
                <a:gd name="T34" fmla="*/ 58886155 w 68"/>
                <a:gd name="T35" fmla="*/ 58988631 h 55"/>
                <a:gd name="T36" fmla="*/ 188436383 w 68"/>
                <a:gd name="T37" fmla="*/ 271346327 h 55"/>
                <a:gd name="T38" fmla="*/ 105994393 w 68"/>
                <a:gd name="T39" fmla="*/ 188760870 h 55"/>
                <a:gd name="T40" fmla="*/ 188436383 w 68"/>
                <a:gd name="T41" fmla="*/ 106178848 h 55"/>
                <a:gd name="T42" fmla="*/ 270874942 w 68"/>
                <a:gd name="T43" fmla="*/ 188760870 h 55"/>
                <a:gd name="T44" fmla="*/ 188436383 w 68"/>
                <a:gd name="T45" fmla="*/ 271346327 h 55"/>
                <a:gd name="T46" fmla="*/ 694855946 w 68"/>
                <a:gd name="T47" fmla="*/ 542689220 h 55"/>
                <a:gd name="T48" fmla="*/ 105994393 w 68"/>
                <a:gd name="T49" fmla="*/ 542689220 h 55"/>
                <a:gd name="T50" fmla="*/ 105994393 w 68"/>
                <a:gd name="T51" fmla="*/ 460107198 h 55"/>
                <a:gd name="T52" fmla="*/ 235544621 w 68"/>
                <a:gd name="T53" fmla="*/ 330331523 h 55"/>
                <a:gd name="T54" fmla="*/ 306208694 w 68"/>
                <a:gd name="T55" fmla="*/ 389320154 h 55"/>
                <a:gd name="T56" fmla="*/ 518197480 w 68"/>
                <a:gd name="T57" fmla="*/ 176962457 h 55"/>
                <a:gd name="T58" fmla="*/ 694855946 w 68"/>
                <a:gd name="T59" fmla="*/ 353928349 h 55"/>
                <a:gd name="T60" fmla="*/ 694855946 w 68"/>
                <a:gd name="T61" fmla="*/ 542689220 h 55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0" t="0" r="r" b="b"/>
              <a:pathLst>
                <a:path w="68" h="55">
                  <a:moveTo>
                    <a:pt x="68" y="49"/>
                  </a:moveTo>
                  <a:cubicBezTo>
                    <a:pt x="68" y="53"/>
                    <a:pt x="66" y="55"/>
                    <a:pt x="63" y="55"/>
                  </a:cubicBezTo>
                  <a:cubicBezTo>
                    <a:pt x="5" y="55"/>
                    <a:pt x="5" y="55"/>
                    <a:pt x="5" y="55"/>
                  </a:cubicBezTo>
                  <a:cubicBezTo>
                    <a:pt x="2" y="55"/>
                    <a:pt x="0" y="53"/>
                    <a:pt x="0" y="4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5" y="0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66" y="0"/>
                    <a:pt x="68" y="3"/>
                    <a:pt x="68" y="6"/>
                  </a:cubicBezTo>
                  <a:lnTo>
                    <a:pt x="68" y="49"/>
                  </a:lnTo>
                  <a:close/>
                  <a:moveTo>
                    <a:pt x="5" y="5"/>
                  </a:moveTo>
                  <a:cubicBezTo>
                    <a:pt x="5" y="5"/>
                    <a:pt x="4" y="5"/>
                    <a:pt x="4" y="6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4" y="50"/>
                    <a:pt x="5" y="51"/>
                    <a:pt x="5" y="51"/>
                  </a:cubicBezTo>
                  <a:cubicBezTo>
                    <a:pt x="63" y="51"/>
                    <a:pt x="63" y="51"/>
                    <a:pt x="63" y="51"/>
                  </a:cubicBezTo>
                  <a:cubicBezTo>
                    <a:pt x="63" y="51"/>
                    <a:pt x="64" y="50"/>
                    <a:pt x="64" y="49"/>
                  </a:cubicBezTo>
                  <a:cubicBezTo>
                    <a:pt x="64" y="6"/>
                    <a:pt x="64" y="6"/>
                    <a:pt x="64" y="6"/>
                  </a:cubicBezTo>
                  <a:cubicBezTo>
                    <a:pt x="64" y="5"/>
                    <a:pt x="63" y="5"/>
                    <a:pt x="63" y="5"/>
                  </a:cubicBezTo>
                  <a:lnTo>
                    <a:pt x="5" y="5"/>
                  </a:lnTo>
                  <a:close/>
                  <a:moveTo>
                    <a:pt x="16" y="23"/>
                  </a:moveTo>
                  <a:cubicBezTo>
                    <a:pt x="12" y="23"/>
                    <a:pt x="9" y="20"/>
                    <a:pt x="9" y="16"/>
                  </a:cubicBezTo>
                  <a:cubicBezTo>
                    <a:pt x="9" y="13"/>
                    <a:pt x="12" y="9"/>
                    <a:pt x="16" y="9"/>
                  </a:cubicBezTo>
                  <a:cubicBezTo>
                    <a:pt x="20" y="9"/>
                    <a:pt x="23" y="13"/>
                    <a:pt x="23" y="16"/>
                  </a:cubicBezTo>
                  <a:cubicBezTo>
                    <a:pt x="23" y="20"/>
                    <a:pt x="20" y="23"/>
                    <a:pt x="16" y="23"/>
                  </a:cubicBezTo>
                  <a:close/>
                  <a:moveTo>
                    <a:pt x="59" y="46"/>
                  </a:moveTo>
                  <a:cubicBezTo>
                    <a:pt x="9" y="46"/>
                    <a:pt x="9" y="46"/>
                    <a:pt x="9" y="46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20" y="28"/>
                    <a:pt x="20" y="28"/>
                    <a:pt x="20" y="28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44" y="15"/>
                    <a:pt x="44" y="15"/>
                    <a:pt x="44" y="15"/>
                  </a:cubicBezTo>
                  <a:cubicBezTo>
                    <a:pt x="59" y="30"/>
                    <a:pt x="59" y="30"/>
                    <a:pt x="59" y="30"/>
                  </a:cubicBezTo>
                  <a:lnTo>
                    <a:pt x="59" y="46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endParaRPr lang="id-ID" dirty="0">
                <a:latin typeface="+mn-ea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FCED180-08F2-2DC0-8FA0-58A91F3C8052}"/>
                </a:ext>
              </a:extLst>
            </p:cNvPr>
            <p:cNvSpPr txBox="1"/>
            <p:nvPr/>
          </p:nvSpPr>
          <p:spPr>
            <a:xfrm>
              <a:off x="3251200" y="1764865"/>
              <a:ext cx="30241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편리하고 정확한</a:t>
              </a:r>
              <a:endPara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92B93E8-DA9F-64B7-C62C-57E2B02FD1EA}"/>
                </a:ext>
              </a:extLst>
            </p:cNvPr>
            <p:cNvSpPr txBox="1"/>
            <p:nvPr/>
          </p:nvSpPr>
          <p:spPr>
            <a:xfrm>
              <a:off x="3724375" y="1971880"/>
              <a:ext cx="200639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Raiseme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4E3D33A-A34C-96F0-5D57-58C7DF3324DF}"/>
                </a:ext>
              </a:extLst>
            </p:cNvPr>
            <p:cNvSpPr txBox="1"/>
            <p:nvPr/>
          </p:nvSpPr>
          <p:spPr>
            <a:xfrm>
              <a:off x="550862" y="4596211"/>
              <a:ext cx="270033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Raiseme</a:t>
              </a:r>
              <a:r>
                <a:rPr lang="ko-KR" alt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의 집중도 분석 </a:t>
              </a:r>
              <a:endPara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  <a:p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AI</a:t>
              </a:r>
              <a:r>
                <a:rPr lang="ko-KR" alt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 모델을 소개합니다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10A5EBD-82E0-9EF7-0162-4D5F433E8B7A}"/>
                </a:ext>
              </a:extLst>
            </p:cNvPr>
            <p:cNvSpPr txBox="1"/>
            <p:nvPr/>
          </p:nvSpPr>
          <p:spPr>
            <a:xfrm>
              <a:off x="3507967" y="5140091"/>
              <a:ext cx="3592858" cy="11244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en-US" altLang="ko-KR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Raiseme</a:t>
              </a:r>
              <a:r>
                <a:rPr lang="ko-KR" alt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의 집중과 비집중상태의 뇌파를 활용한 </a:t>
              </a:r>
              <a:r>
                <a:rPr lang="en-US" altLang="ko-KR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AI</a:t>
              </a:r>
              <a:r>
                <a:rPr lang="ko-KR" alt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학습으로 더 정확하게 판정할 수 있습니다</a:t>
              </a:r>
              <a:r>
                <a:rPr lang="en-US" altLang="ko-KR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.</a:t>
              </a:r>
            </a:p>
            <a:p>
              <a:pPr algn="just">
                <a:lnSpc>
                  <a:spcPct val="150000"/>
                </a:lnSpc>
              </a:pPr>
              <a:endParaRPr lang="en-US" altLang="ko-KR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  <a:p>
              <a:pPr algn="just">
                <a:lnSpc>
                  <a:spcPct val="150000"/>
                </a:lnSpc>
              </a:pPr>
              <a:r>
                <a:rPr lang="en-US" altLang="ko-KR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Eye Tracking</a:t>
              </a:r>
              <a:r>
                <a:rPr lang="ko-KR" alt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으로는 구분할 수 없는 청각 집중상태나 </a:t>
              </a:r>
              <a:endPara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  <a:p>
              <a:pPr algn="just">
                <a:lnSpc>
                  <a:spcPct val="150000"/>
                </a:lnSpc>
              </a:pPr>
              <a:r>
                <a:rPr lang="ko-KR" alt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시선만 고정한 상태를 구분할 수 있습니다</a:t>
              </a:r>
              <a:r>
                <a:rPr lang="en-US" altLang="ko-KR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.</a:t>
              </a:r>
              <a:endPara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68873E9B-B9D6-D7FD-0001-4C549F181434}"/>
                </a:ext>
              </a:extLst>
            </p:cNvPr>
            <p:cNvGrpSpPr/>
            <p:nvPr/>
          </p:nvGrpSpPr>
          <p:grpSpPr>
            <a:xfrm>
              <a:off x="550862" y="5140091"/>
              <a:ext cx="2700338" cy="1447183"/>
              <a:chOff x="550862" y="2149829"/>
              <a:chExt cx="2700338" cy="1447183"/>
            </a:xfrm>
          </p:grpSpPr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D3DE306C-7286-82CB-5285-04888E1E6736}"/>
                  </a:ext>
                </a:extLst>
              </p:cNvPr>
              <p:cNvSpPr/>
              <p:nvPr/>
            </p:nvSpPr>
            <p:spPr bwMode="auto">
              <a:xfrm>
                <a:off x="550862" y="2149829"/>
                <a:ext cx="2700338" cy="1447183"/>
              </a:xfrm>
              <a:prstGeom prst="rect">
                <a:avLst/>
              </a:prstGeom>
              <a:solidFill>
                <a:srgbClr val="D9D9D9"/>
              </a:solidFill>
              <a:ln w="28575"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kumimoji="0" lang="ko-KR" altLang="en-US" dirty="0">
                  <a:solidFill>
                    <a:srgbClr val="FF0000"/>
                  </a:solidFill>
                  <a:latin typeface="+mn-ea"/>
                </a:endParaRPr>
              </a:p>
            </p:txBody>
          </p:sp>
          <p:sp>
            <p:nvSpPr>
              <p:cNvPr id="13" name="Freeform 129">
                <a:extLst>
                  <a:ext uri="{FF2B5EF4-FFF2-40B4-BE49-F238E27FC236}">
                    <a16:creationId xmlns:a16="http://schemas.microsoft.com/office/drawing/2014/main" id="{825E5FCB-0E3A-C0FD-7882-45E25FA0190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21397" y="2644518"/>
                <a:ext cx="559267" cy="457805"/>
              </a:xfrm>
              <a:custGeom>
                <a:avLst/>
                <a:gdLst>
                  <a:gd name="T0" fmla="*/ 800850339 w 68"/>
                  <a:gd name="T1" fmla="*/ 578081024 h 55"/>
                  <a:gd name="T2" fmla="*/ 741964184 w 68"/>
                  <a:gd name="T3" fmla="*/ 648868068 h 55"/>
                  <a:gd name="T4" fmla="*/ 58886155 w 68"/>
                  <a:gd name="T5" fmla="*/ 648868068 h 55"/>
                  <a:gd name="T6" fmla="*/ 0 w 68"/>
                  <a:gd name="T7" fmla="*/ 578081024 h 55"/>
                  <a:gd name="T8" fmla="*/ 0 w 68"/>
                  <a:gd name="T9" fmla="*/ 70787044 h 55"/>
                  <a:gd name="T10" fmla="*/ 58886155 w 68"/>
                  <a:gd name="T11" fmla="*/ 0 h 55"/>
                  <a:gd name="T12" fmla="*/ 741964184 w 68"/>
                  <a:gd name="T13" fmla="*/ 0 h 55"/>
                  <a:gd name="T14" fmla="*/ 800850339 w 68"/>
                  <a:gd name="T15" fmla="*/ 70787044 h 55"/>
                  <a:gd name="T16" fmla="*/ 800850339 w 68"/>
                  <a:gd name="T17" fmla="*/ 578081024 h 55"/>
                  <a:gd name="T18" fmla="*/ 58886155 w 68"/>
                  <a:gd name="T19" fmla="*/ 58988631 h 55"/>
                  <a:gd name="T20" fmla="*/ 47108238 w 68"/>
                  <a:gd name="T21" fmla="*/ 70787044 h 55"/>
                  <a:gd name="T22" fmla="*/ 47108238 w 68"/>
                  <a:gd name="T23" fmla="*/ 578081024 h 55"/>
                  <a:gd name="T24" fmla="*/ 58886155 w 68"/>
                  <a:gd name="T25" fmla="*/ 601677850 h 55"/>
                  <a:gd name="T26" fmla="*/ 741964184 w 68"/>
                  <a:gd name="T27" fmla="*/ 601677850 h 55"/>
                  <a:gd name="T28" fmla="*/ 753742101 w 68"/>
                  <a:gd name="T29" fmla="*/ 578081024 h 55"/>
                  <a:gd name="T30" fmla="*/ 753742101 w 68"/>
                  <a:gd name="T31" fmla="*/ 70787044 h 55"/>
                  <a:gd name="T32" fmla="*/ 741964184 w 68"/>
                  <a:gd name="T33" fmla="*/ 58988631 h 55"/>
                  <a:gd name="T34" fmla="*/ 58886155 w 68"/>
                  <a:gd name="T35" fmla="*/ 58988631 h 55"/>
                  <a:gd name="T36" fmla="*/ 188436383 w 68"/>
                  <a:gd name="T37" fmla="*/ 271346327 h 55"/>
                  <a:gd name="T38" fmla="*/ 105994393 w 68"/>
                  <a:gd name="T39" fmla="*/ 188760870 h 55"/>
                  <a:gd name="T40" fmla="*/ 188436383 w 68"/>
                  <a:gd name="T41" fmla="*/ 106178848 h 55"/>
                  <a:gd name="T42" fmla="*/ 270874942 w 68"/>
                  <a:gd name="T43" fmla="*/ 188760870 h 55"/>
                  <a:gd name="T44" fmla="*/ 188436383 w 68"/>
                  <a:gd name="T45" fmla="*/ 271346327 h 55"/>
                  <a:gd name="T46" fmla="*/ 694855946 w 68"/>
                  <a:gd name="T47" fmla="*/ 542689220 h 55"/>
                  <a:gd name="T48" fmla="*/ 105994393 w 68"/>
                  <a:gd name="T49" fmla="*/ 542689220 h 55"/>
                  <a:gd name="T50" fmla="*/ 105994393 w 68"/>
                  <a:gd name="T51" fmla="*/ 460107198 h 55"/>
                  <a:gd name="T52" fmla="*/ 235544621 w 68"/>
                  <a:gd name="T53" fmla="*/ 330331523 h 55"/>
                  <a:gd name="T54" fmla="*/ 306208694 w 68"/>
                  <a:gd name="T55" fmla="*/ 389320154 h 55"/>
                  <a:gd name="T56" fmla="*/ 518197480 w 68"/>
                  <a:gd name="T57" fmla="*/ 176962457 h 55"/>
                  <a:gd name="T58" fmla="*/ 694855946 w 68"/>
                  <a:gd name="T59" fmla="*/ 353928349 h 55"/>
                  <a:gd name="T60" fmla="*/ 694855946 w 68"/>
                  <a:gd name="T61" fmla="*/ 542689220 h 55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</a:gdLst>
                <a:ahLst/>
                <a:cxnLst>
                  <a:cxn ang="T62">
                    <a:pos x="T0" y="T1"/>
                  </a:cxn>
                  <a:cxn ang="T63">
                    <a:pos x="T2" y="T3"/>
                  </a:cxn>
                  <a:cxn ang="T64">
                    <a:pos x="T4" y="T5"/>
                  </a:cxn>
                  <a:cxn ang="T65">
                    <a:pos x="T6" y="T7"/>
                  </a:cxn>
                  <a:cxn ang="T66">
                    <a:pos x="T8" y="T9"/>
                  </a:cxn>
                  <a:cxn ang="T67">
                    <a:pos x="T10" y="T11"/>
                  </a:cxn>
                  <a:cxn ang="T68">
                    <a:pos x="T12" y="T13"/>
                  </a:cxn>
                  <a:cxn ang="T69">
                    <a:pos x="T14" y="T15"/>
                  </a:cxn>
                  <a:cxn ang="T70">
                    <a:pos x="T16" y="T17"/>
                  </a:cxn>
                  <a:cxn ang="T71">
                    <a:pos x="T18" y="T19"/>
                  </a:cxn>
                  <a:cxn ang="T72">
                    <a:pos x="T20" y="T21"/>
                  </a:cxn>
                  <a:cxn ang="T73">
                    <a:pos x="T22" y="T23"/>
                  </a:cxn>
                  <a:cxn ang="T74">
                    <a:pos x="T24" y="T25"/>
                  </a:cxn>
                  <a:cxn ang="T75">
                    <a:pos x="T26" y="T27"/>
                  </a:cxn>
                  <a:cxn ang="T76">
                    <a:pos x="T28" y="T29"/>
                  </a:cxn>
                  <a:cxn ang="T77">
                    <a:pos x="T30" y="T31"/>
                  </a:cxn>
                  <a:cxn ang="T78">
                    <a:pos x="T32" y="T33"/>
                  </a:cxn>
                  <a:cxn ang="T79">
                    <a:pos x="T34" y="T35"/>
                  </a:cxn>
                  <a:cxn ang="T80">
                    <a:pos x="T36" y="T37"/>
                  </a:cxn>
                  <a:cxn ang="T81">
                    <a:pos x="T38" y="T39"/>
                  </a:cxn>
                  <a:cxn ang="T82">
                    <a:pos x="T40" y="T41"/>
                  </a:cxn>
                  <a:cxn ang="T83">
                    <a:pos x="T42" y="T43"/>
                  </a:cxn>
                  <a:cxn ang="T84">
                    <a:pos x="T44" y="T45"/>
                  </a:cxn>
                  <a:cxn ang="T85">
                    <a:pos x="T46" y="T47"/>
                  </a:cxn>
                  <a:cxn ang="T86">
                    <a:pos x="T48" y="T49"/>
                  </a:cxn>
                  <a:cxn ang="T87">
                    <a:pos x="T50" y="T51"/>
                  </a:cxn>
                  <a:cxn ang="T88">
                    <a:pos x="T52" y="T53"/>
                  </a:cxn>
                  <a:cxn ang="T89">
                    <a:pos x="T54" y="T55"/>
                  </a:cxn>
                  <a:cxn ang="T90">
                    <a:pos x="T56" y="T57"/>
                  </a:cxn>
                  <a:cxn ang="T91">
                    <a:pos x="T58" y="T59"/>
                  </a:cxn>
                  <a:cxn ang="T92">
                    <a:pos x="T60" y="T61"/>
                  </a:cxn>
                </a:cxnLst>
                <a:rect l="0" t="0" r="r" b="b"/>
                <a:pathLst>
                  <a:path w="68" h="55">
                    <a:moveTo>
                      <a:pt x="68" y="49"/>
                    </a:moveTo>
                    <a:cubicBezTo>
                      <a:pt x="68" y="53"/>
                      <a:pt x="66" y="55"/>
                      <a:pt x="63" y="55"/>
                    </a:cubicBezTo>
                    <a:cubicBezTo>
                      <a:pt x="5" y="55"/>
                      <a:pt x="5" y="55"/>
                      <a:pt x="5" y="55"/>
                    </a:cubicBezTo>
                    <a:cubicBezTo>
                      <a:pt x="2" y="55"/>
                      <a:pt x="0" y="53"/>
                      <a:pt x="0" y="49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2" y="0"/>
                      <a:pt x="5" y="0"/>
                    </a:cubicBezTo>
                    <a:cubicBezTo>
                      <a:pt x="63" y="0"/>
                      <a:pt x="63" y="0"/>
                      <a:pt x="63" y="0"/>
                    </a:cubicBezTo>
                    <a:cubicBezTo>
                      <a:pt x="66" y="0"/>
                      <a:pt x="68" y="3"/>
                      <a:pt x="68" y="6"/>
                    </a:cubicBezTo>
                    <a:lnTo>
                      <a:pt x="68" y="49"/>
                    </a:lnTo>
                    <a:close/>
                    <a:moveTo>
                      <a:pt x="5" y="5"/>
                    </a:moveTo>
                    <a:cubicBezTo>
                      <a:pt x="5" y="5"/>
                      <a:pt x="4" y="5"/>
                      <a:pt x="4" y="6"/>
                    </a:cubicBezTo>
                    <a:cubicBezTo>
                      <a:pt x="4" y="49"/>
                      <a:pt x="4" y="49"/>
                      <a:pt x="4" y="49"/>
                    </a:cubicBezTo>
                    <a:cubicBezTo>
                      <a:pt x="4" y="50"/>
                      <a:pt x="5" y="51"/>
                      <a:pt x="5" y="51"/>
                    </a:cubicBezTo>
                    <a:cubicBezTo>
                      <a:pt x="63" y="51"/>
                      <a:pt x="63" y="51"/>
                      <a:pt x="63" y="51"/>
                    </a:cubicBezTo>
                    <a:cubicBezTo>
                      <a:pt x="63" y="51"/>
                      <a:pt x="64" y="50"/>
                      <a:pt x="64" y="49"/>
                    </a:cubicBezTo>
                    <a:cubicBezTo>
                      <a:pt x="64" y="6"/>
                      <a:pt x="64" y="6"/>
                      <a:pt x="64" y="6"/>
                    </a:cubicBezTo>
                    <a:cubicBezTo>
                      <a:pt x="64" y="5"/>
                      <a:pt x="63" y="5"/>
                      <a:pt x="63" y="5"/>
                    </a:cubicBezTo>
                    <a:lnTo>
                      <a:pt x="5" y="5"/>
                    </a:lnTo>
                    <a:close/>
                    <a:moveTo>
                      <a:pt x="16" y="23"/>
                    </a:moveTo>
                    <a:cubicBezTo>
                      <a:pt x="12" y="23"/>
                      <a:pt x="9" y="20"/>
                      <a:pt x="9" y="16"/>
                    </a:cubicBezTo>
                    <a:cubicBezTo>
                      <a:pt x="9" y="13"/>
                      <a:pt x="12" y="9"/>
                      <a:pt x="16" y="9"/>
                    </a:cubicBezTo>
                    <a:cubicBezTo>
                      <a:pt x="20" y="9"/>
                      <a:pt x="23" y="13"/>
                      <a:pt x="23" y="16"/>
                    </a:cubicBezTo>
                    <a:cubicBezTo>
                      <a:pt x="23" y="20"/>
                      <a:pt x="20" y="23"/>
                      <a:pt x="16" y="23"/>
                    </a:cubicBezTo>
                    <a:close/>
                    <a:moveTo>
                      <a:pt x="59" y="46"/>
                    </a:moveTo>
                    <a:cubicBezTo>
                      <a:pt x="9" y="46"/>
                      <a:pt x="9" y="46"/>
                      <a:pt x="9" y="46"/>
                    </a:cubicBezTo>
                    <a:cubicBezTo>
                      <a:pt x="9" y="39"/>
                      <a:pt x="9" y="39"/>
                      <a:pt x="9" y="39"/>
                    </a:cubicBezTo>
                    <a:cubicBezTo>
                      <a:pt x="20" y="28"/>
                      <a:pt x="20" y="28"/>
                      <a:pt x="20" y="28"/>
                    </a:cubicBezTo>
                    <a:cubicBezTo>
                      <a:pt x="26" y="33"/>
                      <a:pt x="26" y="33"/>
                      <a:pt x="26" y="33"/>
                    </a:cubicBezTo>
                    <a:cubicBezTo>
                      <a:pt x="44" y="15"/>
                      <a:pt x="44" y="15"/>
                      <a:pt x="44" y="15"/>
                    </a:cubicBezTo>
                    <a:cubicBezTo>
                      <a:pt x="59" y="30"/>
                      <a:pt x="59" y="30"/>
                      <a:pt x="59" y="30"/>
                    </a:cubicBezTo>
                    <a:lnTo>
                      <a:pt x="59" y="46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id-ID" dirty="0">
                  <a:latin typeface="+mn-ea"/>
                </a:endParaRPr>
              </a:p>
            </p:txBody>
          </p:sp>
        </p:grpSp>
        <p:sp>
          <p:nvSpPr>
            <p:cNvPr id="14" name="Button">
              <a:extLst>
                <a:ext uri="{FF2B5EF4-FFF2-40B4-BE49-F238E27FC236}">
                  <a16:creationId xmlns:a16="http://schemas.microsoft.com/office/drawing/2014/main" id="{28D07AC6-3D81-F497-643B-2862B16A96A0}"/>
                </a:ext>
              </a:extLst>
            </p:cNvPr>
            <p:cNvSpPr>
              <a:spLocks/>
            </p:cNvSpPr>
            <p:nvPr/>
          </p:nvSpPr>
          <p:spPr bwMode="auto">
            <a:xfrm>
              <a:off x="3507967" y="6313512"/>
              <a:ext cx="956861" cy="241995"/>
            </a:xfrm>
            <a:prstGeom prst="roundRect">
              <a:avLst>
                <a:gd name="adj" fmla="val 8776"/>
              </a:avLst>
            </a:prstGeom>
            <a:solidFill>
              <a:srgbClr val="FFFFFF"/>
            </a:solidFill>
            <a:ln w="6350" cap="flat" cmpd="sng" algn="ctr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Showcase </a:t>
              </a:r>
              <a:r>
                <a:rPr lang="ko-KR" alt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체험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43F485E6-1EFD-59A0-ADD5-B89AFEDD602A}"/>
                </a:ext>
              </a:extLst>
            </p:cNvPr>
            <p:cNvCxnSpPr/>
            <p:nvPr/>
          </p:nvCxnSpPr>
          <p:spPr>
            <a:xfrm>
              <a:off x="217502" y="4401108"/>
              <a:ext cx="9010633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4CECF07D-DCD4-F5EB-C432-594628811256}"/>
                </a:ext>
              </a:extLst>
            </p:cNvPr>
            <p:cNvCxnSpPr>
              <a:cxnSpLocks/>
            </p:cNvCxnSpPr>
            <p:nvPr/>
          </p:nvCxnSpPr>
          <p:spPr>
            <a:xfrm>
              <a:off x="2592015" y="3981978"/>
              <a:ext cx="0" cy="42003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F08E072D-C8DE-6F02-25ED-075A4740AD5C}"/>
                </a:ext>
              </a:extLst>
            </p:cNvPr>
            <p:cNvSpPr/>
            <p:nvPr/>
          </p:nvSpPr>
          <p:spPr>
            <a:xfrm>
              <a:off x="675699" y="4102800"/>
              <a:ext cx="1335545" cy="154914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/>
            <a:p>
              <a:pPr lvl="0" algn="ctr" latinLnBrk="0">
                <a:lnSpc>
                  <a:spcPct val="110000"/>
                </a:lnSpc>
                <a:defRPr/>
              </a:pPr>
              <a:r>
                <a:rPr lang="ko-KR" altLang="en-US" sz="1000" b="1" dirty="0">
                  <a:latin typeface="+mn-ea"/>
                  <a:cs typeface="Segoe UI" panose="020B0502040204020203" pitchFamily="34" charset="0"/>
                </a:rPr>
                <a:t>집중도 분석</a:t>
              </a: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8551FC55-6857-F9AC-9C97-10EFB07D00AD}"/>
                </a:ext>
              </a:extLst>
            </p:cNvPr>
            <p:cNvSpPr/>
            <p:nvPr/>
          </p:nvSpPr>
          <p:spPr>
            <a:xfrm>
              <a:off x="7440746" y="4102800"/>
              <a:ext cx="1335545" cy="154914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/>
            <a:p>
              <a:pPr lvl="0" algn="ctr" latinLnBrk="0">
                <a:lnSpc>
                  <a:spcPct val="110000"/>
                </a:lnSpc>
                <a:defRPr/>
              </a:pPr>
              <a:r>
                <a:rPr lang="ko-KR" altLang="en-US" sz="1000" b="1" dirty="0">
                  <a:latin typeface="+mn-ea"/>
                  <a:cs typeface="Segoe UI" panose="020B0502040204020203" pitchFamily="34" charset="0"/>
                </a:rPr>
                <a:t>시험 부정행위 검출</a:t>
              </a: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B5AA7010-51FC-7C2F-DFF8-3CF257881328}"/>
                </a:ext>
              </a:extLst>
            </p:cNvPr>
            <p:cNvSpPr/>
            <p:nvPr/>
          </p:nvSpPr>
          <p:spPr>
            <a:xfrm>
              <a:off x="217498" y="4341026"/>
              <a:ext cx="2369487" cy="70745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Ins="90000" rtlCol="0" anchor="ctr"/>
            <a:lstStyle/>
            <a:p>
              <a:pPr algn="l"/>
              <a:endParaRPr lang="ko-KR" altLang="en-US" sz="1000" noProof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E1ABF8F0-E4B2-8922-55DF-2CDE74C718B1}"/>
                </a:ext>
              </a:extLst>
            </p:cNvPr>
            <p:cNvCxnSpPr/>
            <p:nvPr/>
          </p:nvCxnSpPr>
          <p:spPr>
            <a:xfrm>
              <a:off x="217502" y="3963977"/>
              <a:ext cx="9010633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60063F82-859C-24AC-45B3-AD5AFE2B8456}"/>
                </a:ext>
              </a:extLst>
            </p:cNvPr>
            <p:cNvCxnSpPr>
              <a:cxnSpLocks/>
            </p:cNvCxnSpPr>
            <p:nvPr/>
          </p:nvCxnSpPr>
          <p:spPr>
            <a:xfrm>
              <a:off x="4763778" y="3967282"/>
              <a:ext cx="8503" cy="45431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243429C0-F2FE-652E-E6B2-808048198E3F}"/>
                </a:ext>
              </a:extLst>
            </p:cNvPr>
            <p:cNvCxnSpPr>
              <a:cxnSpLocks/>
            </p:cNvCxnSpPr>
            <p:nvPr/>
          </p:nvCxnSpPr>
          <p:spPr>
            <a:xfrm>
              <a:off x="6945599" y="3967282"/>
              <a:ext cx="0" cy="43472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3C83B75D-563D-A473-2E17-E5DA03EC3A04}"/>
                </a:ext>
              </a:extLst>
            </p:cNvPr>
            <p:cNvSpPr/>
            <p:nvPr/>
          </p:nvSpPr>
          <p:spPr>
            <a:xfrm>
              <a:off x="3014376" y="4102800"/>
              <a:ext cx="1335545" cy="154914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/>
            <a:p>
              <a:pPr lvl="0" algn="ctr" latinLnBrk="0">
                <a:lnSpc>
                  <a:spcPct val="110000"/>
                </a:lnSpc>
                <a:defRPr/>
              </a:pPr>
              <a:r>
                <a:rPr lang="ko-KR" altLang="en-US" sz="1000" b="1">
                  <a:latin typeface="+mn-ea"/>
                  <a:cs typeface="Segoe UI" panose="020B0502040204020203" pitchFamily="34" charset="0"/>
                </a:rPr>
                <a:t>흥미도 </a:t>
              </a:r>
              <a:r>
                <a:rPr lang="ko-KR" altLang="en-US" sz="1000" b="1" dirty="0">
                  <a:latin typeface="+mn-ea"/>
                  <a:cs typeface="Segoe UI" panose="020B0502040204020203" pitchFamily="34" charset="0"/>
                </a:rPr>
                <a:t>분석</a:t>
              </a: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6B364A5D-2F5D-4000-5893-221C93E6B63F}"/>
                </a:ext>
              </a:extLst>
            </p:cNvPr>
            <p:cNvSpPr/>
            <p:nvPr/>
          </p:nvSpPr>
          <p:spPr>
            <a:xfrm>
              <a:off x="5193524" y="4102800"/>
              <a:ext cx="1335545" cy="154914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/>
            <a:p>
              <a:pPr lvl="0" algn="ctr" latinLnBrk="0">
                <a:lnSpc>
                  <a:spcPct val="110000"/>
                </a:lnSpc>
                <a:defRPr/>
              </a:pPr>
              <a:r>
                <a:rPr lang="ko-KR" altLang="en-US" sz="1000" b="1" dirty="0">
                  <a:latin typeface="+mn-ea"/>
                  <a:cs typeface="Segoe UI" panose="020B0502040204020203" pitchFamily="34" charset="0"/>
                </a:rPr>
                <a:t>자세 분석</a:t>
              </a: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49ABF374-A6BF-7317-209A-7A83805A7CF6}"/>
                </a:ext>
              </a:extLst>
            </p:cNvPr>
            <p:cNvSpPr/>
            <p:nvPr/>
          </p:nvSpPr>
          <p:spPr>
            <a:xfrm>
              <a:off x="217502" y="791183"/>
              <a:ext cx="9010636" cy="51606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x-none" altLang="en-US" dirty="0">
                <a:latin typeface="+mn-ea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5C64B45F-4FC0-A46D-BF36-B2E5D38F8D5F}"/>
                </a:ext>
              </a:extLst>
            </p:cNvPr>
            <p:cNvSpPr/>
            <p:nvPr/>
          </p:nvSpPr>
          <p:spPr>
            <a:xfrm>
              <a:off x="217502" y="791183"/>
              <a:ext cx="9010636" cy="51606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x-none" altLang="en-US" dirty="0">
                <a:latin typeface="+mn-ea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EFB28432-8539-3297-884A-369F9CDFE6B5}"/>
                </a:ext>
              </a:extLst>
            </p:cNvPr>
            <p:cNvSpPr/>
            <p:nvPr/>
          </p:nvSpPr>
          <p:spPr>
            <a:xfrm>
              <a:off x="217502" y="791183"/>
              <a:ext cx="9010636" cy="51606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x-none" altLang="en-US" dirty="0">
                <a:latin typeface="+mn-ea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91DABD91-D4C7-9F17-2FF5-84E8D5B6C21E}"/>
                </a:ext>
              </a:extLst>
            </p:cNvPr>
            <p:cNvSpPr/>
            <p:nvPr/>
          </p:nvSpPr>
          <p:spPr bwMode="auto">
            <a:xfrm>
              <a:off x="338543" y="949952"/>
              <a:ext cx="1004929" cy="198522"/>
            </a:xfrm>
            <a:prstGeom prst="rect">
              <a:avLst/>
            </a:prstGeom>
            <a:noFill/>
            <a:ln w="2857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none" lIns="36000"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0" lang="en-US" altLang="ko-KR" sz="1050" b="1" dirty="0">
                  <a:solidFill>
                    <a:schemeClr val="bg1">
                      <a:lumMod val="65000"/>
                    </a:schemeClr>
                  </a:solidFill>
                  <a:latin typeface="+mn-ea"/>
                </a:rPr>
                <a:t>Raiseme </a:t>
              </a:r>
              <a:r>
                <a:rPr lang="en-US" altLang="ko-KR" sz="1050" b="1" dirty="0">
                  <a:solidFill>
                    <a:schemeClr val="bg1">
                      <a:lumMod val="65000"/>
                    </a:schemeClr>
                  </a:solidFill>
                  <a:latin typeface="+mn-ea"/>
                </a:rPr>
                <a:t>Logo</a:t>
              </a:r>
              <a:endParaRPr kumimoji="0" lang="ko-KR" altLang="en-US" sz="1050" b="1" dirty="0">
                <a:solidFill>
                  <a:schemeClr val="bg1">
                    <a:lumMod val="65000"/>
                  </a:schemeClr>
                </a:solidFill>
                <a:latin typeface="+mn-ea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05B60A9-FEAA-D5F8-6863-78B74316EA62}"/>
                </a:ext>
              </a:extLst>
            </p:cNvPr>
            <p:cNvSpPr txBox="1"/>
            <p:nvPr/>
          </p:nvSpPr>
          <p:spPr>
            <a:xfrm>
              <a:off x="6903769" y="926102"/>
              <a:ext cx="502309" cy="246221"/>
            </a:xfrm>
            <a:prstGeom prst="rect">
              <a:avLst/>
            </a:prstGeom>
            <a:noFill/>
          </p:spPr>
          <p:txBody>
            <a:bodyPr wrap="none" lIns="36000" rIns="36000" rtlCol="0" anchor="ctr">
              <a:spAutoFit/>
            </a:bodyPr>
            <a:lstStyle/>
            <a:p>
              <a:pPr algn="ctr"/>
              <a:r>
                <a:rPr kumimoji="1" lang="en-US" altLang="en-US" sz="1000" b="1" dirty="0">
                  <a:latin typeface="+mn-ea"/>
                </a:rPr>
                <a:t>Service</a:t>
              </a:r>
              <a:endParaRPr kumimoji="1" lang="x-none" altLang="en-US" sz="1000" b="1" dirty="0">
                <a:latin typeface="+mn-ea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AC6E76D6-AC7D-82FF-8E4C-68EA9DED4696}"/>
                </a:ext>
              </a:extLst>
            </p:cNvPr>
            <p:cNvSpPr txBox="1"/>
            <p:nvPr/>
          </p:nvSpPr>
          <p:spPr>
            <a:xfrm>
              <a:off x="8651687" y="926102"/>
              <a:ext cx="407731" cy="246221"/>
            </a:xfrm>
            <a:prstGeom prst="rect">
              <a:avLst/>
            </a:prstGeom>
            <a:noFill/>
          </p:spPr>
          <p:txBody>
            <a:bodyPr wrap="none" lIns="36000" rIns="36000" rtlCol="0" anchor="ctr">
              <a:spAutoFit/>
            </a:bodyPr>
            <a:lstStyle/>
            <a:p>
              <a:pPr algn="ctr"/>
              <a:r>
                <a:rPr kumimoji="1" lang="en-US" altLang="en-US" sz="1000" b="1" dirty="0">
                  <a:latin typeface="+mn-ea"/>
                </a:rPr>
                <a:t>News</a:t>
              </a:r>
              <a:endParaRPr kumimoji="1" lang="x-none" altLang="en-US" sz="1000" b="1" dirty="0">
                <a:latin typeface="+mn-ea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F3D80295-FEB6-6C6F-453B-462BC64E2155}"/>
                </a:ext>
              </a:extLst>
            </p:cNvPr>
            <p:cNvSpPr/>
            <p:nvPr/>
          </p:nvSpPr>
          <p:spPr bwMode="auto">
            <a:xfrm>
              <a:off x="5775776" y="971689"/>
              <a:ext cx="346666" cy="155049"/>
            </a:xfrm>
            <a:prstGeom prst="rect">
              <a:avLst/>
            </a:prstGeom>
            <a:noFill/>
            <a:ln w="2857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none" lIns="36000"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kumimoji="0" lang="ko-KR" altLang="en-US" sz="1000" b="1" dirty="0">
                <a:latin typeface="+mn-ea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D2E52764-4E8E-D9C7-FAA8-57B6899B0B40}"/>
                </a:ext>
              </a:extLst>
            </p:cNvPr>
            <p:cNvSpPr txBox="1"/>
            <p:nvPr/>
          </p:nvSpPr>
          <p:spPr>
            <a:xfrm>
              <a:off x="8080805" y="926102"/>
              <a:ext cx="353228" cy="246221"/>
            </a:xfrm>
            <a:prstGeom prst="rect">
              <a:avLst/>
            </a:prstGeom>
            <a:noFill/>
          </p:spPr>
          <p:txBody>
            <a:bodyPr wrap="none" lIns="36000" rIns="36000" rtlCol="0" anchor="ctr">
              <a:spAutoFit/>
            </a:bodyPr>
            <a:lstStyle/>
            <a:p>
              <a:pPr algn="ctr"/>
              <a:r>
                <a:rPr kumimoji="1" lang="en-US" altLang="en-US" sz="1000" b="1" dirty="0">
                  <a:latin typeface="+mn-ea"/>
                </a:rPr>
                <a:t>Case</a:t>
              </a:r>
              <a:endParaRPr kumimoji="1" lang="x-none" altLang="en-US" sz="1000" b="1" dirty="0">
                <a:latin typeface="+mn-ea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6AF2542-CED7-2911-3559-17CC3AE61FAD}"/>
                </a:ext>
              </a:extLst>
            </p:cNvPr>
            <p:cNvSpPr txBox="1"/>
            <p:nvPr/>
          </p:nvSpPr>
          <p:spPr>
            <a:xfrm>
              <a:off x="6323266" y="926102"/>
              <a:ext cx="451012" cy="246221"/>
            </a:xfrm>
            <a:prstGeom prst="rect">
              <a:avLst/>
            </a:prstGeom>
            <a:noFill/>
          </p:spPr>
          <p:txBody>
            <a:bodyPr wrap="none" lIns="36000" rIns="36000" rtlCol="0" anchor="ctr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0" lang="en-US" altLang="ko-KR" sz="1000" b="1" dirty="0">
                  <a:latin typeface="+mn-ea"/>
                </a:rPr>
                <a:t>About</a:t>
              </a:r>
              <a:endParaRPr kumimoji="0" lang="ko-KR" altLang="en-US" sz="1000" b="1" dirty="0">
                <a:latin typeface="+mn-ea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9167492-B130-9FC3-1A05-D6D129CE7E29}"/>
                </a:ext>
              </a:extLst>
            </p:cNvPr>
            <p:cNvSpPr txBox="1"/>
            <p:nvPr/>
          </p:nvSpPr>
          <p:spPr>
            <a:xfrm>
              <a:off x="7506714" y="926102"/>
              <a:ext cx="359641" cy="246221"/>
            </a:xfrm>
            <a:prstGeom prst="rect">
              <a:avLst/>
            </a:prstGeom>
            <a:noFill/>
          </p:spPr>
          <p:txBody>
            <a:bodyPr wrap="none" lIns="36000" rIns="36000" rtlCol="0" anchor="ctr">
              <a:spAutoFit/>
            </a:bodyPr>
            <a:lstStyle/>
            <a:p>
              <a:pPr algn="ctr"/>
              <a:r>
                <a:rPr kumimoji="1" lang="en-US" altLang="en-US" sz="1000" b="1" dirty="0">
                  <a:latin typeface="+mn-ea"/>
                </a:rPr>
                <a:t>Tech</a:t>
              </a:r>
              <a:endParaRPr kumimoji="1" lang="x-none" altLang="en-US" sz="1000" b="1" dirty="0">
                <a:latin typeface="+mn-ea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8F8EF853-7126-6C59-040F-3143CD65C553}"/>
                </a:ext>
              </a:extLst>
            </p:cNvPr>
            <p:cNvSpPr/>
            <p:nvPr/>
          </p:nvSpPr>
          <p:spPr>
            <a:xfrm>
              <a:off x="217498" y="788533"/>
              <a:ext cx="9010632" cy="5798735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Ins="90000" rtlCol="0" anchor="ctr"/>
            <a:lstStyle/>
            <a:p>
              <a:pPr algn="ctr"/>
              <a:endParaRPr lang="ko-KR" altLang="en-US" noProof="1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E175A981-C778-EA26-9377-6274B347D8B8}"/>
              </a:ext>
            </a:extLst>
          </p:cNvPr>
          <p:cNvSpPr/>
          <p:nvPr/>
        </p:nvSpPr>
        <p:spPr>
          <a:xfrm>
            <a:off x="308166" y="878163"/>
            <a:ext cx="8760063" cy="539563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marR="0" lvl="1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6" name="Delete">
            <a:extLst>
              <a:ext uri="{FF2B5EF4-FFF2-40B4-BE49-F238E27FC236}">
                <a16:creationId xmlns:a16="http://schemas.microsoft.com/office/drawing/2014/main" id="{69B8979B-E664-25C1-E5A7-5D648272FBA9}"/>
              </a:ext>
            </a:extLst>
          </p:cNvPr>
          <p:cNvSpPr>
            <a:spLocks noChangeAspect="1"/>
          </p:cNvSpPr>
          <p:nvPr/>
        </p:nvSpPr>
        <p:spPr bwMode="auto">
          <a:xfrm>
            <a:off x="8531986" y="1037036"/>
            <a:ext cx="157114" cy="169711"/>
          </a:xfrm>
          <a:custGeom>
            <a:avLst/>
            <a:gdLst>
              <a:gd name="T0" fmla="*/ 3 w 77"/>
              <a:gd name="T1" fmla="*/ 0 h 77"/>
              <a:gd name="T2" fmla="*/ 0 w 77"/>
              <a:gd name="T3" fmla="*/ 3 h 77"/>
              <a:gd name="T4" fmla="*/ 36 w 77"/>
              <a:gd name="T5" fmla="*/ 38 h 77"/>
              <a:gd name="T6" fmla="*/ 0 w 77"/>
              <a:gd name="T7" fmla="*/ 74 h 77"/>
              <a:gd name="T8" fmla="*/ 3 w 77"/>
              <a:gd name="T9" fmla="*/ 77 h 77"/>
              <a:gd name="T10" fmla="*/ 39 w 77"/>
              <a:gd name="T11" fmla="*/ 41 h 77"/>
              <a:gd name="T12" fmla="*/ 74 w 77"/>
              <a:gd name="T13" fmla="*/ 77 h 77"/>
              <a:gd name="T14" fmla="*/ 77 w 77"/>
              <a:gd name="T15" fmla="*/ 74 h 77"/>
              <a:gd name="T16" fmla="*/ 42 w 77"/>
              <a:gd name="T17" fmla="*/ 38 h 77"/>
              <a:gd name="T18" fmla="*/ 77 w 77"/>
              <a:gd name="T19" fmla="*/ 3 h 77"/>
              <a:gd name="T20" fmla="*/ 74 w 77"/>
              <a:gd name="T21" fmla="*/ 0 h 77"/>
              <a:gd name="T22" fmla="*/ 39 w 77"/>
              <a:gd name="T23" fmla="*/ 35 h 77"/>
              <a:gd name="T24" fmla="*/ 3 w 77"/>
              <a:gd name="T25" fmla="*/ 0 h 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77" h="77">
                <a:moveTo>
                  <a:pt x="3" y="0"/>
                </a:moveTo>
                <a:lnTo>
                  <a:pt x="0" y="3"/>
                </a:lnTo>
                <a:lnTo>
                  <a:pt x="36" y="38"/>
                </a:lnTo>
                <a:lnTo>
                  <a:pt x="0" y="74"/>
                </a:lnTo>
                <a:lnTo>
                  <a:pt x="3" y="77"/>
                </a:lnTo>
                <a:lnTo>
                  <a:pt x="39" y="41"/>
                </a:lnTo>
                <a:lnTo>
                  <a:pt x="74" y="77"/>
                </a:lnTo>
                <a:lnTo>
                  <a:pt x="77" y="74"/>
                </a:lnTo>
                <a:lnTo>
                  <a:pt x="42" y="38"/>
                </a:lnTo>
                <a:lnTo>
                  <a:pt x="77" y="3"/>
                </a:lnTo>
                <a:lnTo>
                  <a:pt x="74" y="0"/>
                </a:lnTo>
                <a:lnTo>
                  <a:pt x="39" y="35"/>
                </a:lnTo>
                <a:lnTo>
                  <a:pt x="3" y="0"/>
                </a:lnTo>
                <a:close/>
              </a:path>
            </a:pathLst>
          </a:custGeom>
          <a:solidFill>
            <a:srgbClr val="5F5F5F"/>
          </a:solidFill>
          <a:ln w="3175"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4FBD83B8-8529-A400-0104-166EFAB12EA6}"/>
              </a:ext>
            </a:extLst>
          </p:cNvPr>
          <p:cNvSpPr/>
          <p:nvPr/>
        </p:nvSpPr>
        <p:spPr>
          <a:xfrm>
            <a:off x="548541" y="1413736"/>
            <a:ext cx="8283991" cy="4565473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lnSpc>
                <a:spcPct val="150000"/>
              </a:lnSpc>
              <a:buAutoNum type="arabicPeriod"/>
            </a:pP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3529D9C3-6FE1-3CB2-E0D5-74F518D0741A}"/>
              </a:ext>
            </a:extLst>
          </p:cNvPr>
          <p:cNvSpPr/>
          <p:nvPr/>
        </p:nvSpPr>
        <p:spPr>
          <a:xfrm>
            <a:off x="548549" y="1770734"/>
            <a:ext cx="8283984" cy="421414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0C5C0F6E-2C42-0BF5-A1CC-EBF75F4C430E}"/>
              </a:ext>
            </a:extLst>
          </p:cNvPr>
          <p:cNvSpPr/>
          <p:nvPr/>
        </p:nvSpPr>
        <p:spPr>
          <a:xfrm>
            <a:off x="1780506" y="1769356"/>
            <a:ext cx="5791658" cy="378140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EC54CFAF-A49F-66F2-C85D-A31269542225}"/>
              </a:ext>
            </a:extLst>
          </p:cNvPr>
          <p:cNvSpPr/>
          <p:nvPr/>
        </p:nvSpPr>
        <p:spPr>
          <a:xfrm>
            <a:off x="548548" y="986216"/>
            <a:ext cx="1803035" cy="293034"/>
          </a:xfrm>
          <a:prstGeom prst="rect">
            <a:avLst/>
          </a:prstGeom>
          <a:noFill/>
          <a:ln w="3175">
            <a:noFill/>
          </a:ln>
          <a:effectLst/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Raiseme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Showcase</a:t>
            </a:r>
            <a:endParaRPr lang="ko-KR" altLang="en-US" sz="12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grpSp>
        <p:nvGrpSpPr>
          <p:cNvPr id="74" name="Drop-down" descr="&lt;SmartSettings&gt;&lt;SmartResize enabled=&quot;True&quot; minWidth=&quot;20&quot; minHeight=&quot;5&quot; /&gt;&lt;/SmartSettings&gt;">
            <a:extLst>
              <a:ext uri="{FF2B5EF4-FFF2-40B4-BE49-F238E27FC236}">
                <a16:creationId xmlns:a16="http://schemas.microsoft.com/office/drawing/2014/main" id="{77C4EF82-F38F-B108-5C27-109CA889F31E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2123473" y="1029546"/>
            <a:ext cx="804176" cy="206375"/>
            <a:chOff x="5537200" y="2495550"/>
            <a:chExt cx="1281113" cy="206375"/>
          </a:xfrm>
        </p:grpSpPr>
        <p:sp>
          <p:nvSpPr>
            <p:cNvPr id="75" name="Input Field">
              <a:extLst>
                <a:ext uri="{FF2B5EF4-FFF2-40B4-BE49-F238E27FC236}">
                  <a16:creationId xmlns:a16="http://schemas.microsoft.com/office/drawing/2014/main" id="{41095F23-79E5-9E5A-E6A1-2C009BD28B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37200" y="2495550"/>
              <a:ext cx="1281113" cy="206375"/>
            </a:xfrm>
            <a:prstGeom prst="rect">
              <a:avLst/>
            </a:prstGeom>
            <a:solidFill>
              <a:srgbClr val="FFFFFF"/>
            </a:solidFill>
            <a:ln w="6350" cap="flat">
              <a:solidFill>
                <a:srgbClr val="A0A0A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54864" tIns="0" rIns="128016" bIns="0" numCol="1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800" dirty="0">
                  <a:solidFill>
                    <a:srgbClr val="333333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흥미도 분석</a:t>
              </a:r>
              <a:endParaRPr lang="en-US" sz="800" dirty="0">
                <a:solidFill>
                  <a:srgbClr val="333333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6" name="Arrow" descr="&lt;SmartSettings&gt;&lt;SmartResize anchorLeft=&quot;None&quot; anchorTop=&quot;Non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85BA0C57-22D2-E9BC-43B9-4B535BEE21E0}"/>
                </a:ext>
              </a:extLst>
            </p:cNvPr>
            <p:cNvSpPr>
              <a:spLocks/>
            </p:cNvSpPr>
            <p:nvPr>
              <p:custDataLst>
                <p:tags r:id="rId2"/>
              </p:custDataLst>
            </p:nvPr>
          </p:nvSpPr>
          <p:spPr bwMode="auto">
            <a:xfrm>
              <a:off x="6643811" y="2579688"/>
              <a:ext cx="78400" cy="39688"/>
            </a:xfrm>
            <a:custGeom>
              <a:avLst/>
              <a:gdLst>
                <a:gd name="T0" fmla="*/ 120 w 240"/>
                <a:gd name="T1" fmla="*/ 197 h 197"/>
                <a:gd name="T2" fmla="*/ 0 w 240"/>
                <a:gd name="T3" fmla="*/ 0 h 197"/>
                <a:gd name="T4" fmla="*/ 240 w 240"/>
                <a:gd name="T5" fmla="*/ 0 h 197"/>
                <a:gd name="T6" fmla="*/ 120 w 240"/>
                <a:gd name="T7" fmla="*/ 197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0" h="197">
                  <a:moveTo>
                    <a:pt x="120" y="197"/>
                  </a:moveTo>
                  <a:lnTo>
                    <a:pt x="0" y="0"/>
                  </a:lnTo>
                  <a:lnTo>
                    <a:pt x="240" y="0"/>
                  </a:lnTo>
                  <a:lnTo>
                    <a:pt x="120" y="197"/>
                  </a:lnTo>
                  <a:close/>
                </a:path>
              </a:pathLst>
            </a:custGeom>
            <a:solidFill>
              <a:srgbClr val="30303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70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B827BC06-6019-F054-4E69-BF434B9687D5}"/>
              </a:ext>
            </a:extLst>
          </p:cNvPr>
          <p:cNvSpPr txBox="1"/>
          <p:nvPr/>
        </p:nvSpPr>
        <p:spPr>
          <a:xfrm>
            <a:off x="640730" y="1456745"/>
            <a:ext cx="2574950" cy="241980"/>
          </a:xfrm>
          <a:prstGeom prst="rect">
            <a:avLst/>
          </a:prstGeom>
          <a:noFill/>
        </p:spPr>
        <p:txBody>
          <a:bodyPr wrap="square" lIns="72000" tIns="36000" rIns="72000" bIns="36000" rtlCol="0">
            <a:spAutoFit/>
          </a:bodyPr>
          <a:lstStyle/>
          <a:p>
            <a:r>
              <a:rPr lang="ko-KR" altLang="en-US" sz="1050" b="1" dirty="0"/>
              <a:t>흥미도는 몇 퍼센트</a:t>
            </a:r>
            <a:r>
              <a:rPr lang="en-US" altLang="ko-KR" sz="1050" b="1" dirty="0"/>
              <a:t>?</a:t>
            </a:r>
          </a:p>
        </p:txBody>
      </p:sp>
      <p:pic>
        <p:nvPicPr>
          <p:cNvPr id="77" name="그림 76">
            <a:extLst>
              <a:ext uri="{FF2B5EF4-FFF2-40B4-BE49-F238E27FC236}">
                <a16:creationId xmlns:a16="http://schemas.microsoft.com/office/drawing/2014/main" id="{147B3DCD-CD28-CBA0-FBE6-60427C1CE3C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809" t="4467" b="-1"/>
          <a:stretch/>
        </p:blipFill>
        <p:spPr>
          <a:xfrm>
            <a:off x="803277" y="5096348"/>
            <a:ext cx="8029254" cy="908240"/>
          </a:xfrm>
          <a:prstGeom prst="rect">
            <a:avLst/>
          </a:prstGeom>
        </p:spPr>
      </p:pic>
      <p:graphicFrame>
        <p:nvGraphicFramePr>
          <p:cNvPr id="87" name="표 86">
            <a:extLst>
              <a:ext uri="{FF2B5EF4-FFF2-40B4-BE49-F238E27FC236}">
                <a16:creationId xmlns:a16="http://schemas.microsoft.com/office/drawing/2014/main" id="{A3B8A835-A6B6-0BDB-5F39-B980E30D62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4498270"/>
              </p:ext>
            </p:extLst>
          </p:nvPr>
        </p:nvGraphicFramePr>
        <p:xfrm>
          <a:off x="9317697" y="798693"/>
          <a:ext cx="2656801" cy="31299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6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61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5521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B="6480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lnSpc>
                          <a:spcPts val="1200"/>
                        </a:lnSpc>
                        <a:buFontTx/>
                        <a:buNone/>
                      </a:pPr>
                      <a:r>
                        <a:rPr lang="en-US" altLang="ko-KR" sz="800" b="1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URL </a:t>
                      </a:r>
                      <a:r>
                        <a:rPr lang="ko-KR" altLang="en-US" sz="800" b="1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복사</a:t>
                      </a:r>
                      <a:endParaRPr lang="en-US" altLang="ko-KR" sz="800" b="1" baseline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lnSpc>
                          <a:spcPts val="1200"/>
                        </a:lnSpc>
                        <a:buFontTx/>
                        <a:buChar char="-"/>
                      </a:pP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버튼 선택 시 </a:t>
                      </a: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URL </a:t>
                      </a: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복사</a:t>
                      </a: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+ </a:t>
                      </a: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토스트메시지 출력</a:t>
                      </a:r>
                      <a:endParaRPr lang="en-US" altLang="ko-KR" sz="800" b="0" baseline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indent="0" latinLnBrk="1">
                        <a:lnSpc>
                          <a:spcPts val="1200"/>
                        </a:lnSpc>
                        <a:buFontTx/>
                        <a:buNone/>
                      </a:pPr>
                      <a:endParaRPr lang="en-US" altLang="ko-KR" sz="800" b="0" baseline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indent="0" latinLnBrk="1">
                        <a:lnSpc>
                          <a:spcPts val="1200"/>
                        </a:lnSpc>
                        <a:buFontTx/>
                        <a:buNone/>
                      </a:pPr>
                      <a:endParaRPr lang="en-US" altLang="ko-KR" sz="800" b="0" baseline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marR="0" lvl="0" indent="-171450" algn="l" defTabSz="908399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복사한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URL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입력 시 </a:t>
                      </a:r>
                      <a:r>
                        <a:rPr kumimoji="0" lang="ko-KR" altLang="en-US" sz="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메인페이지에서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[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S_INTE_01_P]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팝업 출력</a:t>
                      </a:r>
                    </a:p>
                  </a:txBody>
                  <a:tcPr marB="648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2406270"/>
                  </a:ext>
                </a:extLst>
              </a:tr>
              <a:tr h="255521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B="6480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08399" rtl="0" eaLnBrk="1" latinLnBrk="1" hangingPunct="1">
                        <a:lnSpc>
                          <a:spcPts val="1200"/>
                        </a:lnSpc>
                        <a:buFontTx/>
                        <a:buNone/>
                      </a:pPr>
                      <a:r>
                        <a:rPr lang="en-US" altLang="ko-KR" sz="800" b="1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30</a:t>
                      </a:r>
                      <a:r>
                        <a:rPr lang="ko-KR" altLang="en-US" sz="800" b="1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초 타이머 </a:t>
                      </a:r>
                      <a:r>
                        <a:rPr lang="en-US" altLang="ko-KR" sz="800" b="1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(</a:t>
                      </a:r>
                      <a:r>
                        <a:rPr lang="ko-KR" altLang="en-US" sz="800" b="1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분석</a:t>
                      </a:r>
                      <a:r>
                        <a:rPr lang="en-US" altLang="ko-KR" sz="800" b="1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</a:t>
                      </a:r>
                      <a:r>
                        <a:rPr lang="ko-KR" altLang="en-US" sz="800" b="1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중</a:t>
                      </a:r>
                      <a:r>
                        <a:rPr lang="en-US" altLang="ko-KR" sz="800" b="1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)</a:t>
                      </a: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171450" indent="-171450" algn="l" defTabSz="908399" rtl="0" eaLnBrk="1" latinLnBrk="1" hangingPunct="1">
                        <a:lnSpc>
                          <a:spcPts val="1200"/>
                        </a:lnSpc>
                        <a:buFontTx/>
                        <a:buChar char="-"/>
                      </a:pPr>
                      <a:r>
                        <a:rPr lang="ko-KR" altLang="en-US" sz="800" b="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분석 시작과 동시에 카운트다운 </a:t>
                      </a:r>
                      <a:r>
                        <a:rPr lang="en-US" altLang="ko-KR" sz="800" b="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START</a:t>
                      </a:r>
                    </a:p>
                    <a:p>
                      <a:pPr marL="171450" indent="-171450" algn="l" defTabSz="908399" rtl="0" eaLnBrk="1" latinLnBrk="1" hangingPunct="1">
                        <a:lnSpc>
                          <a:spcPts val="1200"/>
                        </a:lnSpc>
                        <a:buFontTx/>
                        <a:buChar char="-"/>
                      </a:pPr>
                      <a:r>
                        <a:rPr lang="en-US" altLang="ko-KR" sz="800" b="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30</a:t>
                      </a:r>
                      <a:r>
                        <a:rPr lang="ko-KR" altLang="en-US" sz="800" b="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초가 지나면 </a:t>
                      </a:r>
                      <a:r>
                        <a:rPr lang="en-US" altLang="ko-KR" sz="800" b="0" kern="1200" baseline="0" dirty="0">
                          <a:solidFill>
                            <a:srgbClr val="0070C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[S_INTE_04_P]</a:t>
                      </a:r>
                      <a:r>
                        <a:rPr lang="ko-KR" altLang="en-US" sz="800" b="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으로 이동</a:t>
                      </a: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B="648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5521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B="6480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08399" rtl="0" eaLnBrk="1" latinLnBrk="1" hangingPunct="1">
                        <a:lnSpc>
                          <a:spcPts val="1200"/>
                        </a:lnSpc>
                        <a:buFontTx/>
                        <a:buNone/>
                      </a:pPr>
                      <a:r>
                        <a:rPr lang="ko-KR" altLang="en-US" sz="800" b="1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종료</a:t>
                      </a:r>
                      <a:endParaRPr lang="en-US" altLang="ko-KR" sz="800" b="1" kern="1200" baseline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171450" indent="-171450" algn="l" defTabSz="908399" rtl="0" eaLnBrk="1" latinLnBrk="1" hangingPunct="1">
                        <a:lnSpc>
                          <a:spcPts val="1200"/>
                        </a:lnSpc>
                        <a:buFontTx/>
                        <a:buChar char="-"/>
                      </a:pPr>
                      <a:r>
                        <a:rPr lang="ko-KR" altLang="en-US" sz="800" b="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버튼 선택 시 </a:t>
                      </a:r>
                      <a:r>
                        <a:rPr lang="en-US" altLang="ko-KR" sz="800" b="0" kern="1200" baseline="0" dirty="0">
                          <a:solidFill>
                            <a:srgbClr val="0070C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[S_INTE_04_P]</a:t>
                      </a:r>
                      <a:r>
                        <a:rPr lang="ko-KR" altLang="en-US" sz="800" b="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으로 이동</a:t>
                      </a: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171450" indent="-171450" algn="l" defTabSz="908399" rtl="0" eaLnBrk="1" latinLnBrk="1" hangingPunct="1">
                        <a:lnSpc>
                          <a:spcPts val="1200"/>
                        </a:lnSpc>
                        <a:buFontTx/>
                        <a:buChar char="-"/>
                      </a:pPr>
                      <a:r>
                        <a:rPr lang="en-US" altLang="ko-KR" sz="800" b="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10</a:t>
                      </a:r>
                      <a:r>
                        <a:rPr lang="ko-KR" altLang="en-US" sz="800" b="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초 이전에 버튼 선택 시 토스트메시지 출력</a:t>
                      </a: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171450" indent="-171450" algn="l" defTabSz="908399" rtl="0" eaLnBrk="1" latinLnBrk="1" hangingPunct="1">
                        <a:lnSpc>
                          <a:spcPts val="1200"/>
                        </a:lnSpc>
                        <a:buFontTx/>
                        <a:buChar char="-"/>
                      </a:pP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171450" indent="-171450" algn="l" defTabSz="908399" rtl="0" eaLnBrk="1" latinLnBrk="1" hangingPunct="1">
                        <a:lnSpc>
                          <a:spcPts val="1200"/>
                        </a:lnSpc>
                        <a:buFontTx/>
                        <a:buChar char="-"/>
                      </a:pP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171450" indent="-171450" algn="l" defTabSz="908399" rtl="0" eaLnBrk="1" latinLnBrk="1" hangingPunct="1">
                        <a:lnSpc>
                          <a:spcPts val="1200"/>
                        </a:lnSpc>
                        <a:buFontTx/>
                        <a:buChar char="-"/>
                      </a:pP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B="648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2554837"/>
                  </a:ext>
                </a:extLst>
              </a:tr>
              <a:tr h="255521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B="6480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08399" rtl="0" eaLnBrk="1" latinLnBrk="1" hangingPunct="1">
                        <a:lnSpc>
                          <a:spcPts val="1200"/>
                        </a:lnSpc>
                        <a:buFontTx/>
                        <a:buNone/>
                      </a:pPr>
                      <a:r>
                        <a:rPr lang="ko-KR" altLang="en-US" sz="800" b="1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실시간 흥미도 측정 그래프 </a:t>
                      </a:r>
                      <a:r>
                        <a:rPr lang="en-US" altLang="ko-KR" sz="800" b="1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(</a:t>
                      </a:r>
                      <a:r>
                        <a:rPr lang="ko-KR" altLang="en-US" sz="800" b="1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분석 중</a:t>
                      </a:r>
                      <a:r>
                        <a:rPr lang="en-US" altLang="ko-KR" sz="800" b="1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)</a:t>
                      </a:r>
                    </a:p>
                    <a:p>
                      <a:pPr marL="171450" indent="-171450" algn="l" defTabSz="908399" rtl="0" eaLnBrk="1" latinLnBrk="1" hangingPunct="1">
                        <a:lnSpc>
                          <a:spcPts val="1200"/>
                        </a:lnSpc>
                        <a:buFontTx/>
                        <a:buChar char="-"/>
                      </a:pPr>
                      <a:r>
                        <a:rPr lang="en-US" altLang="ko-KR" sz="800" b="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1</a:t>
                      </a:r>
                      <a:r>
                        <a:rPr lang="ko-KR" altLang="en-US" sz="800" b="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초 단위로</a:t>
                      </a:r>
                      <a:r>
                        <a:rPr lang="en-US" altLang="ko-KR" sz="800" b="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30</a:t>
                      </a:r>
                      <a:r>
                        <a:rPr lang="ko-KR" altLang="en-US" sz="800" b="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개 구간 </a:t>
                      </a: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171450" indent="-171450" algn="l" defTabSz="908399" rtl="0" eaLnBrk="1" latinLnBrk="1" hangingPunct="1">
                        <a:lnSpc>
                          <a:spcPts val="1200"/>
                        </a:lnSpc>
                        <a:buFontTx/>
                        <a:buChar char="-"/>
                      </a:pPr>
                      <a:r>
                        <a:rPr lang="ko-KR" altLang="en-US" sz="800" b="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범례 </a:t>
                      </a:r>
                      <a:r>
                        <a:rPr lang="en-US" altLang="ko-KR" sz="800" b="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: </a:t>
                      </a:r>
                      <a:r>
                        <a:rPr lang="ko-KR" altLang="en-US" sz="800" b="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높음 </a:t>
                      </a:r>
                      <a:r>
                        <a:rPr lang="en-US" altLang="ko-KR" sz="800" b="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– </a:t>
                      </a:r>
                      <a:r>
                        <a:rPr lang="ko-KR" altLang="en-US" sz="800" b="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낮음 </a:t>
                      </a: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B="648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699108"/>
                  </a:ext>
                </a:extLst>
              </a:tr>
            </a:tbl>
          </a:graphicData>
        </a:graphic>
      </p:graphicFrame>
      <p:sp>
        <p:nvSpPr>
          <p:cNvPr id="90" name="사각형: 둥근 모서리 89">
            <a:extLst>
              <a:ext uri="{FF2B5EF4-FFF2-40B4-BE49-F238E27FC236}">
                <a16:creationId xmlns:a16="http://schemas.microsoft.com/office/drawing/2014/main" id="{109F4434-EAA9-FC60-7E3A-D87ABD7DF387}"/>
              </a:ext>
            </a:extLst>
          </p:cNvPr>
          <p:cNvSpPr/>
          <p:nvPr/>
        </p:nvSpPr>
        <p:spPr>
          <a:xfrm>
            <a:off x="9797954" y="1191961"/>
            <a:ext cx="1802253" cy="229023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URL</a:t>
            </a:r>
            <a:r>
              <a:rPr lang="ko-KR" altLang="en-US" sz="800" dirty="0"/>
              <a:t>을 복사했습니다</a:t>
            </a:r>
            <a:r>
              <a:rPr lang="en-US" altLang="ko-KR" sz="800" dirty="0"/>
              <a:t>.</a:t>
            </a:r>
            <a:endParaRPr lang="ko-KR" altLang="en-US" sz="800" dirty="0"/>
          </a:p>
        </p:txBody>
      </p:sp>
      <p:sp>
        <p:nvSpPr>
          <p:cNvPr id="67" name="사각형: 둥근 모서리 128">
            <a:extLst>
              <a:ext uri="{FF2B5EF4-FFF2-40B4-BE49-F238E27FC236}">
                <a16:creationId xmlns:a16="http://schemas.microsoft.com/office/drawing/2014/main" id="{E3CDC0C0-AFC8-0CEE-DC24-32C67DC20749}"/>
              </a:ext>
            </a:extLst>
          </p:cNvPr>
          <p:cNvSpPr>
            <a:spLocks/>
          </p:cNvSpPr>
          <p:nvPr/>
        </p:nvSpPr>
        <p:spPr>
          <a:xfrm>
            <a:off x="2049894" y="1455802"/>
            <a:ext cx="679625" cy="23177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0">
            <a:solidFill>
              <a:schemeClr val="tx1">
                <a:lumMod val="50000"/>
                <a:lumOff val="50000"/>
              </a:schemeClr>
            </a:solidFill>
            <a:prstDash/>
          </a:ln>
          <a:effectLst/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0" tIns="0" rIns="0" bIns="0" numCol="1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i="0" u="none" strike="noStrike" kern="1200" cap="none" normalizeH="0" noProof="0" dirty="0">
                <a:ln w="9525" cap="flat" cmpd="sng">
                  <a:noFill/>
                  <a:prstDash/>
                </a:ln>
                <a:solidFill>
                  <a:schemeClr val="tx1"/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rPr>
              <a:t>URL </a:t>
            </a:r>
            <a:r>
              <a:rPr kumimoji="0" lang="ko-KR" altLang="en-US" sz="900" i="0" u="none" strike="noStrike" kern="1200" cap="none" normalizeH="0" noProof="0" dirty="0">
                <a:ln w="9525" cap="flat" cmpd="sng">
                  <a:noFill/>
                  <a:prstDash/>
                </a:ln>
                <a:solidFill>
                  <a:schemeClr val="tx1"/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rPr>
              <a:t>복사</a:t>
            </a: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F65C341B-3549-8D21-FF60-A0FD6238C256}"/>
              </a:ext>
            </a:extLst>
          </p:cNvPr>
          <p:cNvSpPr/>
          <p:nvPr/>
        </p:nvSpPr>
        <p:spPr>
          <a:xfrm>
            <a:off x="2725490" y="1472223"/>
            <a:ext cx="166154" cy="166154"/>
          </a:xfrm>
          <a:prstGeom prst="ellipse">
            <a:avLst/>
          </a:prstGeom>
          <a:solidFill>
            <a:srgbClr val="C0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38" dirty="0">
                <a:solidFill>
                  <a:schemeClr val="bg1"/>
                </a:solidFill>
                <a:latin typeface="+mn-ea"/>
              </a:rPr>
              <a:t>1</a:t>
            </a:r>
            <a:endParaRPr lang="ko-KR" altLang="en-US" sz="738" dirty="0" err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CAE36CCB-2C6B-715A-89BB-404DCFF6B172}"/>
              </a:ext>
            </a:extLst>
          </p:cNvPr>
          <p:cNvSpPr txBox="1"/>
          <p:nvPr/>
        </p:nvSpPr>
        <p:spPr>
          <a:xfrm>
            <a:off x="553877" y="5785908"/>
            <a:ext cx="203866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(</a:t>
            </a:r>
            <a:r>
              <a:rPr lang="ko-KR" altLang="en-US" sz="900" dirty="0">
                <a:solidFill>
                  <a:schemeClr val="bg1"/>
                </a:solidFill>
              </a:rPr>
              <a:t>초</a:t>
            </a:r>
            <a:r>
              <a:rPr lang="en-US" altLang="ko-KR" sz="900" dirty="0">
                <a:solidFill>
                  <a:schemeClr val="bg1"/>
                </a:solidFill>
              </a:rPr>
              <a:t>)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51551162-7A19-A08B-8CF9-B066E863ED9E}"/>
              </a:ext>
            </a:extLst>
          </p:cNvPr>
          <p:cNvSpPr/>
          <p:nvPr/>
        </p:nvSpPr>
        <p:spPr>
          <a:xfrm>
            <a:off x="560406" y="5133888"/>
            <a:ext cx="217162" cy="585600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Ins="90000" rtlCol="0" anchor="ctr"/>
          <a:lstStyle/>
          <a:p>
            <a:pPr algn="ctr"/>
            <a:r>
              <a:rPr lang="ko-KR" altLang="en-US" sz="800" b="1" noProof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높음</a:t>
            </a:r>
            <a:endParaRPr lang="en-US" altLang="ko-KR" sz="800" b="1" noProof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endParaRPr lang="en-US" altLang="ko-KR" sz="800" b="1" noProof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endParaRPr lang="en-US" altLang="ko-KR" sz="800" b="1" noProof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endParaRPr lang="en-US" altLang="ko-KR" sz="400" b="1" noProof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ko-KR" altLang="en-US" sz="800" b="1" noProof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낮음</a:t>
            </a:r>
            <a:endParaRPr lang="en-US" altLang="ko-KR" sz="800" b="1" noProof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ECD79A96-CC35-0421-A7EC-E635FFD74984}"/>
              </a:ext>
            </a:extLst>
          </p:cNvPr>
          <p:cNvSpPr/>
          <p:nvPr/>
        </p:nvSpPr>
        <p:spPr>
          <a:xfrm>
            <a:off x="748542" y="5053913"/>
            <a:ext cx="166154" cy="166154"/>
          </a:xfrm>
          <a:prstGeom prst="ellipse">
            <a:avLst/>
          </a:prstGeom>
          <a:solidFill>
            <a:srgbClr val="C0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38" dirty="0">
                <a:solidFill>
                  <a:schemeClr val="bg1"/>
                </a:solidFill>
                <a:latin typeface="+mn-ea"/>
              </a:rPr>
              <a:t>4</a:t>
            </a:r>
            <a:endParaRPr lang="ko-KR" altLang="en-US" sz="738" dirty="0" err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91" name="사각형: 둥근 모서리 90">
            <a:extLst>
              <a:ext uri="{FF2B5EF4-FFF2-40B4-BE49-F238E27FC236}">
                <a16:creationId xmlns:a16="http://schemas.microsoft.com/office/drawing/2014/main" id="{179B5589-AAD8-CBC2-E320-0B565C53C5F8}"/>
              </a:ext>
            </a:extLst>
          </p:cNvPr>
          <p:cNvSpPr/>
          <p:nvPr/>
        </p:nvSpPr>
        <p:spPr>
          <a:xfrm>
            <a:off x="9797954" y="2957886"/>
            <a:ext cx="1950674" cy="358116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800" dirty="0"/>
              <a:t>  분석 결과는 최소 </a:t>
            </a:r>
            <a:r>
              <a:rPr lang="en-US" altLang="ko-KR" sz="800" dirty="0"/>
              <a:t>10</a:t>
            </a:r>
            <a:r>
              <a:rPr lang="ko-KR" altLang="en-US" sz="800" dirty="0"/>
              <a:t>초 이후에 </a:t>
            </a:r>
            <a:endParaRPr lang="en-US" altLang="ko-KR" sz="800" dirty="0"/>
          </a:p>
          <a:p>
            <a:pPr algn="ctr"/>
            <a:r>
              <a:rPr lang="ko-KR" altLang="en-US" sz="800" dirty="0"/>
              <a:t>볼 수 있습니다</a:t>
            </a:r>
            <a:r>
              <a:rPr lang="en-US" altLang="ko-KR" sz="800" dirty="0"/>
              <a:t>.</a:t>
            </a:r>
          </a:p>
        </p:txBody>
      </p:sp>
      <p:sp>
        <p:nvSpPr>
          <p:cNvPr id="85" name="User">
            <a:extLst>
              <a:ext uri="{FF2B5EF4-FFF2-40B4-BE49-F238E27FC236}">
                <a16:creationId xmlns:a16="http://schemas.microsoft.com/office/drawing/2014/main" id="{7E9C4BB8-D942-4313-C18B-7021831E1A4A}"/>
              </a:ext>
            </a:extLst>
          </p:cNvPr>
          <p:cNvSpPr>
            <a:spLocks noChangeAspect="1"/>
          </p:cNvSpPr>
          <p:nvPr/>
        </p:nvSpPr>
        <p:spPr bwMode="auto">
          <a:xfrm>
            <a:off x="3628459" y="2411701"/>
            <a:ext cx="2095752" cy="2652331"/>
          </a:xfrm>
          <a:custGeom>
            <a:avLst/>
            <a:gdLst>
              <a:gd name="T0" fmla="*/ 597 w 1194"/>
              <a:gd name="T1" fmla="*/ 0 h 1411"/>
              <a:gd name="T2" fmla="*/ 271 w 1194"/>
              <a:gd name="T3" fmla="*/ 325 h 1411"/>
              <a:gd name="T4" fmla="*/ 434 w 1194"/>
              <a:gd name="T5" fmla="*/ 695 h 1411"/>
              <a:gd name="T6" fmla="*/ 434 w 1194"/>
              <a:gd name="T7" fmla="*/ 771 h 1411"/>
              <a:gd name="T8" fmla="*/ 385 w 1194"/>
              <a:gd name="T9" fmla="*/ 836 h 1411"/>
              <a:gd name="T10" fmla="*/ 0 w 1194"/>
              <a:gd name="T11" fmla="*/ 1124 h 1411"/>
              <a:gd name="T12" fmla="*/ 0 w 1194"/>
              <a:gd name="T13" fmla="*/ 1221 h 1411"/>
              <a:gd name="T14" fmla="*/ 597 w 1194"/>
              <a:gd name="T15" fmla="*/ 1411 h 1411"/>
              <a:gd name="T16" fmla="*/ 1194 w 1194"/>
              <a:gd name="T17" fmla="*/ 1221 h 1411"/>
              <a:gd name="T18" fmla="*/ 1194 w 1194"/>
              <a:gd name="T19" fmla="*/ 1124 h 1411"/>
              <a:gd name="T20" fmla="*/ 809 w 1194"/>
              <a:gd name="T21" fmla="*/ 836 h 1411"/>
              <a:gd name="T22" fmla="*/ 760 w 1194"/>
              <a:gd name="T23" fmla="*/ 771 h 1411"/>
              <a:gd name="T24" fmla="*/ 760 w 1194"/>
              <a:gd name="T25" fmla="*/ 695 h 1411"/>
              <a:gd name="T26" fmla="*/ 923 w 1194"/>
              <a:gd name="T27" fmla="*/ 325 h 1411"/>
              <a:gd name="T28" fmla="*/ 597 w 1194"/>
              <a:gd name="T29" fmla="*/ 0 h 14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194" h="1411">
                <a:moveTo>
                  <a:pt x="597" y="0"/>
                </a:moveTo>
                <a:cubicBezTo>
                  <a:pt x="418" y="0"/>
                  <a:pt x="271" y="113"/>
                  <a:pt x="271" y="325"/>
                </a:cubicBezTo>
                <a:cubicBezTo>
                  <a:pt x="271" y="467"/>
                  <a:pt x="337" y="613"/>
                  <a:pt x="434" y="695"/>
                </a:cubicBezTo>
                <a:lnTo>
                  <a:pt x="434" y="771"/>
                </a:lnTo>
                <a:cubicBezTo>
                  <a:pt x="434" y="804"/>
                  <a:pt x="412" y="830"/>
                  <a:pt x="385" y="836"/>
                </a:cubicBezTo>
                <a:cubicBezTo>
                  <a:pt x="173" y="901"/>
                  <a:pt x="0" y="1043"/>
                  <a:pt x="0" y="1124"/>
                </a:cubicBezTo>
                <a:lnTo>
                  <a:pt x="0" y="1221"/>
                </a:lnTo>
                <a:cubicBezTo>
                  <a:pt x="0" y="1324"/>
                  <a:pt x="266" y="1411"/>
                  <a:pt x="597" y="1411"/>
                </a:cubicBezTo>
                <a:cubicBezTo>
                  <a:pt x="928" y="1411"/>
                  <a:pt x="1194" y="1324"/>
                  <a:pt x="1194" y="1221"/>
                </a:cubicBezTo>
                <a:lnTo>
                  <a:pt x="1194" y="1124"/>
                </a:lnTo>
                <a:cubicBezTo>
                  <a:pt x="1194" y="1048"/>
                  <a:pt x="1026" y="901"/>
                  <a:pt x="809" y="836"/>
                </a:cubicBezTo>
                <a:cubicBezTo>
                  <a:pt x="782" y="830"/>
                  <a:pt x="760" y="798"/>
                  <a:pt x="760" y="771"/>
                </a:cubicBezTo>
                <a:lnTo>
                  <a:pt x="760" y="695"/>
                </a:lnTo>
                <a:cubicBezTo>
                  <a:pt x="857" y="613"/>
                  <a:pt x="923" y="467"/>
                  <a:pt x="923" y="325"/>
                </a:cubicBezTo>
                <a:cubicBezTo>
                  <a:pt x="923" y="113"/>
                  <a:pt x="776" y="0"/>
                  <a:pt x="597" y="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 w="19050">
            <a:noFill/>
            <a:prstDash val="dash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1E05BEC0-866F-D0B0-FDB5-0B4DE6757911}"/>
              </a:ext>
            </a:extLst>
          </p:cNvPr>
          <p:cNvGrpSpPr/>
          <p:nvPr/>
        </p:nvGrpSpPr>
        <p:grpSpPr>
          <a:xfrm>
            <a:off x="3964349" y="1908151"/>
            <a:ext cx="1423972" cy="252883"/>
            <a:chOff x="3992533" y="1908151"/>
            <a:chExt cx="1423972" cy="252883"/>
          </a:xfrm>
        </p:grpSpPr>
        <p:sp>
          <p:nvSpPr>
            <p:cNvPr id="93" name="Timer">
              <a:extLst>
                <a:ext uri="{FF2B5EF4-FFF2-40B4-BE49-F238E27FC236}">
                  <a16:creationId xmlns:a16="http://schemas.microsoft.com/office/drawing/2014/main" id="{908E205D-A1A9-A5E2-9954-F28272C3BD96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992533" y="1956011"/>
              <a:ext cx="157162" cy="157162"/>
            </a:xfrm>
            <a:custGeom>
              <a:avLst/>
              <a:gdLst>
                <a:gd name="T0" fmla="*/ 706 w 1411"/>
                <a:gd name="T1" fmla="*/ 0 h 1412"/>
                <a:gd name="T2" fmla="*/ 597 w 1411"/>
                <a:gd name="T3" fmla="*/ 109 h 1412"/>
                <a:gd name="T4" fmla="*/ 706 w 1411"/>
                <a:gd name="T5" fmla="*/ 218 h 1412"/>
                <a:gd name="T6" fmla="*/ 814 w 1411"/>
                <a:gd name="T7" fmla="*/ 109 h 1412"/>
                <a:gd name="T8" fmla="*/ 706 w 1411"/>
                <a:gd name="T9" fmla="*/ 0 h 1412"/>
                <a:gd name="T10" fmla="*/ 985 w 1411"/>
                <a:gd name="T11" fmla="*/ 68 h 1412"/>
                <a:gd name="T12" fmla="*/ 938 w 1411"/>
                <a:gd name="T13" fmla="*/ 97 h 1412"/>
                <a:gd name="T14" fmla="*/ 977 w 1411"/>
                <a:gd name="T15" fmla="*/ 209 h 1412"/>
                <a:gd name="T16" fmla="*/ 1272 w 1411"/>
                <a:gd name="T17" fmla="*/ 706 h 1412"/>
                <a:gd name="T18" fmla="*/ 706 w 1411"/>
                <a:gd name="T19" fmla="*/ 1274 h 1412"/>
                <a:gd name="T20" fmla="*/ 137 w 1411"/>
                <a:gd name="T21" fmla="*/ 706 h 1412"/>
                <a:gd name="T22" fmla="*/ 175 w 1411"/>
                <a:gd name="T23" fmla="*/ 502 h 1412"/>
                <a:gd name="T24" fmla="*/ 149 w 1411"/>
                <a:gd name="T25" fmla="*/ 401 h 1412"/>
                <a:gd name="T26" fmla="*/ 59 w 1411"/>
                <a:gd name="T27" fmla="*/ 423 h 1412"/>
                <a:gd name="T28" fmla="*/ 0 w 1411"/>
                <a:gd name="T29" fmla="*/ 706 h 1412"/>
                <a:gd name="T30" fmla="*/ 706 w 1411"/>
                <a:gd name="T31" fmla="*/ 1412 h 1412"/>
                <a:gd name="T32" fmla="*/ 1411 w 1411"/>
                <a:gd name="T33" fmla="*/ 706 h 1412"/>
                <a:gd name="T34" fmla="*/ 1018 w 1411"/>
                <a:gd name="T35" fmla="*/ 73 h 1412"/>
                <a:gd name="T36" fmla="*/ 985 w 1411"/>
                <a:gd name="T37" fmla="*/ 68 h 1412"/>
                <a:gd name="T38" fmla="*/ 181 w 1411"/>
                <a:gd name="T39" fmla="*/ 182 h 1412"/>
                <a:gd name="T40" fmla="*/ 612 w 1411"/>
                <a:gd name="T41" fmla="*/ 762 h 1412"/>
                <a:gd name="T42" fmla="*/ 622 w 1411"/>
                <a:gd name="T43" fmla="*/ 776 h 1412"/>
                <a:gd name="T44" fmla="*/ 706 w 1411"/>
                <a:gd name="T45" fmla="*/ 815 h 1412"/>
                <a:gd name="T46" fmla="*/ 814 w 1411"/>
                <a:gd name="T47" fmla="*/ 706 h 1412"/>
                <a:gd name="T48" fmla="*/ 777 w 1411"/>
                <a:gd name="T49" fmla="*/ 625 h 1412"/>
                <a:gd name="T50" fmla="*/ 775 w 1411"/>
                <a:gd name="T51" fmla="*/ 623 h 1412"/>
                <a:gd name="T52" fmla="*/ 765 w 1411"/>
                <a:gd name="T53" fmla="*/ 616 h 1412"/>
                <a:gd name="T54" fmla="*/ 181 w 1411"/>
                <a:gd name="T55" fmla="*/ 182 h 1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411" h="1412">
                  <a:moveTo>
                    <a:pt x="706" y="0"/>
                  </a:moveTo>
                  <a:cubicBezTo>
                    <a:pt x="646" y="0"/>
                    <a:pt x="597" y="49"/>
                    <a:pt x="597" y="109"/>
                  </a:cubicBezTo>
                  <a:cubicBezTo>
                    <a:pt x="597" y="169"/>
                    <a:pt x="646" y="218"/>
                    <a:pt x="706" y="218"/>
                  </a:cubicBezTo>
                  <a:cubicBezTo>
                    <a:pt x="765" y="218"/>
                    <a:pt x="814" y="169"/>
                    <a:pt x="814" y="109"/>
                  </a:cubicBezTo>
                  <a:cubicBezTo>
                    <a:pt x="814" y="49"/>
                    <a:pt x="765" y="0"/>
                    <a:pt x="706" y="0"/>
                  </a:cubicBezTo>
                  <a:close/>
                  <a:moveTo>
                    <a:pt x="985" y="68"/>
                  </a:moveTo>
                  <a:cubicBezTo>
                    <a:pt x="969" y="69"/>
                    <a:pt x="951" y="75"/>
                    <a:pt x="938" y="97"/>
                  </a:cubicBezTo>
                  <a:cubicBezTo>
                    <a:pt x="901" y="160"/>
                    <a:pt x="959" y="199"/>
                    <a:pt x="977" y="209"/>
                  </a:cubicBezTo>
                  <a:cubicBezTo>
                    <a:pt x="1153" y="305"/>
                    <a:pt x="1272" y="491"/>
                    <a:pt x="1272" y="706"/>
                  </a:cubicBezTo>
                  <a:cubicBezTo>
                    <a:pt x="1272" y="1019"/>
                    <a:pt x="1019" y="1274"/>
                    <a:pt x="706" y="1274"/>
                  </a:cubicBezTo>
                  <a:cubicBezTo>
                    <a:pt x="392" y="1274"/>
                    <a:pt x="137" y="1019"/>
                    <a:pt x="137" y="706"/>
                  </a:cubicBezTo>
                  <a:cubicBezTo>
                    <a:pt x="137" y="634"/>
                    <a:pt x="150" y="566"/>
                    <a:pt x="175" y="502"/>
                  </a:cubicBezTo>
                  <a:cubicBezTo>
                    <a:pt x="178" y="494"/>
                    <a:pt x="210" y="439"/>
                    <a:pt x="149" y="401"/>
                  </a:cubicBezTo>
                  <a:cubicBezTo>
                    <a:pt x="108" y="375"/>
                    <a:pt x="67" y="404"/>
                    <a:pt x="59" y="423"/>
                  </a:cubicBezTo>
                  <a:cubicBezTo>
                    <a:pt x="21" y="509"/>
                    <a:pt x="0" y="605"/>
                    <a:pt x="0" y="706"/>
                  </a:cubicBezTo>
                  <a:cubicBezTo>
                    <a:pt x="0" y="1096"/>
                    <a:pt x="316" y="1412"/>
                    <a:pt x="706" y="1412"/>
                  </a:cubicBezTo>
                  <a:cubicBezTo>
                    <a:pt x="1095" y="1412"/>
                    <a:pt x="1411" y="1096"/>
                    <a:pt x="1411" y="706"/>
                  </a:cubicBezTo>
                  <a:cubicBezTo>
                    <a:pt x="1411" y="428"/>
                    <a:pt x="1251" y="188"/>
                    <a:pt x="1018" y="73"/>
                  </a:cubicBezTo>
                  <a:cubicBezTo>
                    <a:pt x="1015" y="72"/>
                    <a:pt x="1001" y="67"/>
                    <a:pt x="985" y="68"/>
                  </a:cubicBezTo>
                  <a:close/>
                  <a:moveTo>
                    <a:pt x="181" y="182"/>
                  </a:moveTo>
                  <a:cubicBezTo>
                    <a:pt x="165" y="199"/>
                    <a:pt x="592" y="737"/>
                    <a:pt x="612" y="762"/>
                  </a:cubicBezTo>
                  <a:cubicBezTo>
                    <a:pt x="615" y="767"/>
                    <a:pt x="619" y="771"/>
                    <a:pt x="622" y="776"/>
                  </a:cubicBezTo>
                  <a:cubicBezTo>
                    <a:pt x="642" y="799"/>
                    <a:pt x="672" y="815"/>
                    <a:pt x="706" y="815"/>
                  </a:cubicBezTo>
                  <a:cubicBezTo>
                    <a:pt x="765" y="815"/>
                    <a:pt x="814" y="766"/>
                    <a:pt x="814" y="706"/>
                  </a:cubicBezTo>
                  <a:cubicBezTo>
                    <a:pt x="814" y="674"/>
                    <a:pt x="799" y="644"/>
                    <a:pt x="777" y="625"/>
                  </a:cubicBezTo>
                  <a:cubicBezTo>
                    <a:pt x="776" y="624"/>
                    <a:pt x="776" y="623"/>
                    <a:pt x="775" y="623"/>
                  </a:cubicBezTo>
                  <a:cubicBezTo>
                    <a:pt x="775" y="623"/>
                    <a:pt x="765" y="616"/>
                    <a:pt x="765" y="616"/>
                  </a:cubicBezTo>
                  <a:cubicBezTo>
                    <a:pt x="746" y="601"/>
                    <a:pt x="198" y="165"/>
                    <a:pt x="181" y="182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4" name="사각형: 둥근 모서리 128">
              <a:extLst>
                <a:ext uri="{FF2B5EF4-FFF2-40B4-BE49-F238E27FC236}">
                  <a16:creationId xmlns:a16="http://schemas.microsoft.com/office/drawing/2014/main" id="{3E1D602A-57DB-FC37-F16B-AA4ED92FD067}"/>
                </a:ext>
              </a:extLst>
            </p:cNvPr>
            <p:cNvSpPr>
              <a:spLocks/>
            </p:cNvSpPr>
            <p:nvPr/>
          </p:nvSpPr>
          <p:spPr>
            <a:xfrm>
              <a:off x="4751432" y="1908151"/>
              <a:ext cx="665073" cy="252883"/>
            </a:xfrm>
            <a:prstGeom prst="roundRect">
              <a:avLst>
                <a:gd name="adj" fmla="val 50000"/>
              </a:avLst>
            </a:prstGeom>
            <a:solidFill>
              <a:srgbClr val="7F7F7F"/>
            </a:solidFill>
            <a:ln w="0">
              <a:noFill/>
              <a:prstDash/>
            </a:ln>
            <a:effectLst/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800" dirty="0">
                  <a:ln w="9525" cap="flat" cmpd="sng">
                    <a:noFill/>
                    <a:prstDash/>
                  </a:ln>
                  <a:solidFill>
                    <a:srgbClr val="FFFFFF"/>
                  </a:solidFill>
                  <a:latin typeface="맑은 고딕" charset="0"/>
                  <a:ea typeface="맑은 고딕" charset="0"/>
                </a:rPr>
                <a:t>종료</a:t>
              </a:r>
              <a:endParaRPr kumimoji="0" lang="ko-KR" altLang="en-US" sz="800" b="0" i="0" u="none" strike="noStrike" kern="1200" cap="none" spc="0" normalizeH="0" baseline="0" noProof="0" dirty="0">
                <a:ln w="9525" cap="flat" cmpd="sng">
                  <a:noFill/>
                  <a:prstDash/>
                </a:ln>
                <a:solidFill>
                  <a:srgbClr val="FFFFFF"/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endParaRPr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12A52647-D141-EF5B-9109-22E274E077C2}"/>
                </a:ext>
              </a:extLst>
            </p:cNvPr>
            <p:cNvSpPr/>
            <p:nvPr/>
          </p:nvSpPr>
          <p:spPr>
            <a:xfrm>
              <a:off x="4215665" y="1936343"/>
              <a:ext cx="525485" cy="19649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lIns="36000" tIns="0" rIns="36000" bIns="0" rtlCol="0" anchor="ctr"/>
            <a:lstStyle/>
            <a:p>
              <a:r>
                <a:rPr lang="en-US" altLang="ko-KR" sz="1200" dirty="0">
                  <a:solidFill>
                    <a:schemeClr val="bg1"/>
                  </a:solidFill>
                  <a:latin typeface="Impact" panose="020B0806030902050204" pitchFamily="34" charset="0"/>
                  <a:cs typeface="Aldhabi" panose="01000000000000000000" pitchFamily="2" charset="-78"/>
                </a:rPr>
                <a:t>00:01</a:t>
              </a:r>
              <a:endParaRPr lang="ko-KR" altLang="en-US" sz="1200" dirty="0">
                <a:solidFill>
                  <a:schemeClr val="bg1"/>
                </a:solidFill>
                <a:latin typeface="Impact" panose="020B0806030902050204" pitchFamily="34" charset="0"/>
                <a:cs typeface="Aldhabi" panose="01000000000000000000" pitchFamily="2" charset="-78"/>
              </a:endParaRPr>
            </a:p>
          </p:txBody>
        </p:sp>
      </p:grpSp>
      <p:sp>
        <p:nvSpPr>
          <p:cNvPr id="97" name="타원 96">
            <a:extLst>
              <a:ext uri="{FF2B5EF4-FFF2-40B4-BE49-F238E27FC236}">
                <a16:creationId xmlns:a16="http://schemas.microsoft.com/office/drawing/2014/main" id="{B2ADC04B-C222-7AE7-F19F-CB08096A8CBD}"/>
              </a:ext>
            </a:extLst>
          </p:cNvPr>
          <p:cNvSpPr/>
          <p:nvPr/>
        </p:nvSpPr>
        <p:spPr>
          <a:xfrm>
            <a:off x="4992383" y="1771193"/>
            <a:ext cx="166154" cy="166154"/>
          </a:xfrm>
          <a:prstGeom prst="ellipse">
            <a:avLst/>
          </a:prstGeom>
          <a:solidFill>
            <a:srgbClr val="C0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38" dirty="0">
                <a:solidFill>
                  <a:schemeClr val="bg1"/>
                </a:solidFill>
                <a:latin typeface="+mn-ea"/>
              </a:rPr>
              <a:t>3</a:t>
            </a:r>
            <a:endParaRPr lang="ko-KR" altLang="en-US" sz="738" dirty="0" err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8C497A1B-08C1-2211-EF81-869F47A6B580}"/>
              </a:ext>
            </a:extLst>
          </p:cNvPr>
          <p:cNvSpPr/>
          <p:nvPr/>
        </p:nvSpPr>
        <p:spPr>
          <a:xfrm>
            <a:off x="4279474" y="1761353"/>
            <a:ext cx="166154" cy="166154"/>
          </a:xfrm>
          <a:prstGeom prst="ellipse">
            <a:avLst/>
          </a:prstGeom>
          <a:solidFill>
            <a:srgbClr val="C0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38" dirty="0">
                <a:solidFill>
                  <a:schemeClr val="bg1"/>
                </a:solidFill>
                <a:latin typeface="+mn-ea"/>
              </a:rPr>
              <a:t>2</a:t>
            </a:r>
            <a:endParaRPr lang="ko-KR" altLang="en-US" sz="738" dirty="0" err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F9D3A0D-933F-B157-1A4A-9B174A624BE2}"/>
              </a:ext>
            </a:extLst>
          </p:cNvPr>
          <p:cNvSpPr txBox="1"/>
          <p:nvPr/>
        </p:nvSpPr>
        <p:spPr>
          <a:xfrm>
            <a:off x="10596500" y="599"/>
            <a:ext cx="1595500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dirty="0" err="1">
                <a:solidFill>
                  <a:srgbClr val="FF0000"/>
                </a:solidFill>
              </a:rPr>
              <a:t>퍼블제외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646113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35B44F-81DA-3473-5FBF-1116DD70F90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Showcase : </a:t>
            </a:r>
            <a:r>
              <a:rPr lang="ko-KR" altLang="en-US" dirty="0"/>
              <a:t>흥미도 분석 종료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8CC5AD9-DD2C-4CF0-A28D-F52B806C9A6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Main &gt; Showcase &gt; </a:t>
            </a:r>
            <a:r>
              <a:rPr lang="ko-KR" altLang="en-US" dirty="0"/>
              <a:t>흥미도 분석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1196C17-A330-4510-24B6-FA144F09070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S_INTE_04_P</a:t>
            </a:r>
            <a:endParaRPr lang="ko-KR" altLang="en-US" dirty="0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D760755B-0620-0741-3E29-66BFA6A9CE16}"/>
              </a:ext>
            </a:extLst>
          </p:cNvPr>
          <p:cNvGrpSpPr/>
          <p:nvPr/>
        </p:nvGrpSpPr>
        <p:grpSpPr>
          <a:xfrm>
            <a:off x="217498" y="788533"/>
            <a:ext cx="9010640" cy="5798741"/>
            <a:chOff x="217498" y="788533"/>
            <a:chExt cx="9010640" cy="5798741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670860B-58FF-8398-6460-6E095508029F}"/>
                </a:ext>
              </a:extLst>
            </p:cNvPr>
            <p:cNvSpPr/>
            <p:nvPr/>
          </p:nvSpPr>
          <p:spPr bwMode="auto">
            <a:xfrm>
              <a:off x="217502" y="1307243"/>
              <a:ext cx="9010633" cy="2656734"/>
            </a:xfrm>
            <a:prstGeom prst="rect">
              <a:avLst/>
            </a:prstGeom>
            <a:solidFill>
              <a:srgbClr val="D9D9D9"/>
            </a:solidFill>
            <a:ln w="2857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kumimoji="0" lang="ko-KR" altLang="en-US" dirty="0">
                <a:solidFill>
                  <a:srgbClr val="FF0000"/>
                </a:solidFill>
                <a:latin typeface="+mn-ea"/>
              </a:endParaRPr>
            </a:p>
          </p:txBody>
        </p:sp>
        <p:sp>
          <p:nvSpPr>
            <p:cNvPr id="6" name="Freeform 129">
              <a:extLst>
                <a:ext uri="{FF2B5EF4-FFF2-40B4-BE49-F238E27FC236}">
                  <a16:creationId xmlns:a16="http://schemas.microsoft.com/office/drawing/2014/main" id="{F515AB29-725B-AFD7-5224-7E0BAFD873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29119" y="2313334"/>
              <a:ext cx="787402" cy="644552"/>
            </a:xfrm>
            <a:custGeom>
              <a:avLst/>
              <a:gdLst>
                <a:gd name="T0" fmla="*/ 800850339 w 68"/>
                <a:gd name="T1" fmla="*/ 578081024 h 55"/>
                <a:gd name="T2" fmla="*/ 741964184 w 68"/>
                <a:gd name="T3" fmla="*/ 648868068 h 55"/>
                <a:gd name="T4" fmla="*/ 58886155 w 68"/>
                <a:gd name="T5" fmla="*/ 648868068 h 55"/>
                <a:gd name="T6" fmla="*/ 0 w 68"/>
                <a:gd name="T7" fmla="*/ 578081024 h 55"/>
                <a:gd name="T8" fmla="*/ 0 w 68"/>
                <a:gd name="T9" fmla="*/ 70787044 h 55"/>
                <a:gd name="T10" fmla="*/ 58886155 w 68"/>
                <a:gd name="T11" fmla="*/ 0 h 55"/>
                <a:gd name="T12" fmla="*/ 741964184 w 68"/>
                <a:gd name="T13" fmla="*/ 0 h 55"/>
                <a:gd name="T14" fmla="*/ 800850339 w 68"/>
                <a:gd name="T15" fmla="*/ 70787044 h 55"/>
                <a:gd name="T16" fmla="*/ 800850339 w 68"/>
                <a:gd name="T17" fmla="*/ 578081024 h 55"/>
                <a:gd name="T18" fmla="*/ 58886155 w 68"/>
                <a:gd name="T19" fmla="*/ 58988631 h 55"/>
                <a:gd name="T20" fmla="*/ 47108238 w 68"/>
                <a:gd name="T21" fmla="*/ 70787044 h 55"/>
                <a:gd name="T22" fmla="*/ 47108238 w 68"/>
                <a:gd name="T23" fmla="*/ 578081024 h 55"/>
                <a:gd name="T24" fmla="*/ 58886155 w 68"/>
                <a:gd name="T25" fmla="*/ 601677850 h 55"/>
                <a:gd name="T26" fmla="*/ 741964184 w 68"/>
                <a:gd name="T27" fmla="*/ 601677850 h 55"/>
                <a:gd name="T28" fmla="*/ 753742101 w 68"/>
                <a:gd name="T29" fmla="*/ 578081024 h 55"/>
                <a:gd name="T30" fmla="*/ 753742101 w 68"/>
                <a:gd name="T31" fmla="*/ 70787044 h 55"/>
                <a:gd name="T32" fmla="*/ 741964184 w 68"/>
                <a:gd name="T33" fmla="*/ 58988631 h 55"/>
                <a:gd name="T34" fmla="*/ 58886155 w 68"/>
                <a:gd name="T35" fmla="*/ 58988631 h 55"/>
                <a:gd name="T36" fmla="*/ 188436383 w 68"/>
                <a:gd name="T37" fmla="*/ 271346327 h 55"/>
                <a:gd name="T38" fmla="*/ 105994393 w 68"/>
                <a:gd name="T39" fmla="*/ 188760870 h 55"/>
                <a:gd name="T40" fmla="*/ 188436383 w 68"/>
                <a:gd name="T41" fmla="*/ 106178848 h 55"/>
                <a:gd name="T42" fmla="*/ 270874942 w 68"/>
                <a:gd name="T43" fmla="*/ 188760870 h 55"/>
                <a:gd name="T44" fmla="*/ 188436383 w 68"/>
                <a:gd name="T45" fmla="*/ 271346327 h 55"/>
                <a:gd name="T46" fmla="*/ 694855946 w 68"/>
                <a:gd name="T47" fmla="*/ 542689220 h 55"/>
                <a:gd name="T48" fmla="*/ 105994393 w 68"/>
                <a:gd name="T49" fmla="*/ 542689220 h 55"/>
                <a:gd name="T50" fmla="*/ 105994393 w 68"/>
                <a:gd name="T51" fmla="*/ 460107198 h 55"/>
                <a:gd name="T52" fmla="*/ 235544621 w 68"/>
                <a:gd name="T53" fmla="*/ 330331523 h 55"/>
                <a:gd name="T54" fmla="*/ 306208694 w 68"/>
                <a:gd name="T55" fmla="*/ 389320154 h 55"/>
                <a:gd name="T56" fmla="*/ 518197480 w 68"/>
                <a:gd name="T57" fmla="*/ 176962457 h 55"/>
                <a:gd name="T58" fmla="*/ 694855946 w 68"/>
                <a:gd name="T59" fmla="*/ 353928349 h 55"/>
                <a:gd name="T60" fmla="*/ 694855946 w 68"/>
                <a:gd name="T61" fmla="*/ 542689220 h 55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0" t="0" r="r" b="b"/>
              <a:pathLst>
                <a:path w="68" h="55">
                  <a:moveTo>
                    <a:pt x="68" y="49"/>
                  </a:moveTo>
                  <a:cubicBezTo>
                    <a:pt x="68" y="53"/>
                    <a:pt x="66" y="55"/>
                    <a:pt x="63" y="55"/>
                  </a:cubicBezTo>
                  <a:cubicBezTo>
                    <a:pt x="5" y="55"/>
                    <a:pt x="5" y="55"/>
                    <a:pt x="5" y="55"/>
                  </a:cubicBezTo>
                  <a:cubicBezTo>
                    <a:pt x="2" y="55"/>
                    <a:pt x="0" y="53"/>
                    <a:pt x="0" y="4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5" y="0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66" y="0"/>
                    <a:pt x="68" y="3"/>
                    <a:pt x="68" y="6"/>
                  </a:cubicBezTo>
                  <a:lnTo>
                    <a:pt x="68" y="49"/>
                  </a:lnTo>
                  <a:close/>
                  <a:moveTo>
                    <a:pt x="5" y="5"/>
                  </a:moveTo>
                  <a:cubicBezTo>
                    <a:pt x="5" y="5"/>
                    <a:pt x="4" y="5"/>
                    <a:pt x="4" y="6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4" y="50"/>
                    <a:pt x="5" y="51"/>
                    <a:pt x="5" y="51"/>
                  </a:cubicBezTo>
                  <a:cubicBezTo>
                    <a:pt x="63" y="51"/>
                    <a:pt x="63" y="51"/>
                    <a:pt x="63" y="51"/>
                  </a:cubicBezTo>
                  <a:cubicBezTo>
                    <a:pt x="63" y="51"/>
                    <a:pt x="64" y="50"/>
                    <a:pt x="64" y="49"/>
                  </a:cubicBezTo>
                  <a:cubicBezTo>
                    <a:pt x="64" y="6"/>
                    <a:pt x="64" y="6"/>
                    <a:pt x="64" y="6"/>
                  </a:cubicBezTo>
                  <a:cubicBezTo>
                    <a:pt x="64" y="5"/>
                    <a:pt x="63" y="5"/>
                    <a:pt x="63" y="5"/>
                  </a:cubicBezTo>
                  <a:lnTo>
                    <a:pt x="5" y="5"/>
                  </a:lnTo>
                  <a:close/>
                  <a:moveTo>
                    <a:pt x="16" y="23"/>
                  </a:moveTo>
                  <a:cubicBezTo>
                    <a:pt x="12" y="23"/>
                    <a:pt x="9" y="20"/>
                    <a:pt x="9" y="16"/>
                  </a:cubicBezTo>
                  <a:cubicBezTo>
                    <a:pt x="9" y="13"/>
                    <a:pt x="12" y="9"/>
                    <a:pt x="16" y="9"/>
                  </a:cubicBezTo>
                  <a:cubicBezTo>
                    <a:pt x="20" y="9"/>
                    <a:pt x="23" y="13"/>
                    <a:pt x="23" y="16"/>
                  </a:cubicBezTo>
                  <a:cubicBezTo>
                    <a:pt x="23" y="20"/>
                    <a:pt x="20" y="23"/>
                    <a:pt x="16" y="23"/>
                  </a:cubicBezTo>
                  <a:close/>
                  <a:moveTo>
                    <a:pt x="59" y="46"/>
                  </a:moveTo>
                  <a:cubicBezTo>
                    <a:pt x="9" y="46"/>
                    <a:pt x="9" y="46"/>
                    <a:pt x="9" y="46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20" y="28"/>
                    <a:pt x="20" y="28"/>
                    <a:pt x="20" y="28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44" y="15"/>
                    <a:pt x="44" y="15"/>
                    <a:pt x="44" y="15"/>
                  </a:cubicBezTo>
                  <a:cubicBezTo>
                    <a:pt x="59" y="30"/>
                    <a:pt x="59" y="30"/>
                    <a:pt x="59" y="30"/>
                  </a:cubicBezTo>
                  <a:lnTo>
                    <a:pt x="59" y="46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endParaRPr lang="id-ID" dirty="0">
                <a:latin typeface="+mn-ea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FCED180-08F2-2DC0-8FA0-58A91F3C8052}"/>
                </a:ext>
              </a:extLst>
            </p:cNvPr>
            <p:cNvSpPr txBox="1"/>
            <p:nvPr/>
          </p:nvSpPr>
          <p:spPr>
            <a:xfrm>
              <a:off x="3251200" y="1764865"/>
              <a:ext cx="30241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편리하고 정확한</a:t>
              </a:r>
              <a:endPara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92B93E8-DA9F-64B7-C62C-57E2B02FD1EA}"/>
                </a:ext>
              </a:extLst>
            </p:cNvPr>
            <p:cNvSpPr txBox="1"/>
            <p:nvPr/>
          </p:nvSpPr>
          <p:spPr>
            <a:xfrm>
              <a:off x="3724375" y="1971880"/>
              <a:ext cx="200639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Raiseme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4E3D33A-A34C-96F0-5D57-58C7DF3324DF}"/>
                </a:ext>
              </a:extLst>
            </p:cNvPr>
            <p:cNvSpPr txBox="1"/>
            <p:nvPr/>
          </p:nvSpPr>
          <p:spPr>
            <a:xfrm>
              <a:off x="550862" y="4596211"/>
              <a:ext cx="270033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Raiseme</a:t>
              </a:r>
              <a:r>
                <a:rPr lang="ko-KR" alt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의 집중도 분석 </a:t>
              </a:r>
              <a:endPara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  <a:p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AI</a:t>
              </a:r>
              <a:r>
                <a:rPr lang="ko-KR" alt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 모델을 소개합니다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10A5EBD-82E0-9EF7-0162-4D5F433E8B7A}"/>
                </a:ext>
              </a:extLst>
            </p:cNvPr>
            <p:cNvSpPr txBox="1"/>
            <p:nvPr/>
          </p:nvSpPr>
          <p:spPr>
            <a:xfrm>
              <a:off x="3507967" y="5140091"/>
              <a:ext cx="3592858" cy="11244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en-US" altLang="ko-KR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Raiseme</a:t>
              </a:r>
              <a:r>
                <a:rPr lang="ko-KR" alt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의 집중과 비집중상태의 뇌파를 활용한 </a:t>
              </a:r>
              <a:r>
                <a:rPr lang="en-US" altLang="ko-KR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AI</a:t>
              </a:r>
              <a:r>
                <a:rPr lang="ko-KR" alt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학습으로 더 정확하게 판정할 수 있습니다</a:t>
              </a:r>
              <a:r>
                <a:rPr lang="en-US" altLang="ko-KR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.</a:t>
              </a:r>
            </a:p>
            <a:p>
              <a:pPr algn="just">
                <a:lnSpc>
                  <a:spcPct val="150000"/>
                </a:lnSpc>
              </a:pPr>
              <a:endParaRPr lang="en-US" altLang="ko-KR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  <a:p>
              <a:pPr algn="just">
                <a:lnSpc>
                  <a:spcPct val="150000"/>
                </a:lnSpc>
              </a:pPr>
              <a:r>
                <a:rPr lang="en-US" altLang="ko-KR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Eye Tracking</a:t>
              </a:r>
              <a:r>
                <a:rPr lang="ko-KR" alt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으로는 구분할 수 없는 청각 집중상태나 </a:t>
              </a:r>
              <a:endPara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  <a:p>
              <a:pPr algn="just">
                <a:lnSpc>
                  <a:spcPct val="150000"/>
                </a:lnSpc>
              </a:pPr>
              <a:r>
                <a:rPr lang="ko-KR" alt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시선만 고정한 상태를 구분할 수 있습니다</a:t>
              </a:r>
              <a:r>
                <a:rPr lang="en-US" altLang="ko-KR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.</a:t>
              </a:r>
              <a:endPara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68873E9B-B9D6-D7FD-0001-4C549F181434}"/>
                </a:ext>
              </a:extLst>
            </p:cNvPr>
            <p:cNvGrpSpPr/>
            <p:nvPr/>
          </p:nvGrpSpPr>
          <p:grpSpPr>
            <a:xfrm>
              <a:off x="550862" y="5140091"/>
              <a:ext cx="2700338" cy="1447183"/>
              <a:chOff x="550862" y="2149829"/>
              <a:chExt cx="2700338" cy="1447183"/>
            </a:xfrm>
          </p:grpSpPr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D3DE306C-7286-82CB-5285-04888E1E6736}"/>
                  </a:ext>
                </a:extLst>
              </p:cNvPr>
              <p:cNvSpPr/>
              <p:nvPr/>
            </p:nvSpPr>
            <p:spPr bwMode="auto">
              <a:xfrm>
                <a:off x="550862" y="2149829"/>
                <a:ext cx="2700338" cy="1447183"/>
              </a:xfrm>
              <a:prstGeom prst="rect">
                <a:avLst/>
              </a:prstGeom>
              <a:solidFill>
                <a:srgbClr val="D9D9D9"/>
              </a:solidFill>
              <a:ln w="28575"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kumimoji="0" lang="ko-KR" altLang="en-US" dirty="0">
                  <a:solidFill>
                    <a:srgbClr val="FF0000"/>
                  </a:solidFill>
                  <a:latin typeface="+mn-ea"/>
                </a:endParaRPr>
              </a:p>
            </p:txBody>
          </p:sp>
          <p:sp>
            <p:nvSpPr>
              <p:cNvPr id="13" name="Freeform 129">
                <a:extLst>
                  <a:ext uri="{FF2B5EF4-FFF2-40B4-BE49-F238E27FC236}">
                    <a16:creationId xmlns:a16="http://schemas.microsoft.com/office/drawing/2014/main" id="{825E5FCB-0E3A-C0FD-7882-45E25FA0190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21397" y="2644518"/>
                <a:ext cx="559267" cy="457805"/>
              </a:xfrm>
              <a:custGeom>
                <a:avLst/>
                <a:gdLst>
                  <a:gd name="T0" fmla="*/ 800850339 w 68"/>
                  <a:gd name="T1" fmla="*/ 578081024 h 55"/>
                  <a:gd name="T2" fmla="*/ 741964184 w 68"/>
                  <a:gd name="T3" fmla="*/ 648868068 h 55"/>
                  <a:gd name="T4" fmla="*/ 58886155 w 68"/>
                  <a:gd name="T5" fmla="*/ 648868068 h 55"/>
                  <a:gd name="T6" fmla="*/ 0 w 68"/>
                  <a:gd name="T7" fmla="*/ 578081024 h 55"/>
                  <a:gd name="T8" fmla="*/ 0 w 68"/>
                  <a:gd name="T9" fmla="*/ 70787044 h 55"/>
                  <a:gd name="T10" fmla="*/ 58886155 w 68"/>
                  <a:gd name="T11" fmla="*/ 0 h 55"/>
                  <a:gd name="T12" fmla="*/ 741964184 w 68"/>
                  <a:gd name="T13" fmla="*/ 0 h 55"/>
                  <a:gd name="T14" fmla="*/ 800850339 w 68"/>
                  <a:gd name="T15" fmla="*/ 70787044 h 55"/>
                  <a:gd name="T16" fmla="*/ 800850339 w 68"/>
                  <a:gd name="T17" fmla="*/ 578081024 h 55"/>
                  <a:gd name="T18" fmla="*/ 58886155 w 68"/>
                  <a:gd name="T19" fmla="*/ 58988631 h 55"/>
                  <a:gd name="T20" fmla="*/ 47108238 w 68"/>
                  <a:gd name="T21" fmla="*/ 70787044 h 55"/>
                  <a:gd name="T22" fmla="*/ 47108238 w 68"/>
                  <a:gd name="T23" fmla="*/ 578081024 h 55"/>
                  <a:gd name="T24" fmla="*/ 58886155 w 68"/>
                  <a:gd name="T25" fmla="*/ 601677850 h 55"/>
                  <a:gd name="T26" fmla="*/ 741964184 w 68"/>
                  <a:gd name="T27" fmla="*/ 601677850 h 55"/>
                  <a:gd name="T28" fmla="*/ 753742101 w 68"/>
                  <a:gd name="T29" fmla="*/ 578081024 h 55"/>
                  <a:gd name="T30" fmla="*/ 753742101 w 68"/>
                  <a:gd name="T31" fmla="*/ 70787044 h 55"/>
                  <a:gd name="T32" fmla="*/ 741964184 w 68"/>
                  <a:gd name="T33" fmla="*/ 58988631 h 55"/>
                  <a:gd name="T34" fmla="*/ 58886155 w 68"/>
                  <a:gd name="T35" fmla="*/ 58988631 h 55"/>
                  <a:gd name="T36" fmla="*/ 188436383 w 68"/>
                  <a:gd name="T37" fmla="*/ 271346327 h 55"/>
                  <a:gd name="T38" fmla="*/ 105994393 w 68"/>
                  <a:gd name="T39" fmla="*/ 188760870 h 55"/>
                  <a:gd name="T40" fmla="*/ 188436383 w 68"/>
                  <a:gd name="T41" fmla="*/ 106178848 h 55"/>
                  <a:gd name="T42" fmla="*/ 270874942 w 68"/>
                  <a:gd name="T43" fmla="*/ 188760870 h 55"/>
                  <a:gd name="T44" fmla="*/ 188436383 w 68"/>
                  <a:gd name="T45" fmla="*/ 271346327 h 55"/>
                  <a:gd name="T46" fmla="*/ 694855946 w 68"/>
                  <a:gd name="T47" fmla="*/ 542689220 h 55"/>
                  <a:gd name="T48" fmla="*/ 105994393 w 68"/>
                  <a:gd name="T49" fmla="*/ 542689220 h 55"/>
                  <a:gd name="T50" fmla="*/ 105994393 w 68"/>
                  <a:gd name="T51" fmla="*/ 460107198 h 55"/>
                  <a:gd name="T52" fmla="*/ 235544621 w 68"/>
                  <a:gd name="T53" fmla="*/ 330331523 h 55"/>
                  <a:gd name="T54" fmla="*/ 306208694 w 68"/>
                  <a:gd name="T55" fmla="*/ 389320154 h 55"/>
                  <a:gd name="T56" fmla="*/ 518197480 w 68"/>
                  <a:gd name="T57" fmla="*/ 176962457 h 55"/>
                  <a:gd name="T58" fmla="*/ 694855946 w 68"/>
                  <a:gd name="T59" fmla="*/ 353928349 h 55"/>
                  <a:gd name="T60" fmla="*/ 694855946 w 68"/>
                  <a:gd name="T61" fmla="*/ 542689220 h 55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</a:gdLst>
                <a:ahLst/>
                <a:cxnLst>
                  <a:cxn ang="T62">
                    <a:pos x="T0" y="T1"/>
                  </a:cxn>
                  <a:cxn ang="T63">
                    <a:pos x="T2" y="T3"/>
                  </a:cxn>
                  <a:cxn ang="T64">
                    <a:pos x="T4" y="T5"/>
                  </a:cxn>
                  <a:cxn ang="T65">
                    <a:pos x="T6" y="T7"/>
                  </a:cxn>
                  <a:cxn ang="T66">
                    <a:pos x="T8" y="T9"/>
                  </a:cxn>
                  <a:cxn ang="T67">
                    <a:pos x="T10" y="T11"/>
                  </a:cxn>
                  <a:cxn ang="T68">
                    <a:pos x="T12" y="T13"/>
                  </a:cxn>
                  <a:cxn ang="T69">
                    <a:pos x="T14" y="T15"/>
                  </a:cxn>
                  <a:cxn ang="T70">
                    <a:pos x="T16" y="T17"/>
                  </a:cxn>
                  <a:cxn ang="T71">
                    <a:pos x="T18" y="T19"/>
                  </a:cxn>
                  <a:cxn ang="T72">
                    <a:pos x="T20" y="T21"/>
                  </a:cxn>
                  <a:cxn ang="T73">
                    <a:pos x="T22" y="T23"/>
                  </a:cxn>
                  <a:cxn ang="T74">
                    <a:pos x="T24" y="T25"/>
                  </a:cxn>
                  <a:cxn ang="T75">
                    <a:pos x="T26" y="T27"/>
                  </a:cxn>
                  <a:cxn ang="T76">
                    <a:pos x="T28" y="T29"/>
                  </a:cxn>
                  <a:cxn ang="T77">
                    <a:pos x="T30" y="T31"/>
                  </a:cxn>
                  <a:cxn ang="T78">
                    <a:pos x="T32" y="T33"/>
                  </a:cxn>
                  <a:cxn ang="T79">
                    <a:pos x="T34" y="T35"/>
                  </a:cxn>
                  <a:cxn ang="T80">
                    <a:pos x="T36" y="T37"/>
                  </a:cxn>
                  <a:cxn ang="T81">
                    <a:pos x="T38" y="T39"/>
                  </a:cxn>
                  <a:cxn ang="T82">
                    <a:pos x="T40" y="T41"/>
                  </a:cxn>
                  <a:cxn ang="T83">
                    <a:pos x="T42" y="T43"/>
                  </a:cxn>
                  <a:cxn ang="T84">
                    <a:pos x="T44" y="T45"/>
                  </a:cxn>
                  <a:cxn ang="T85">
                    <a:pos x="T46" y="T47"/>
                  </a:cxn>
                  <a:cxn ang="T86">
                    <a:pos x="T48" y="T49"/>
                  </a:cxn>
                  <a:cxn ang="T87">
                    <a:pos x="T50" y="T51"/>
                  </a:cxn>
                  <a:cxn ang="T88">
                    <a:pos x="T52" y="T53"/>
                  </a:cxn>
                  <a:cxn ang="T89">
                    <a:pos x="T54" y="T55"/>
                  </a:cxn>
                  <a:cxn ang="T90">
                    <a:pos x="T56" y="T57"/>
                  </a:cxn>
                  <a:cxn ang="T91">
                    <a:pos x="T58" y="T59"/>
                  </a:cxn>
                  <a:cxn ang="T92">
                    <a:pos x="T60" y="T61"/>
                  </a:cxn>
                </a:cxnLst>
                <a:rect l="0" t="0" r="r" b="b"/>
                <a:pathLst>
                  <a:path w="68" h="55">
                    <a:moveTo>
                      <a:pt x="68" y="49"/>
                    </a:moveTo>
                    <a:cubicBezTo>
                      <a:pt x="68" y="53"/>
                      <a:pt x="66" y="55"/>
                      <a:pt x="63" y="55"/>
                    </a:cubicBezTo>
                    <a:cubicBezTo>
                      <a:pt x="5" y="55"/>
                      <a:pt x="5" y="55"/>
                      <a:pt x="5" y="55"/>
                    </a:cubicBezTo>
                    <a:cubicBezTo>
                      <a:pt x="2" y="55"/>
                      <a:pt x="0" y="53"/>
                      <a:pt x="0" y="49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2" y="0"/>
                      <a:pt x="5" y="0"/>
                    </a:cubicBezTo>
                    <a:cubicBezTo>
                      <a:pt x="63" y="0"/>
                      <a:pt x="63" y="0"/>
                      <a:pt x="63" y="0"/>
                    </a:cubicBezTo>
                    <a:cubicBezTo>
                      <a:pt x="66" y="0"/>
                      <a:pt x="68" y="3"/>
                      <a:pt x="68" y="6"/>
                    </a:cubicBezTo>
                    <a:lnTo>
                      <a:pt x="68" y="49"/>
                    </a:lnTo>
                    <a:close/>
                    <a:moveTo>
                      <a:pt x="5" y="5"/>
                    </a:moveTo>
                    <a:cubicBezTo>
                      <a:pt x="5" y="5"/>
                      <a:pt x="4" y="5"/>
                      <a:pt x="4" y="6"/>
                    </a:cubicBezTo>
                    <a:cubicBezTo>
                      <a:pt x="4" y="49"/>
                      <a:pt x="4" y="49"/>
                      <a:pt x="4" y="49"/>
                    </a:cubicBezTo>
                    <a:cubicBezTo>
                      <a:pt x="4" y="50"/>
                      <a:pt x="5" y="51"/>
                      <a:pt x="5" y="51"/>
                    </a:cubicBezTo>
                    <a:cubicBezTo>
                      <a:pt x="63" y="51"/>
                      <a:pt x="63" y="51"/>
                      <a:pt x="63" y="51"/>
                    </a:cubicBezTo>
                    <a:cubicBezTo>
                      <a:pt x="63" y="51"/>
                      <a:pt x="64" y="50"/>
                      <a:pt x="64" y="49"/>
                    </a:cubicBezTo>
                    <a:cubicBezTo>
                      <a:pt x="64" y="6"/>
                      <a:pt x="64" y="6"/>
                      <a:pt x="64" y="6"/>
                    </a:cubicBezTo>
                    <a:cubicBezTo>
                      <a:pt x="64" y="5"/>
                      <a:pt x="63" y="5"/>
                      <a:pt x="63" y="5"/>
                    </a:cubicBezTo>
                    <a:lnTo>
                      <a:pt x="5" y="5"/>
                    </a:lnTo>
                    <a:close/>
                    <a:moveTo>
                      <a:pt x="16" y="23"/>
                    </a:moveTo>
                    <a:cubicBezTo>
                      <a:pt x="12" y="23"/>
                      <a:pt x="9" y="20"/>
                      <a:pt x="9" y="16"/>
                    </a:cubicBezTo>
                    <a:cubicBezTo>
                      <a:pt x="9" y="13"/>
                      <a:pt x="12" y="9"/>
                      <a:pt x="16" y="9"/>
                    </a:cubicBezTo>
                    <a:cubicBezTo>
                      <a:pt x="20" y="9"/>
                      <a:pt x="23" y="13"/>
                      <a:pt x="23" y="16"/>
                    </a:cubicBezTo>
                    <a:cubicBezTo>
                      <a:pt x="23" y="20"/>
                      <a:pt x="20" y="23"/>
                      <a:pt x="16" y="23"/>
                    </a:cubicBezTo>
                    <a:close/>
                    <a:moveTo>
                      <a:pt x="59" y="46"/>
                    </a:moveTo>
                    <a:cubicBezTo>
                      <a:pt x="9" y="46"/>
                      <a:pt x="9" y="46"/>
                      <a:pt x="9" y="46"/>
                    </a:cubicBezTo>
                    <a:cubicBezTo>
                      <a:pt x="9" y="39"/>
                      <a:pt x="9" y="39"/>
                      <a:pt x="9" y="39"/>
                    </a:cubicBezTo>
                    <a:cubicBezTo>
                      <a:pt x="20" y="28"/>
                      <a:pt x="20" y="28"/>
                      <a:pt x="20" y="28"/>
                    </a:cubicBezTo>
                    <a:cubicBezTo>
                      <a:pt x="26" y="33"/>
                      <a:pt x="26" y="33"/>
                      <a:pt x="26" y="33"/>
                    </a:cubicBezTo>
                    <a:cubicBezTo>
                      <a:pt x="44" y="15"/>
                      <a:pt x="44" y="15"/>
                      <a:pt x="44" y="15"/>
                    </a:cubicBezTo>
                    <a:cubicBezTo>
                      <a:pt x="59" y="30"/>
                      <a:pt x="59" y="30"/>
                      <a:pt x="59" y="30"/>
                    </a:cubicBezTo>
                    <a:lnTo>
                      <a:pt x="59" y="46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id-ID" dirty="0">
                  <a:latin typeface="+mn-ea"/>
                </a:endParaRPr>
              </a:p>
            </p:txBody>
          </p:sp>
        </p:grpSp>
        <p:sp>
          <p:nvSpPr>
            <p:cNvPr id="14" name="Button">
              <a:extLst>
                <a:ext uri="{FF2B5EF4-FFF2-40B4-BE49-F238E27FC236}">
                  <a16:creationId xmlns:a16="http://schemas.microsoft.com/office/drawing/2014/main" id="{28D07AC6-3D81-F497-643B-2862B16A96A0}"/>
                </a:ext>
              </a:extLst>
            </p:cNvPr>
            <p:cNvSpPr>
              <a:spLocks/>
            </p:cNvSpPr>
            <p:nvPr/>
          </p:nvSpPr>
          <p:spPr bwMode="auto">
            <a:xfrm>
              <a:off x="3507967" y="6313512"/>
              <a:ext cx="956861" cy="241995"/>
            </a:xfrm>
            <a:prstGeom prst="roundRect">
              <a:avLst>
                <a:gd name="adj" fmla="val 8776"/>
              </a:avLst>
            </a:prstGeom>
            <a:solidFill>
              <a:srgbClr val="FFFFFF"/>
            </a:solidFill>
            <a:ln w="6350" cap="flat" cmpd="sng" algn="ctr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Showcase </a:t>
              </a:r>
              <a:r>
                <a:rPr lang="ko-KR" alt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체험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43F485E6-1EFD-59A0-ADD5-B89AFEDD602A}"/>
                </a:ext>
              </a:extLst>
            </p:cNvPr>
            <p:cNvCxnSpPr/>
            <p:nvPr/>
          </p:nvCxnSpPr>
          <p:spPr>
            <a:xfrm>
              <a:off x="217502" y="4401108"/>
              <a:ext cx="9010633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4CECF07D-DCD4-F5EB-C432-594628811256}"/>
                </a:ext>
              </a:extLst>
            </p:cNvPr>
            <p:cNvCxnSpPr>
              <a:cxnSpLocks/>
            </p:cNvCxnSpPr>
            <p:nvPr/>
          </p:nvCxnSpPr>
          <p:spPr>
            <a:xfrm>
              <a:off x="2592015" y="3981978"/>
              <a:ext cx="0" cy="42003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F08E072D-C8DE-6F02-25ED-075A4740AD5C}"/>
                </a:ext>
              </a:extLst>
            </p:cNvPr>
            <p:cNvSpPr/>
            <p:nvPr/>
          </p:nvSpPr>
          <p:spPr>
            <a:xfrm>
              <a:off x="675699" y="4102800"/>
              <a:ext cx="1335545" cy="154914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/>
            <a:p>
              <a:pPr lvl="0" algn="ctr" latinLnBrk="0">
                <a:lnSpc>
                  <a:spcPct val="110000"/>
                </a:lnSpc>
                <a:defRPr/>
              </a:pPr>
              <a:r>
                <a:rPr lang="ko-KR" altLang="en-US" sz="1000" b="1" dirty="0">
                  <a:latin typeface="+mn-ea"/>
                  <a:cs typeface="Segoe UI" panose="020B0502040204020203" pitchFamily="34" charset="0"/>
                </a:rPr>
                <a:t>집중도 분석</a:t>
              </a: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8551FC55-6857-F9AC-9C97-10EFB07D00AD}"/>
                </a:ext>
              </a:extLst>
            </p:cNvPr>
            <p:cNvSpPr/>
            <p:nvPr/>
          </p:nvSpPr>
          <p:spPr>
            <a:xfrm>
              <a:off x="7440746" y="4102800"/>
              <a:ext cx="1335545" cy="154914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/>
            <a:p>
              <a:pPr lvl="0" algn="ctr" latinLnBrk="0">
                <a:lnSpc>
                  <a:spcPct val="110000"/>
                </a:lnSpc>
                <a:defRPr/>
              </a:pPr>
              <a:r>
                <a:rPr lang="ko-KR" altLang="en-US" sz="1000" b="1" dirty="0">
                  <a:latin typeface="+mn-ea"/>
                  <a:cs typeface="Segoe UI" panose="020B0502040204020203" pitchFamily="34" charset="0"/>
                </a:rPr>
                <a:t>시험 부정행위 검출</a:t>
              </a: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B5AA7010-51FC-7C2F-DFF8-3CF257881328}"/>
                </a:ext>
              </a:extLst>
            </p:cNvPr>
            <p:cNvSpPr/>
            <p:nvPr/>
          </p:nvSpPr>
          <p:spPr>
            <a:xfrm>
              <a:off x="217498" y="4341026"/>
              <a:ext cx="2369487" cy="70745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Ins="90000" rtlCol="0" anchor="ctr"/>
            <a:lstStyle/>
            <a:p>
              <a:pPr algn="l"/>
              <a:endParaRPr lang="ko-KR" altLang="en-US" sz="1000" noProof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E1ABF8F0-E4B2-8922-55DF-2CDE74C718B1}"/>
                </a:ext>
              </a:extLst>
            </p:cNvPr>
            <p:cNvCxnSpPr/>
            <p:nvPr/>
          </p:nvCxnSpPr>
          <p:spPr>
            <a:xfrm>
              <a:off x="217502" y="3963977"/>
              <a:ext cx="9010633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60063F82-859C-24AC-45B3-AD5AFE2B8456}"/>
                </a:ext>
              </a:extLst>
            </p:cNvPr>
            <p:cNvCxnSpPr>
              <a:cxnSpLocks/>
            </p:cNvCxnSpPr>
            <p:nvPr/>
          </p:nvCxnSpPr>
          <p:spPr>
            <a:xfrm>
              <a:off x="4763778" y="3967282"/>
              <a:ext cx="8503" cy="45431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243429C0-F2FE-652E-E6B2-808048198E3F}"/>
                </a:ext>
              </a:extLst>
            </p:cNvPr>
            <p:cNvCxnSpPr>
              <a:cxnSpLocks/>
            </p:cNvCxnSpPr>
            <p:nvPr/>
          </p:nvCxnSpPr>
          <p:spPr>
            <a:xfrm>
              <a:off x="6945599" y="3967282"/>
              <a:ext cx="0" cy="43472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3C83B75D-563D-A473-2E17-E5DA03EC3A04}"/>
                </a:ext>
              </a:extLst>
            </p:cNvPr>
            <p:cNvSpPr/>
            <p:nvPr/>
          </p:nvSpPr>
          <p:spPr>
            <a:xfrm>
              <a:off x="3014376" y="4102800"/>
              <a:ext cx="1335545" cy="154914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/>
            <a:p>
              <a:pPr lvl="0" algn="ctr" latinLnBrk="0">
                <a:lnSpc>
                  <a:spcPct val="110000"/>
                </a:lnSpc>
                <a:defRPr/>
              </a:pPr>
              <a:r>
                <a:rPr lang="ko-KR" altLang="en-US" sz="1000" b="1">
                  <a:latin typeface="+mn-ea"/>
                  <a:cs typeface="Segoe UI" panose="020B0502040204020203" pitchFamily="34" charset="0"/>
                </a:rPr>
                <a:t>흥미도 </a:t>
              </a:r>
              <a:r>
                <a:rPr lang="ko-KR" altLang="en-US" sz="1000" b="1" dirty="0">
                  <a:latin typeface="+mn-ea"/>
                  <a:cs typeface="Segoe UI" panose="020B0502040204020203" pitchFamily="34" charset="0"/>
                </a:rPr>
                <a:t>분석</a:t>
              </a: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6B364A5D-2F5D-4000-5893-221C93E6B63F}"/>
                </a:ext>
              </a:extLst>
            </p:cNvPr>
            <p:cNvSpPr/>
            <p:nvPr/>
          </p:nvSpPr>
          <p:spPr>
            <a:xfrm>
              <a:off x="5193524" y="4102800"/>
              <a:ext cx="1335545" cy="154914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/>
            <a:p>
              <a:pPr lvl="0" algn="ctr" latinLnBrk="0">
                <a:lnSpc>
                  <a:spcPct val="110000"/>
                </a:lnSpc>
                <a:defRPr/>
              </a:pPr>
              <a:r>
                <a:rPr lang="ko-KR" altLang="en-US" sz="1000" b="1" dirty="0">
                  <a:latin typeface="+mn-ea"/>
                  <a:cs typeface="Segoe UI" panose="020B0502040204020203" pitchFamily="34" charset="0"/>
                </a:rPr>
                <a:t>자세 분석</a:t>
              </a: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49ABF374-A6BF-7317-209A-7A83805A7CF6}"/>
                </a:ext>
              </a:extLst>
            </p:cNvPr>
            <p:cNvSpPr/>
            <p:nvPr/>
          </p:nvSpPr>
          <p:spPr>
            <a:xfrm>
              <a:off x="217502" y="791183"/>
              <a:ext cx="9010636" cy="51606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x-none" altLang="en-US" dirty="0">
                <a:latin typeface="+mn-ea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5C64B45F-4FC0-A46D-BF36-B2E5D38F8D5F}"/>
                </a:ext>
              </a:extLst>
            </p:cNvPr>
            <p:cNvSpPr/>
            <p:nvPr/>
          </p:nvSpPr>
          <p:spPr>
            <a:xfrm>
              <a:off x="217502" y="791183"/>
              <a:ext cx="9010636" cy="51606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x-none" altLang="en-US" dirty="0">
                <a:latin typeface="+mn-ea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EFB28432-8539-3297-884A-369F9CDFE6B5}"/>
                </a:ext>
              </a:extLst>
            </p:cNvPr>
            <p:cNvSpPr/>
            <p:nvPr/>
          </p:nvSpPr>
          <p:spPr>
            <a:xfrm>
              <a:off x="217502" y="791183"/>
              <a:ext cx="9010636" cy="51606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x-none" altLang="en-US" dirty="0">
                <a:latin typeface="+mn-ea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91DABD91-D4C7-9F17-2FF5-84E8D5B6C21E}"/>
                </a:ext>
              </a:extLst>
            </p:cNvPr>
            <p:cNvSpPr/>
            <p:nvPr/>
          </p:nvSpPr>
          <p:spPr bwMode="auto">
            <a:xfrm>
              <a:off x="338543" y="949952"/>
              <a:ext cx="1004929" cy="198522"/>
            </a:xfrm>
            <a:prstGeom prst="rect">
              <a:avLst/>
            </a:prstGeom>
            <a:noFill/>
            <a:ln w="2857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none" lIns="36000"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0" lang="en-US" altLang="ko-KR" sz="1050" b="1" dirty="0">
                  <a:solidFill>
                    <a:schemeClr val="bg1">
                      <a:lumMod val="65000"/>
                    </a:schemeClr>
                  </a:solidFill>
                  <a:latin typeface="+mn-ea"/>
                </a:rPr>
                <a:t>Raiseme </a:t>
              </a:r>
              <a:r>
                <a:rPr lang="en-US" altLang="ko-KR" sz="1050" b="1" dirty="0">
                  <a:solidFill>
                    <a:schemeClr val="bg1">
                      <a:lumMod val="65000"/>
                    </a:schemeClr>
                  </a:solidFill>
                  <a:latin typeface="+mn-ea"/>
                </a:rPr>
                <a:t>Logo</a:t>
              </a:r>
              <a:endParaRPr kumimoji="0" lang="ko-KR" altLang="en-US" sz="1050" b="1" dirty="0">
                <a:solidFill>
                  <a:schemeClr val="bg1">
                    <a:lumMod val="65000"/>
                  </a:schemeClr>
                </a:solidFill>
                <a:latin typeface="+mn-ea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05B60A9-FEAA-D5F8-6863-78B74316EA62}"/>
                </a:ext>
              </a:extLst>
            </p:cNvPr>
            <p:cNvSpPr txBox="1"/>
            <p:nvPr/>
          </p:nvSpPr>
          <p:spPr>
            <a:xfrm>
              <a:off x="6903769" y="926102"/>
              <a:ext cx="502309" cy="246221"/>
            </a:xfrm>
            <a:prstGeom prst="rect">
              <a:avLst/>
            </a:prstGeom>
            <a:noFill/>
          </p:spPr>
          <p:txBody>
            <a:bodyPr wrap="none" lIns="36000" rIns="36000" rtlCol="0" anchor="ctr">
              <a:spAutoFit/>
            </a:bodyPr>
            <a:lstStyle/>
            <a:p>
              <a:pPr algn="ctr"/>
              <a:r>
                <a:rPr kumimoji="1" lang="en-US" altLang="en-US" sz="1000" b="1" dirty="0">
                  <a:latin typeface="+mn-ea"/>
                </a:rPr>
                <a:t>Service</a:t>
              </a:r>
              <a:endParaRPr kumimoji="1" lang="x-none" altLang="en-US" sz="1000" b="1" dirty="0">
                <a:latin typeface="+mn-ea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AC6E76D6-AC7D-82FF-8E4C-68EA9DED4696}"/>
                </a:ext>
              </a:extLst>
            </p:cNvPr>
            <p:cNvSpPr txBox="1"/>
            <p:nvPr/>
          </p:nvSpPr>
          <p:spPr>
            <a:xfrm>
              <a:off x="8651687" y="926102"/>
              <a:ext cx="407731" cy="246221"/>
            </a:xfrm>
            <a:prstGeom prst="rect">
              <a:avLst/>
            </a:prstGeom>
            <a:noFill/>
          </p:spPr>
          <p:txBody>
            <a:bodyPr wrap="none" lIns="36000" rIns="36000" rtlCol="0" anchor="ctr">
              <a:spAutoFit/>
            </a:bodyPr>
            <a:lstStyle/>
            <a:p>
              <a:pPr algn="ctr"/>
              <a:r>
                <a:rPr kumimoji="1" lang="en-US" altLang="en-US" sz="1000" b="1" dirty="0">
                  <a:latin typeface="+mn-ea"/>
                </a:rPr>
                <a:t>News</a:t>
              </a:r>
              <a:endParaRPr kumimoji="1" lang="x-none" altLang="en-US" sz="1000" b="1" dirty="0">
                <a:latin typeface="+mn-ea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F3D80295-FEB6-6C6F-453B-462BC64E2155}"/>
                </a:ext>
              </a:extLst>
            </p:cNvPr>
            <p:cNvSpPr/>
            <p:nvPr/>
          </p:nvSpPr>
          <p:spPr bwMode="auto">
            <a:xfrm>
              <a:off x="5775776" y="971689"/>
              <a:ext cx="346666" cy="155049"/>
            </a:xfrm>
            <a:prstGeom prst="rect">
              <a:avLst/>
            </a:prstGeom>
            <a:noFill/>
            <a:ln w="2857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none" lIns="36000"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kumimoji="0" lang="ko-KR" altLang="en-US" sz="1000" b="1" dirty="0">
                <a:latin typeface="+mn-ea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D2E52764-4E8E-D9C7-FAA8-57B6899B0B40}"/>
                </a:ext>
              </a:extLst>
            </p:cNvPr>
            <p:cNvSpPr txBox="1"/>
            <p:nvPr/>
          </p:nvSpPr>
          <p:spPr>
            <a:xfrm>
              <a:off x="8080805" y="926102"/>
              <a:ext cx="353228" cy="246221"/>
            </a:xfrm>
            <a:prstGeom prst="rect">
              <a:avLst/>
            </a:prstGeom>
            <a:noFill/>
          </p:spPr>
          <p:txBody>
            <a:bodyPr wrap="none" lIns="36000" rIns="36000" rtlCol="0" anchor="ctr">
              <a:spAutoFit/>
            </a:bodyPr>
            <a:lstStyle/>
            <a:p>
              <a:pPr algn="ctr"/>
              <a:r>
                <a:rPr kumimoji="1" lang="en-US" altLang="en-US" sz="1000" b="1" dirty="0">
                  <a:latin typeface="+mn-ea"/>
                </a:rPr>
                <a:t>Case</a:t>
              </a:r>
              <a:endParaRPr kumimoji="1" lang="x-none" altLang="en-US" sz="1000" b="1" dirty="0">
                <a:latin typeface="+mn-ea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6AF2542-CED7-2911-3559-17CC3AE61FAD}"/>
                </a:ext>
              </a:extLst>
            </p:cNvPr>
            <p:cNvSpPr txBox="1"/>
            <p:nvPr/>
          </p:nvSpPr>
          <p:spPr>
            <a:xfrm>
              <a:off x="6323266" y="926102"/>
              <a:ext cx="451012" cy="246221"/>
            </a:xfrm>
            <a:prstGeom prst="rect">
              <a:avLst/>
            </a:prstGeom>
            <a:noFill/>
          </p:spPr>
          <p:txBody>
            <a:bodyPr wrap="none" lIns="36000" rIns="36000" rtlCol="0" anchor="ctr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0" lang="en-US" altLang="ko-KR" sz="1000" b="1" dirty="0">
                  <a:latin typeface="+mn-ea"/>
                </a:rPr>
                <a:t>About</a:t>
              </a:r>
              <a:endParaRPr kumimoji="0" lang="ko-KR" altLang="en-US" sz="1000" b="1" dirty="0">
                <a:latin typeface="+mn-ea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9167492-B130-9FC3-1A05-D6D129CE7E29}"/>
                </a:ext>
              </a:extLst>
            </p:cNvPr>
            <p:cNvSpPr txBox="1"/>
            <p:nvPr/>
          </p:nvSpPr>
          <p:spPr>
            <a:xfrm>
              <a:off x="7506714" y="926102"/>
              <a:ext cx="359641" cy="246221"/>
            </a:xfrm>
            <a:prstGeom prst="rect">
              <a:avLst/>
            </a:prstGeom>
            <a:noFill/>
          </p:spPr>
          <p:txBody>
            <a:bodyPr wrap="none" lIns="36000" rIns="36000" rtlCol="0" anchor="ctr">
              <a:spAutoFit/>
            </a:bodyPr>
            <a:lstStyle/>
            <a:p>
              <a:pPr algn="ctr"/>
              <a:r>
                <a:rPr kumimoji="1" lang="en-US" altLang="en-US" sz="1000" b="1" dirty="0">
                  <a:latin typeface="+mn-ea"/>
                </a:rPr>
                <a:t>Tech</a:t>
              </a:r>
              <a:endParaRPr kumimoji="1" lang="x-none" altLang="en-US" sz="1000" b="1" dirty="0">
                <a:latin typeface="+mn-ea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8F8EF853-7126-6C59-040F-3143CD65C553}"/>
                </a:ext>
              </a:extLst>
            </p:cNvPr>
            <p:cNvSpPr/>
            <p:nvPr/>
          </p:nvSpPr>
          <p:spPr>
            <a:xfrm>
              <a:off x="217498" y="788533"/>
              <a:ext cx="9010632" cy="5798735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Ins="90000" rtlCol="0" anchor="ctr"/>
            <a:lstStyle/>
            <a:p>
              <a:pPr algn="ctr"/>
              <a:endParaRPr lang="ko-KR" altLang="en-US" noProof="1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9B9B950F-C5CE-5C85-5974-50BD1B99D2B0}"/>
              </a:ext>
            </a:extLst>
          </p:cNvPr>
          <p:cNvSpPr/>
          <p:nvPr/>
        </p:nvSpPr>
        <p:spPr>
          <a:xfrm>
            <a:off x="308166" y="878163"/>
            <a:ext cx="8760063" cy="539563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marR="0" lvl="1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graphicFrame>
        <p:nvGraphicFramePr>
          <p:cNvPr id="64" name="표 63">
            <a:extLst>
              <a:ext uri="{FF2B5EF4-FFF2-40B4-BE49-F238E27FC236}">
                <a16:creationId xmlns:a16="http://schemas.microsoft.com/office/drawing/2014/main" id="{29CB25E2-8937-C4D2-B5C8-9C0EF51D08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6530675"/>
              </p:ext>
            </p:extLst>
          </p:nvPr>
        </p:nvGraphicFramePr>
        <p:xfrm>
          <a:off x="9317697" y="798693"/>
          <a:ext cx="2656801" cy="1010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6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61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5521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B="6480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lnSpc>
                          <a:spcPts val="1200"/>
                        </a:lnSpc>
                        <a:buFontTx/>
                        <a:buNone/>
                      </a:pPr>
                      <a:r>
                        <a:rPr lang="en-US" altLang="ko-KR" sz="800" b="1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URL </a:t>
                      </a:r>
                      <a:r>
                        <a:rPr lang="ko-KR" altLang="en-US" sz="800" b="1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복사</a:t>
                      </a:r>
                      <a:endParaRPr lang="en-US" altLang="ko-KR" sz="800" b="1" baseline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lnSpc>
                          <a:spcPts val="1200"/>
                        </a:lnSpc>
                        <a:buFontTx/>
                        <a:buChar char="-"/>
                      </a:pP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버튼 선택 시 </a:t>
                      </a: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URL </a:t>
                      </a: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복사</a:t>
                      </a: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+ </a:t>
                      </a: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토스트메시지 출력</a:t>
                      </a:r>
                      <a:endParaRPr lang="en-US" altLang="ko-KR" sz="800" b="0" baseline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indent="0" latinLnBrk="1">
                        <a:lnSpc>
                          <a:spcPts val="1200"/>
                        </a:lnSpc>
                        <a:buFontTx/>
                        <a:buNone/>
                      </a:pPr>
                      <a:endParaRPr lang="en-US" altLang="ko-KR" sz="800" b="0" baseline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indent="0" latinLnBrk="1">
                        <a:lnSpc>
                          <a:spcPts val="1200"/>
                        </a:lnSpc>
                        <a:buFontTx/>
                        <a:buNone/>
                      </a:pPr>
                      <a:endParaRPr lang="en-US" altLang="ko-KR" sz="800" b="0" baseline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marR="0" lvl="0" indent="-171450" algn="l" defTabSz="908399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복사한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URL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입력 시 </a:t>
                      </a:r>
                      <a:r>
                        <a:rPr kumimoji="0" lang="ko-KR" altLang="en-US" sz="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메인페이지에서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[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S_INTE_01_P]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팝업 출력</a:t>
                      </a:r>
                    </a:p>
                  </a:txBody>
                  <a:tcPr marB="648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7354078"/>
                  </a:ext>
                </a:extLst>
              </a:tr>
            </a:tbl>
          </a:graphicData>
        </a:graphic>
      </p:graphicFrame>
      <p:sp>
        <p:nvSpPr>
          <p:cNvPr id="65" name="사각형: 둥근 모서리 64">
            <a:extLst>
              <a:ext uri="{FF2B5EF4-FFF2-40B4-BE49-F238E27FC236}">
                <a16:creationId xmlns:a16="http://schemas.microsoft.com/office/drawing/2014/main" id="{B298C0FF-8732-9013-4699-BEB8A43B4D98}"/>
              </a:ext>
            </a:extLst>
          </p:cNvPr>
          <p:cNvSpPr/>
          <p:nvPr/>
        </p:nvSpPr>
        <p:spPr>
          <a:xfrm>
            <a:off x="9797954" y="1191961"/>
            <a:ext cx="1802253" cy="229023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URL</a:t>
            </a:r>
            <a:r>
              <a:rPr lang="ko-KR" altLang="en-US" sz="800" dirty="0"/>
              <a:t>을 복사했습니다</a:t>
            </a:r>
            <a:r>
              <a:rPr lang="en-US" altLang="ko-KR" sz="800" dirty="0"/>
              <a:t>.</a:t>
            </a:r>
            <a:endParaRPr lang="ko-KR" altLang="en-US" sz="800" dirty="0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79E918FD-0CE1-ABB2-84A5-0051B414D0B0}"/>
              </a:ext>
            </a:extLst>
          </p:cNvPr>
          <p:cNvSpPr/>
          <p:nvPr/>
        </p:nvSpPr>
        <p:spPr>
          <a:xfrm>
            <a:off x="308166" y="878162"/>
            <a:ext cx="8760063" cy="539563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marR="0" lvl="1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CA7A6F5B-0E60-0F81-B94D-0655D57941DC}"/>
              </a:ext>
            </a:extLst>
          </p:cNvPr>
          <p:cNvSpPr/>
          <p:nvPr/>
        </p:nvSpPr>
        <p:spPr>
          <a:xfrm>
            <a:off x="548539" y="1413736"/>
            <a:ext cx="8283994" cy="4453647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lnSpc>
                <a:spcPct val="150000"/>
              </a:lnSpc>
              <a:buAutoNum type="arabicPeriod"/>
            </a:pP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9" name="Delete">
            <a:extLst>
              <a:ext uri="{FF2B5EF4-FFF2-40B4-BE49-F238E27FC236}">
                <a16:creationId xmlns:a16="http://schemas.microsoft.com/office/drawing/2014/main" id="{FE62A3AD-0AAD-F8E3-4F3A-AD6155FAF90F}"/>
              </a:ext>
            </a:extLst>
          </p:cNvPr>
          <p:cNvSpPr>
            <a:spLocks noChangeAspect="1"/>
          </p:cNvSpPr>
          <p:nvPr/>
        </p:nvSpPr>
        <p:spPr bwMode="auto">
          <a:xfrm>
            <a:off x="8531986" y="1037036"/>
            <a:ext cx="157114" cy="169711"/>
          </a:xfrm>
          <a:custGeom>
            <a:avLst/>
            <a:gdLst>
              <a:gd name="T0" fmla="*/ 3 w 77"/>
              <a:gd name="T1" fmla="*/ 0 h 77"/>
              <a:gd name="T2" fmla="*/ 0 w 77"/>
              <a:gd name="T3" fmla="*/ 3 h 77"/>
              <a:gd name="T4" fmla="*/ 36 w 77"/>
              <a:gd name="T5" fmla="*/ 38 h 77"/>
              <a:gd name="T6" fmla="*/ 0 w 77"/>
              <a:gd name="T7" fmla="*/ 74 h 77"/>
              <a:gd name="T8" fmla="*/ 3 w 77"/>
              <a:gd name="T9" fmla="*/ 77 h 77"/>
              <a:gd name="T10" fmla="*/ 39 w 77"/>
              <a:gd name="T11" fmla="*/ 41 h 77"/>
              <a:gd name="T12" fmla="*/ 74 w 77"/>
              <a:gd name="T13" fmla="*/ 77 h 77"/>
              <a:gd name="T14" fmla="*/ 77 w 77"/>
              <a:gd name="T15" fmla="*/ 74 h 77"/>
              <a:gd name="T16" fmla="*/ 42 w 77"/>
              <a:gd name="T17" fmla="*/ 38 h 77"/>
              <a:gd name="T18" fmla="*/ 77 w 77"/>
              <a:gd name="T19" fmla="*/ 3 h 77"/>
              <a:gd name="T20" fmla="*/ 74 w 77"/>
              <a:gd name="T21" fmla="*/ 0 h 77"/>
              <a:gd name="T22" fmla="*/ 39 w 77"/>
              <a:gd name="T23" fmla="*/ 35 h 77"/>
              <a:gd name="T24" fmla="*/ 3 w 77"/>
              <a:gd name="T25" fmla="*/ 0 h 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77" h="77">
                <a:moveTo>
                  <a:pt x="3" y="0"/>
                </a:moveTo>
                <a:lnTo>
                  <a:pt x="0" y="3"/>
                </a:lnTo>
                <a:lnTo>
                  <a:pt x="36" y="38"/>
                </a:lnTo>
                <a:lnTo>
                  <a:pt x="0" y="74"/>
                </a:lnTo>
                <a:lnTo>
                  <a:pt x="3" y="77"/>
                </a:lnTo>
                <a:lnTo>
                  <a:pt x="39" y="41"/>
                </a:lnTo>
                <a:lnTo>
                  <a:pt x="74" y="77"/>
                </a:lnTo>
                <a:lnTo>
                  <a:pt x="77" y="74"/>
                </a:lnTo>
                <a:lnTo>
                  <a:pt x="42" y="38"/>
                </a:lnTo>
                <a:lnTo>
                  <a:pt x="77" y="3"/>
                </a:lnTo>
                <a:lnTo>
                  <a:pt x="74" y="0"/>
                </a:lnTo>
                <a:lnTo>
                  <a:pt x="39" y="35"/>
                </a:lnTo>
                <a:lnTo>
                  <a:pt x="3" y="0"/>
                </a:lnTo>
                <a:close/>
              </a:path>
            </a:pathLst>
          </a:custGeom>
          <a:solidFill>
            <a:srgbClr val="5F5F5F"/>
          </a:solidFill>
          <a:ln w="3175"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66E7E349-BF4B-9A2D-640A-329F64F446D3}"/>
              </a:ext>
            </a:extLst>
          </p:cNvPr>
          <p:cNvSpPr/>
          <p:nvPr/>
        </p:nvSpPr>
        <p:spPr>
          <a:xfrm>
            <a:off x="548546" y="1773940"/>
            <a:ext cx="8283984" cy="421093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6AFE813C-A258-05AD-539B-7A5D5B22A44E}"/>
              </a:ext>
            </a:extLst>
          </p:cNvPr>
          <p:cNvSpPr txBox="1"/>
          <p:nvPr/>
        </p:nvSpPr>
        <p:spPr>
          <a:xfrm>
            <a:off x="3181778" y="3032956"/>
            <a:ext cx="30175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bg1"/>
                </a:solidFill>
              </a:rPr>
              <a:t>결과를 분석 중입니다</a:t>
            </a:r>
            <a:r>
              <a:rPr lang="en-US" altLang="ko-KR" sz="1400" b="1" dirty="0">
                <a:solidFill>
                  <a:schemeClr val="bg1"/>
                </a:solidFill>
              </a:rPr>
              <a:t>.</a:t>
            </a:r>
          </a:p>
          <a:p>
            <a:pPr algn="ctr"/>
            <a:r>
              <a:rPr lang="ko-KR" altLang="en-US" sz="1400" b="1" dirty="0">
                <a:solidFill>
                  <a:schemeClr val="bg1"/>
                </a:solidFill>
              </a:rPr>
              <a:t>잠시만 기다려 주세요</a:t>
            </a:r>
            <a:r>
              <a:rPr lang="en-US" altLang="ko-KR" sz="1400" b="1" dirty="0">
                <a:solidFill>
                  <a:schemeClr val="bg1"/>
                </a:solidFill>
              </a:rPr>
              <a:t>.</a:t>
            </a:r>
          </a:p>
        </p:txBody>
      </p:sp>
      <p:grpSp>
        <p:nvGrpSpPr>
          <p:cNvPr id="72" name="Progress Ring">
            <a:extLst>
              <a:ext uri="{FF2B5EF4-FFF2-40B4-BE49-F238E27FC236}">
                <a16:creationId xmlns:a16="http://schemas.microsoft.com/office/drawing/2014/main" id="{BCA3AEBC-FE23-016A-3A4D-62E0825710B7}"/>
              </a:ext>
            </a:extLst>
          </p:cNvPr>
          <p:cNvGrpSpPr>
            <a:grpSpLocks noChangeAspect="1"/>
          </p:cNvGrpSpPr>
          <p:nvPr/>
        </p:nvGrpSpPr>
        <p:grpSpPr>
          <a:xfrm>
            <a:off x="4474241" y="3714703"/>
            <a:ext cx="432595" cy="446925"/>
            <a:chOff x="1445299" y="2890997"/>
            <a:chExt cx="432595" cy="446925"/>
          </a:xfrm>
        </p:grpSpPr>
        <p:sp>
          <p:nvSpPr>
            <p:cNvPr id="73" name="Circle">
              <a:extLst>
                <a:ext uri="{FF2B5EF4-FFF2-40B4-BE49-F238E27FC236}">
                  <a16:creationId xmlns:a16="http://schemas.microsoft.com/office/drawing/2014/main" id="{FC6D3DE3-F775-2822-FA00-FAFCF73EF1B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45299" y="2909297"/>
              <a:ext cx="428625" cy="428625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85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4" name="Dot">
              <a:extLst>
                <a:ext uri="{FF2B5EF4-FFF2-40B4-BE49-F238E27FC236}">
                  <a16:creationId xmlns:a16="http://schemas.microsoft.com/office/drawing/2014/main" id="{73EC36A3-BF77-A934-C7A4-00928720CA5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09110" y="2999181"/>
              <a:ext cx="64814" cy="64814"/>
            </a:xfrm>
            <a:prstGeom prst="ellipse">
              <a:avLst/>
            </a:prstGeom>
            <a:solidFill>
              <a:srgbClr val="0078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85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5" name="Dot">
              <a:extLst>
                <a:ext uri="{FF2B5EF4-FFF2-40B4-BE49-F238E27FC236}">
                  <a16:creationId xmlns:a16="http://schemas.microsoft.com/office/drawing/2014/main" id="{DAD4DDEF-72D3-2F53-437F-5B55A1D40B4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35659" y="2917660"/>
              <a:ext cx="64814" cy="64814"/>
            </a:xfrm>
            <a:prstGeom prst="ellipse">
              <a:avLst/>
            </a:prstGeom>
            <a:solidFill>
              <a:srgbClr val="0078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85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6" name="Dot">
              <a:extLst>
                <a:ext uri="{FF2B5EF4-FFF2-40B4-BE49-F238E27FC236}">
                  <a16:creationId xmlns:a16="http://schemas.microsoft.com/office/drawing/2014/main" id="{FA768B8F-75D8-E745-25FB-8DA931A2A9A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37236" y="2890997"/>
              <a:ext cx="64814" cy="64814"/>
            </a:xfrm>
            <a:prstGeom prst="ellipse">
              <a:avLst/>
            </a:prstGeom>
            <a:solidFill>
              <a:srgbClr val="0078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85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7" name="Dot">
              <a:extLst>
                <a:ext uri="{FF2B5EF4-FFF2-40B4-BE49-F238E27FC236}">
                  <a16:creationId xmlns:a16="http://schemas.microsoft.com/office/drawing/2014/main" id="{50419613-E7D6-B5ED-8252-F5BBB1AB5CE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37742" y="2917190"/>
              <a:ext cx="64814" cy="64814"/>
            </a:xfrm>
            <a:prstGeom prst="ellipse">
              <a:avLst/>
            </a:prstGeom>
            <a:solidFill>
              <a:srgbClr val="0078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85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8" name="Dot">
              <a:extLst>
                <a:ext uri="{FF2B5EF4-FFF2-40B4-BE49-F238E27FC236}">
                  <a16:creationId xmlns:a16="http://schemas.microsoft.com/office/drawing/2014/main" id="{29E8B79D-FE83-EAD8-2848-ECBE903F8A7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67432" y="2991316"/>
              <a:ext cx="64814" cy="64814"/>
            </a:xfrm>
            <a:prstGeom prst="ellipse">
              <a:avLst/>
            </a:prstGeom>
            <a:solidFill>
              <a:srgbClr val="0078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85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9" name="Dot">
              <a:extLst>
                <a:ext uri="{FF2B5EF4-FFF2-40B4-BE49-F238E27FC236}">
                  <a16:creationId xmlns:a16="http://schemas.microsoft.com/office/drawing/2014/main" id="{B31C5F40-1808-7AC2-C6D0-2F6C8737CFC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13080" y="3155389"/>
              <a:ext cx="64814" cy="64814"/>
            </a:xfrm>
            <a:prstGeom prst="ellipse">
              <a:avLst/>
            </a:prstGeom>
            <a:solidFill>
              <a:srgbClr val="0078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85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C9AE9EEE-4D79-5021-967E-E325F0CBB87D}"/>
              </a:ext>
            </a:extLst>
          </p:cNvPr>
          <p:cNvSpPr/>
          <p:nvPr/>
        </p:nvSpPr>
        <p:spPr>
          <a:xfrm>
            <a:off x="548548" y="986216"/>
            <a:ext cx="1803035" cy="293034"/>
          </a:xfrm>
          <a:prstGeom prst="rect">
            <a:avLst/>
          </a:prstGeom>
          <a:noFill/>
          <a:ln w="3175">
            <a:noFill/>
          </a:ln>
          <a:effectLst/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Raiseme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Showcase</a:t>
            </a:r>
            <a:endParaRPr lang="ko-KR" altLang="en-US" sz="12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grpSp>
        <p:nvGrpSpPr>
          <p:cNvPr id="81" name="Drop-down" descr="&lt;SmartSettings&gt;&lt;SmartResize enabled=&quot;True&quot; minWidth=&quot;20&quot; minHeight=&quot;5&quot; /&gt;&lt;/SmartSettings&gt;">
            <a:extLst>
              <a:ext uri="{FF2B5EF4-FFF2-40B4-BE49-F238E27FC236}">
                <a16:creationId xmlns:a16="http://schemas.microsoft.com/office/drawing/2014/main" id="{BBE28A6D-2165-E554-F9E6-6B79B41EF237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2123473" y="1029546"/>
            <a:ext cx="804176" cy="206375"/>
            <a:chOff x="5537200" y="2495550"/>
            <a:chExt cx="1281113" cy="206375"/>
          </a:xfrm>
        </p:grpSpPr>
        <p:sp>
          <p:nvSpPr>
            <p:cNvPr id="83" name="Input Field">
              <a:extLst>
                <a:ext uri="{FF2B5EF4-FFF2-40B4-BE49-F238E27FC236}">
                  <a16:creationId xmlns:a16="http://schemas.microsoft.com/office/drawing/2014/main" id="{E4DCE579-8EFC-5991-3E01-99027E3643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37200" y="2495550"/>
              <a:ext cx="1281113" cy="206375"/>
            </a:xfrm>
            <a:prstGeom prst="rect">
              <a:avLst/>
            </a:prstGeom>
            <a:solidFill>
              <a:srgbClr val="FFFFFF"/>
            </a:solidFill>
            <a:ln w="6350" cap="flat">
              <a:solidFill>
                <a:srgbClr val="A0A0A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54864" tIns="0" rIns="128016" bIns="0" numCol="1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800" dirty="0">
                  <a:solidFill>
                    <a:srgbClr val="333333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흥미도 분석</a:t>
              </a:r>
              <a:endParaRPr lang="en-US" sz="800" dirty="0">
                <a:solidFill>
                  <a:srgbClr val="333333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7" name="Arrow" descr="&lt;SmartSettings&gt;&lt;SmartResize anchorLeft=&quot;None&quot; anchorTop=&quot;Non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9EB26D4D-77DD-2AEC-46DF-1753C525B1B7}"/>
                </a:ext>
              </a:extLst>
            </p:cNvPr>
            <p:cNvSpPr>
              <a:spLocks/>
            </p:cNvSpPr>
            <p:nvPr>
              <p:custDataLst>
                <p:tags r:id="rId2"/>
              </p:custDataLst>
            </p:nvPr>
          </p:nvSpPr>
          <p:spPr bwMode="auto">
            <a:xfrm>
              <a:off x="6643811" y="2579688"/>
              <a:ext cx="78400" cy="39688"/>
            </a:xfrm>
            <a:custGeom>
              <a:avLst/>
              <a:gdLst>
                <a:gd name="T0" fmla="*/ 120 w 240"/>
                <a:gd name="T1" fmla="*/ 197 h 197"/>
                <a:gd name="T2" fmla="*/ 0 w 240"/>
                <a:gd name="T3" fmla="*/ 0 h 197"/>
                <a:gd name="T4" fmla="*/ 240 w 240"/>
                <a:gd name="T5" fmla="*/ 0 h 197"/>
                <a:gd name="T6" fmla="*/ 120 w 240"/>
                <a:gd name="T7" fmla="*/ 197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0" h="197">
                  <a:moveTo>
                    <a:pt x="120" y="197"/>
                  </a:moveTo>
                  <a:lnTo>
                    <a:pt x="0" y="0"/>
                  </a:lnTo>
                  <a:lnTo>
                    <a:pt x="240" y="0"/>
                  </a:lnTo>
                  <a:lnTo>
                    <a:pt x="120" y="197"/>
                  </a:lnTo>
                  <a:close/>
                </a:path>
              </a:pathLst>
            </a:custGeom>
            <a:solidFill>
              <a:srgbClr val="30303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70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88" name="TextBox 87">
            <a:extLst>
              <a:ext uri="{FF2B5EF4-FFF2-40B4-BE49-F238E27FC236}">
                <a16:creationId xmlns:a16="http://schemas.microsoft.com/office/drawing/2014/main" id="{EF140620-4B46-4BA4-B1E4-3A894CBA5D0C}"/>
              </a:ext>
            </a:extLst>
          </p:cNvPr>
          <p:cNvSpPr txBox="1"/>
          <p:nvPr/>
        </p:nvSpPr>
        <p:spPr>
          <a:xfrm>
            <a:off x="640730" y="1456745"/>
            <a:ext cx="2574950" cy="241980"/>
          </a:xfrm>
          <a:prstGeom prst="rect">
            <a:avLst/>
          </a:prstGeom>
          <a:noFill/>
        </p:spPr>
        <p:txBody>
          <a:bodyPr wrap="square" lIns="72000" tIns="36000" rIns="72000" bIns="36000" rtlCol="0">
            <a:spAutoFit/>
          </a:bodyPr>
          <a:lstStyle/>
          <a:p>
            <a:r>
              <a:rPr lang="ko-KR" altLang="en-US" sz="1050" b="1" dirty="0"/>
              <a:t>흥미도는 몇 퍼센트</a:t>
            </a:r>
            <a:r>
              <a:rPr lang="en-US" altLang="ko-KR" sz="1050" b="1" dirty="0"/>
              <a:t>?</a:t>
            </a:r>
          </a:p>
        </p:txBody>
      </p:sp>
      <p:sp>
        <p:nvSpPr>
          <p:cNvPr id="61" name="사각형: 둥근 모서리 128">
            <a:extLst>
              <a:ext uri="{FF2B5EF4-FFF2-40B4-BE49-F238E27FC236}">
                <a16:creationId xmlns:a16="http://schemas.microsoft.com/office/drawing/2014/main" id="{4B8230C8-FA27-3BF2-6932-7029AD7410C3}"/>
              </a:ext>
            </a:extLst>
          </p:cNvPr>
          <p:cNvSpPr>
            <a:spLocks/>
          </p:cNvSpPr>
          <p:nvPr/>
        </p:nvSpPr>
        <p:spPr>
          <a:xfrm>
            <a:off x="2049894" y="1455802"/>
            <a:ext cx="679625" cy="23177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0">
            <a:solidFill>
              <a:schemeClr val="tx1">
                <a:lumMod val="50000"/>
                <a:lumOff val="50000"/>
              </a:schemeClr>
            </a:solidFill>
            <a:prstDash/>
          </a:ln>
          <a:effectLst/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0" tIns="0" rIns="0" bIns="0" numCol="1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i="0" u="none" strike="noStrike" kern="1200" cap="none" normalizeH="0" noProof="0" dirty="0">
                <a:ln w="9525" cap="flat" cmpd="sng">
                  <a:noFill/>
                  <a:prstDash/>
                </a:ln>
                <a:solidFill>
                  <a:schemeClr val="tx1"/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rPr>
              <a:t>URL </a:t>
            </a:r>
            <a:r>
              <a:rPr kumimoji="0" lang="ko-KR" altLang="en-US" sz="900" i="0" u="none" strike="noStrike" kern="1200" cap="none" normalizeH="0" noProof="0" dirty="0">
                <a:ln w="9525" cap="flat" cmpd="sng">
                  <a:noFill/>
                  <a:prstDash/>
                </a:ln>
                <a:solidFill>
                  <a:schemeClr val="tx1"/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rPr>
              <a:t>복사</a:t>
            </a:r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B8A9EA65-F308-3A1A-7F4F-042DF3D4437C}"/>
              </a:ext>
            </a:extLst>
          </p:cNvPr>
          <p:cNvSpPr/>
          <p:nvPr/>
        </p:nvSpPr>
        <p:spPr>
          <a:xfrm>
            <a:off x="2725490" y="1472223"/>
            <a:ext cx="166154" cy="166154"/>
          </a:xfrm>
          <a:prstGeom prst="ellipse">
            <a:avLst/>
          </a:prstGeom>
          <a:solidFill>
            <a:srgbClr val="C0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38" dirty="0">
                <a:solidFill>
                  <a:schemeClr val="bg1"/>
                </a:solidFill>
                <a:latin typeface="+mn-ea"/>
              </a:rPr>
              <a:t>1</a:t>
            </a:r>
            <a:endParaRPr lang="ko-KR" altLang="en-US" sz="738" dirty="0" err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045AC52-3C6B-340E-95CA-8ACF15C85851}"/>
              </a:ext>
            </a:extLst>
          </p:cNvPr>
          <p:cNvSpPr txBox="1"/>
          <p:nvPr/>
        </p:nvSpPr>
        <p:spPr>
          <a:xfrm>
            <a:off x="10596500" y="599"/>
            <a:ext cx="1595500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dirty="0" err="1">
                <a:solidFill>
                  <a:srgbClr val="FF0000"/>
                </a:solidFill>
              </a:rPr>
              <a:t>퍼블제외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572189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35B44F-81DA-3473-5FBF-1116DD70F9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7198" y="550803"/>
            <a:ext cx="251663" cy="338554"/>
          </a:xfrm>
        </p:spPr>
        <p:txBody>
          <a:bodyPr/>
          <a:lstStyle/>
          <a:p>
            <a:r>
              <a:rPr lang="en-US" altLang="ko-KR" dirty="0"/>
              <a:t>Showcase : </a:t>
            </a:r>
            <a:r>
              <a:rPr lang="ko-KR" altLang="en-US" dirty="0"/>
              <a:t>흥미도 분석 결과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8CC5AD9-DD2C-4CF0-A28D-F52B806C9A6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Main &gt; Showcase &gt; </a:t>
            </a:r>
            <a:r>
              <a:rPr lang="ko-KR" altLang="en-US" dirty="0"/>
              <a:t>흥미도 분석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1196C17-A330-4510-24B6-FA144F09070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S_INTE_05_P</a:t>
            </a:r>
            <a:endParaRPr lang="ko-KR" altLang="en-US" dirty="0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D760755B-0620-0741-3E29-66BFA6A9CE16}"/>
              </a:ext>
            </a:extLst>
          </p:cNvPr>
          <p:cNvGrpSpPr/>
          <p:nvPr/>
        </p:nvGrpSpPr>
        <p:grpSpPr>
          <a:xfrm>
            <a:off x="217498" y="788533"/>
            <a:ext cx="9010640" cy="5798741"/>
            <a:chOff x="217498" y="788533"/>
            <a:chExt cx="9010640" cy="5798741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670860B-58FF-8398-6460-6E095508029F}"/>
                </a:ext>
              </a:extLst>
            </p:cNvPr>
            <p:cNvSpPr/>
            <p:nvPr/>
          </p:nvSpPr>
          <p:spPr bwMode="auto">
            <a:xfrm>
              <a:off x="217502" y="1307243"/>
              <a:ext cx="9010633" cy="2656734"/>
            </a:xfrm>
            <a:prstGeom prst="rect">
              <a:avLst/>
            </a:prstGeom>
            <a:solidFill>
              <a:srgbClr val="D9D9D9"/>
            </a:solidFill>
            <a:ln w="2857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kumimoji="0" lang="ko-KR" altLang="en-US" dirty="0">
                <a:solidFill>
                  <a:srgbClr val="FF0000"/>
                </a:solidFill>
                <a:latin typeface="+mn-ea"/>
              </a:endParaRPr>
            </a:p>
          </p:txBody>
        </p:sp>
        <p:sp>
          <p:nvSpPr>
            <p:cNvPr id="6" name="Freeform 129">
              <a:extLst>
                <a:ext uri="{FF2B5EF4-FFF2-40B4-BE49-F238E27FC236}">
                  <a16:creationId xmlns:a16="http://schemas.microsoft.com/office/drawing/2014/main" id="{F515AB29-725B-AFD7-5224-7E0BAFD873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29119" y="2313334"/>
              <a:ext cx="787402" cy="644552"/>
            </a:xfrm>
            <a:custGeom>
              <a:avLst/>
              <a:gdLst>
                <a:gd name="T0" fmla="*/ 800850339 w 68"/>
                <a:gd name="T1" fmla="*/ 578081024 h 55"/>
                <a:gd name="T2" fmla="*/ 741964184 w 68"/>
                <a:gd name="T3" fmla="*/ 648868068 h 55"/>
                <a:gd name="T4" fmla="*/ 58886155 w 68"/>
                <a:gd name="T5" fmla="*/ 648868068 h 55"/>
                <a:gd name="T6" fmla="*/ 0 w 68"/>
                <a:gd name="T7" fmla="*/ 578081024 h 55"/>
                <a:gd name="T8" fmla="*/ 0 w 68"/>
                <a:gd name="T9" fmla="*/ 70787044 h 55"/>
                <a:gd name="T10" fmla="*/ 58886155 w 68"/>
                <a:gd name="T11" fmla="*/ 0 h 55"/>
                <a:gd name="T12" fmla="*/ 741964184 w 68"/>
                <a:gd name="T13" fmla="*/ 0 h 55"/>
                <a:gd name="T14" fmla="*/ 800850339 w 68"/>
                <a:gd name="T15" fmla="*/ 70787044 h 55"/>
                <a:gd name="T16" fmla="*/ 800850339 w 68"/>
                <a:gd name="T17" fmla="*/ 578081024 h 55"/>
                <a:gd name="T18" fmla="*/ 58886155 w 68"/>
                <a:gd name="T19" fmla="*/ 58988631 h 55"/>
                <a:gd name="T20" fmla="*/ 47108238 w 68"/>
                <a:gd name="T21" fmla="*/ 70787044 h 55"/>
                <a:gd name="T22" fmla="*/ 47108238 w 68"/>
                <a:gd name="T23" fmla="*/ 578081024 h 55"/>
                <a:gd name="T24" fmla="*/ 58886155 w 68"/>
                <a:gd name="T25" fmla="*/ 601677850 h 55"/>
                <a:gd name="T26" fmla="*/ 741964184 w 68"/>
                <a:gd name="T27" fmla="*/ 601677850 h 55"/>
                <a:gd name="T28" fmla="*/ 753742101 w 68"/>
                <a:gd name="T29" fmla="*/ 578081024 h 55"/>
                <a:gd name="T30" fmla="*/ 753742101 w 68"/>
                <a:gd name="T31" fmla="*/ 70787044 h 55"/>
                <a:gd name="T32" fmla="*/ 741964184 w 68"/>
                <a:gd name="T33" fmla="*/ 58988631 h 55"/>
                <a:gd name="T34" fmla="*/ 58886155 w 68"/>
                <a:gd name="T35" fmla="*/ 58988631 h 55"/>
                <a:gd name="T36" fmla="*/ 188436383 w 68"/>
                <a:gd name="T37" fmla="*/ 271346327 h 55"/>
                <a:gd name="T38" fmla="*/ 105994393 w 68"/>
                <a:gd name="T39" fmla="*/ 188760870 h 55"/>
                <a:gd name="T40" fmla="*/ 188436383 w 68"/>
                <a:gd name="T41" fmla="*/ 106178848 h 55"/>
                <a:gd name="T42" fmla="*/ 270874942 w 68"/>
                <a:gd name="T43" fmla="*/ 188760870 h 55"/>
                <a:gd name="T44" fmla="*/ 188436383 w 68"/>
                <a:gd name="T45" fmla="*/ 271346327 h 55"/>
                <a:gd name="T46" fmla="*/ 694855946 w 68"/>
                <a:gd name="T47" fmla="*/ 542689220 h 55"/>
                <a:gd name="T48" fmla="*/ 105994393 w 68"/>
                <a:gd name="T49" fmla="*/ 542689220 h 55"/>
                <a:gd name="T50" fmla="*/ 105994393 w 68"/>
                <a:gd name="T51" fmla="*/ 460107198 h 55"/>
                <a:gd name="T52" fmla="*/ 235544621 w 68"/>
                <a:gd name="T53" fmla="*/ 330331523 h 55"/>
                <a:gd name="T54" fmla="*/ 306208694 w 68"/>
                <a:gd name="T55" fmla="*/ 389320154 h 55"/>
                <a:gd name="T56" fmla="*/ 518197480 w 68"/>
                <a:gd name="T57" fmla="*/ 176962457 h 55"/>
                <a:gd name="T58" fmla="*/ 694855946 w 68"/>
                <a:gd name="T59" fmla="*/ 353928349 h 55"/>
                <a:gd name="T60" fmla="*/ 694855946 w 68"/>
                <a:gd name="T61" fmla="*/ 542689220 h 55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0" t="0" r="r" b="b"/>
              <a:pathLst>
                <a:path w="68" h="55">
                  <a:moveTo>
                    <a:pt x="68" y="49"/>
                  </a:moveTo>
                  <a:cubicBezTo>
                    <a:pt x="68" y="53"/>
                    <a:pt x="66" y="55"/>
                    <a:pt x="63" y="55"/>
                  </a:cubicBezTo>
                  <a:cubicBezTo>
                    <a:pt x="5" y="55"/>
                    <a:pt x="5" y="55"/>
                    <a:pt x="5" y="55"/>
                  </a:cubicBezTo>
                  <a:cubicBezTo>
                    <a:pt x="2" y="55"/>
                    <a:pt x="0" y="53"/>
                    <a:pt x="0" y="4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5" y="0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66" y="0"/>
                    <a:pt x="68" y="3"/>
                    <a:pt x="68" y="6"/>
                  </a:cubicBezTo>
                  <a:lnTo>
                    <a:pt x="68" y="49"/>
                  </a:lnTo>
                  <a:close/>
                  <a:moveTo>
                    <a:pt x="5" y="5"/>
                  </a:moveTo>
                  <a:cubicBezTo>
                    <a:pt x="5" y="5"/>
                    <a:pt x="4" y="5"/>
                    <a:pt x="4" y="6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4" y="50"/>
                    <a:pt x="5" y="51"/>
                    <a:pt x="5" y="51"/>
                  </a:cubicBezTo>
                  <a:cubicBezTo>
                    <a:pt x="63" y="51"/>
                    <a:pt x="63" y="51"/>
                    <a:pt x="63" y="51"/>
                  </a:cubicBezTo>
                  <a:cubicBezTo>
                    <a:pt x="63" y="51"/>
                    <a:pt x="64" y="50"/>
                    <a:pt x="64" y="49"/>
                  </a:cubicBezTo>
                  <a:cubicBezTo>
                    <a:pt x="64" y="6"/>
                    <a:pt x="64" y="6"/>
                    <a:pt x="64" y="6"/>
                  </a:cubicBezTo>
                  <a:cubicBezTo>
                    <a:pt x="64" y="5"/>
                    <a:pt x="63" y="5"/>
                    <a:pt x="63" y="5"/>
                  </a:cubicBezTo>
                  <a:lnTo>
                    <a:pt x="5" y="5"/>
                  </a:lnTo>
                  <a:close/>
                  <a:moveTo>
                    <a:pt x="16" y="23"/>
                  </a:moveTo>
                  <a:cubicBezTo>
                    <a:pt x="12" y="23"/>
                    <a:pt x="9" y="20"/>
                    <a:pt x="9" y="16"/>
                  </a:cubicBezTo>
                  <a:cubicBezTo>
                    <a:pt x="9" y="13"/>
                    <a:pt x="12" y="9"/>
                    <a:pt x="16" y="9"/>
                  </a:cubicBezTo>
                  <a:cubicBezTo>
                    <a:pt x="20" y="9"/>
                    <a:pt x="23" y="13"/>
                    <a:pt x="23" y="16"/>
                  </a:cubicBezTo>
                  <a:cubicBezTo>
                    <a:pt x="23" y="20"/>
                    <a:pt x="20" y="23"/>
                    <a:pt x="16" y="23"/>
                  </a:cubicBezTo>
                  <a:close/>
                  <a:moveTo>
                    <a:pt x="59" y="46"/>
                  </a:moveTo>
                  <a:cubicBezTo>
                    <a:pt x="9" y="46"/>
                    <a:pt x="9" y="46"/>
                    <a:pt x="9" y="46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20" y="28"/>
                    <a:pt x="20" y="28"/>
                    <a:pt x="20" y="28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44" y="15"/>
                    <a:pt x="44" y="15"/>
                    <a:pt x="44" y="15"/>
                  </a:cubicBezTo>
                  <a:cubicBezTo>
                    <a:pt x="59" y="30"/>
                    <a:pt x="59" y="30"/>
                    <a:pt x="59" y="30"/>
                  </a:cubicBezTo>
                  <a:lnTo>
                    <a:pt x="59" y="46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endParaRPr lang="id-ID" dirty="0">
                <a:latin typeface="+mn-ea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FCED180-08F2-2DC0-8FA0-58A91F3C8052}"/>
                </a:ext>
              </a:extLst>
            </p:cNvPr>
            <p:cNvSpPr txBox="1"/>
            <p:nvPr/>
          </p:nvSpPr>
          <p:spPr>
            <a:xfrm>
              <a:off x="3251200" y="1764865"/>
              <a:ext cx="30241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편리하고 정확한</a:t>
              </a:r>
              <a:endPara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92B93E8-DA9F-64B7-C62C-57E2B02FD1EA}"/>
                </a:ext>
              </a:extLst>
            </p:cNvPr>
            <p:cNvSpPr txBox="1"/>
            <p:nvPr/>
          </p:nvSpPr>
          <p:spPr>
            <a:xfrm>
              <a:off x="3724375" y="1971880"/>
              <a:ext cx="200639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Raiseme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4E3D33A-A34C-96F0-5D57-58C7DF3324DF}"/>
                </a:ext>
              </a:extLst>
            </p:cNvPr>
            <p:cNvSpPr txBox="1"/>
            <p:nvPr/>
          </p:nvSpPr>
          <p:spPr>
            <a:xfrm>
              <a:off x="550862" y="4596211"/>
              <a:ext cx="270033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Raiseme</a:t>
              </a:r>
              <a:r>
                <a:rPr lang="ko-KR" alt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의 집중도 분석 </a:t>
              </a:r>
              <a:endPara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  <a:p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AI</a:t>
              </a:r>
              <a:r>
                <a:rPr lang="ko-KR" alt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 모델을 소개합니다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10A5EBD-82E0-9EF7-0162-4D5F433E8B7A}"/>
                </a:ext>
              </a:extLst>
            </p:cNvPr>
            <p:cNvSpPr txBox="1"/>
            <p:nvPr/>
          </p:nvSpPr>
          <p:spPr>
            <a:xfrm>
              <a:off x="3507967" y="5140091"/>
              <a:ext cx="3592858" cy="11244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en-US" altLang="ko-KR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Raiseme</a:t>
              </a:r>
              <a:r>
                <a:rPr lang="ko-KR" alt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의 집중과 비집중상태의 뇌파를 활용한 </a:t>
              </a:r>
              <a:r>
                <a:rPr lang="en-US" altLang="ko-KR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AI</a:t>
              </a:r>
              <a:r>
                <a:rPr lang="ko-KR" alt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학습으로 더 정확하게 판정할 수 있습니다</a:t>
              </a:r>
              <a:r>
                <a:rPr lang="en-US" altLang="ko-KR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.</a:t>
              </a:r>
            </a:p>
            <a:p>
              <a:pPr algn="just">
                <a:lnSpc>
                  <a:spcPct val="150000"/>
                </a:lnSpc>
              </a:pPr>
              <a:endParaRPr lang="en-US" altLang="ko-KR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  <a:p>
              <a:pPr algn="just">
                <a:lnSpc>
                  <a:spcPct val="150000"/>
                </a:lnSpc>
              </a:pPr>
              <a:r>
                <a:rPr lang="en-US" altLang="ko-KR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Eye Tracking</a:t>
              </a:r>
              <a:r>
                <a:rPr lang="ko-KR" alt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으로는 구분할 수 없는 청각 집중상태나 </a:t>
              </a:r>
              <a:endPara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  <a:p>
              <a:pPr algn="just">
                <a:lnSpc>
                  <a:spcPct val="150000"/>
                </a:lnSpc>
              </a:pPr>
              <a:r>
                <a:rPr lang="ko-KR" alt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시선만 고정한 상태를 구분할 수 있습니다</a:t>
              </a:r>
              <a:r>
                <a:rPr lang="en-US" altLang="ko-KR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.</a:t>
              </a:r>
              <a:endPara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68873E9B-B9D6-D7FD-0001-4C549F181434}"/>
                </a:ext>
              </a:extLst>
            </p:cNvPr>
            <p:cNvGrpSpPr/>
            <p:nvPr/>
          </p:nvGrpSpPr>
          <p:grpSpPr>
            <a:xfrm>
              <a:off x="550862" y="5140091"/>
              <a:ext cx="2700338" cy="1447183"/>
              <a:chOff x="550862" y="2149829"/>
              <a:chExt cx="2700338" cy="1447183"/>
            </a:xfrm>
          </p:grpSpPr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D3DE306C-7286-82CB-5285-04888E1E6736}"/>
                  </a:ext>
                </a:extLst>
              </p:cNvPr>
              <p:cNvSpPr/>
              <p:nvPr/>
            </p:nvSpPr>
            <p:spPr bwMode="auto">
              <a:xfrm>
                <a:off x="550862" y="2149829"/>
                <a:ext cx="2700338" cy="1447183"/>
              </a:xfrm>
              <a:prstGeom prst="rect">
                <a:avLst/>
              </a:prstGeom>
              <a:solidFill>
                <a:srgbClr val="D9D9D9"/>
              </a:solidFill>
              <a:ln w="28575"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kumimoji="0" lang="ko-KR" altLang="en-US" dirty="0">
                  <a:solidFill>
                    <a:srgbClr val="FF0000"/>
                  </a:solidFill>
                  <a:latin typeface="+mn-ea"/>
                </a:endParaRPr>
              </a:p>
            </p:txBody>
          </p:sp>
          <p:sp>
            <p:nvSpPr>
              <p:cNvPr id="13" name="Freeform 129">
                <a:extLst>
                  <a:ext uri="{FF2B5EF4-FFF2-40B4-BE49-F238E27FC236}">
                    <a16:creationId xmlns:a16="http://schemas.microsoft.com/office/drawing/2014/main" id="{825E5FCB-0E3A-C0FD-7882-45E25FA0190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21397" y="2644518"/>
                <a:ext cx="559267" cy="457805"/>
              </a:xfrm>
              <a:custGeom>
                <a:avLst/>
                <a:gdLst>
                  <a:gd name="T0" fmla="*/ 800850339 w 68"/>
                  <a:gd name="T1" fmla="*/ 578081024 h 55"/>
                  <a:gd name="T2" fmla="*/ 741964184 w 68"/>
                  <a:gd name="T3" fmla="*/ 648868068 h 55"/>
                  <a:gd name="T4" fmla="*/ 58886155 w 68"/>
                  <a:gd name="T5" fmla="*/ 648868068 h 55"/>
                  <a:gd name="T6" fmla="*/ 0 w 68"/>
                  <a:gd name="T7" fmla="*/ 578081024 h 55"/>
                  <a:gd name="T8" fmla="*/ 0 w 68"/>
                  <a:gd name="T9" fmla="*/ 70787044 h 55"/>
                  <a:gd name="T10" fmla="*/ 58886155 w 68"/>
                  <a:gd name="T11" fmla="*/ 0 h 55"/>
                  <a:gd name="T12" fmla="*/ 741964184 w 68"/>
                  <a:gd name="T13" fmla="*/ 0 h 55"/>
                  <a:gd name="T14" fmla="*/ 800850339 w 68"/>
                  <a:gd name="T15" fmla="*/ 70787044 h 55"/>
                  <a:gd name="T16" fmla="*/ 800850339 w 68"/>
                  <a:gd name="T17" fmla="*/ 578081024 h 55"/>
                  <a:gd name="T18" fmla="*/ 58886155 w 68"/>
                  <a:gd name="T19" fmla="*/ 58988631 h 55"/>
                  <a:gd name="T20" fmla="*/ 47108238 w 68"/>
                  <a:gd name="T21" fmla="*/ 70787044 h 55"/>
                  <a:gd name="T22" fmla="*/ 47108238 w 68"/>
                  <a:gd name="T23" fmla="*/ 578081024 h 55"/>
                  <a:gd name="T24" fmla="*/ 58886155 w 68"/>
                  <a:gd name="T25" fmla="*/ 601677850 h 55"/>
                  <a:gd name="T26" fmla="*/ 741964184 w 68"/>
                  <a:gd name="T27" fmla="*/ 601677850 h 55"/>
                  <a:gd name="T28" fmla="*/ 753742101 w 68"/>
                  <a:gd name="T29" fmla="*/ 578081024 h 55"/>
                  <a:gd name="T30" fmla="*/ 753742101 w 68"/>
                  <a:gd name="T31" fmla="*/ 70787044 h 55"/>
                  <a:gd name="T32" fmla="*/ 741964184 w 68"/>
                  <a:gd name="T33" fmla="*/ 58988631 h 55"/>
                  <a:gd name="T34" fmla="*/ 58886155 w 68"/>
                  <a:gd name="T35" fmla="*/ 58988631 h 55"/>
                  <a:gd name="T36" fmla="*/ 188436383 w 68"/>
                  <a:gd name="T37" fmla="*/ 271346327 h 55"/>
                  <a:gd name="T38" fmla="*/ 105994393 w 68"/>
                  <a:gd name="T39" fmla="*/ 188760870 h 55"/>
                  <a:gd name="T40" fmla="*/ 188436383 w 68"/>
                  <a:gd name="T41" fmla="*/ 106178848 h 55"/>
                  <a:gd name="T42" fmla="*/ 270874942 w 68"/>
                  <a:gd name="T43" fmla="*/ 188760870 h 55"/>
                  <a:gd name="T44" fmla="*/ 188436383 w 68"/>
                  <a:gd name="T45" fmla="*/ 271346327 h 55"/>
                  <a:gd name="T46" fmla="*/ 694855946 w 68"/>
                  <a:gd name="T47" fmla="*/ 542689220 h 55"/>
                  <a:gd name="T48" fmla="*/ 105994393 w 68"/>
                  <a:gd name="T49" fmla="*/ 542689220 h 55"/>
                  <a:gd name="T50" fmla="*/ 105994393 w 68"/>
                  <a:gd name="T51" fmla="*/ 460107198 h 55"/>
                  <a:gd name="T52" fmla="*/ 235544621 w 68"/>
                  <a:gd name="T53" fmla="*/ 330331523 h 55"/>
                  <a:gd name="T54" fmla="*/ 306208694 w 68"/>
                  <a:gd name="T55" fmla="*/ 389320154 h 55"/>
                  <a:gd name="T56" fmla="*/ 518197480 w 68"/>
                  <a:gd name="T57" fmla="*/ 176962457 h 55"/>
                  <a:gd name="T58" fmla="*/ 694855946 w 68"/>
                  <a:gd name="T59" fmla="*/ 353928349 h 55"/>
                  <a:gd name="T60" fmla="*/ 694855946 w 68"/>
                  <a:gd name="T61" fmla="*/ 542689220 h 55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</a:gdLst>
                <a:ahLst/>
                <a:cxnLst>
                  <a:cxn ang="T62">
                    <a:pos x="T0" y="T1"/>
                  </a:cxn>
                  <a:cxn ang="T63">
                    <a:pos x="T2" y="T3"/>
                  </a:cxn>
                  <a:cxn ang="T64">
                    <a:pos x="T4" y="T5"/>
                  </a:cxn>
                  <a:cxn ang="T65">
                    <a:pos x="T6" y="T7"/>
                  </a:cxn>
                  <a:cxn ang="T66">
                    <a:pos x="T8" y="T9"/>
                  </a:cxn>
                  <a:cxn ang="T67">
                    <a:pos x="T10" y="T11"/>
                  </a:cxn>
                  <a:cxn ang="T68">
                    <a:pos x="T12" y="T13"/>
                  </a:cxn>
                  <a:cxn ang="T69">
                    <a:pos x="T14" y="T15"/>
                  </a:cxn>
                  <a:cxn ang="T70">
                    <a:pos x="T16" y="T17"/>
                  </a:cxn>
                  <a:cxn ang="T71">
                    <a:pos x="T18" y="T19"/>
                  </a:cxn>
                  <a:cxn ang="T72">
                    <a:pos x="T20" y="T21"/>
                  </a:cxn>
                  <a:cxn ang="T73">
                    <a:pos x="T22" y="T23"/>
                  </a:cxn>
                  <a:cxn ang="T74">
                    <a:pos x="T24" y="T25"/>
                  </a:cxn>
                  <a:cxn ang="T75">
                    <a:pos x="T26" y="T27"/>
                  </a:cxn>
                  <a:cxn ang="T76">
                    <a:pos x="T28" y="T29"/>
                  </a:cxn>
                  <a:cxn ang="T77">
                    <a:pos x="T30" y="T31"/>
                  </a:cxn>
                  <a:cxn ang="T78">
                    <a:pos x="T32" y="T33"/>
                  </a:cxn>
                  <a:cxn ang="T79">
                    <a:pos x="T34" y="T35"/>
                  </a:cxn>
                  <a:cxn ang="T80">
                    <a:pos x="T36" y="T37"/>
                  </a:cxn>
                  <a:cxn ang="T81">
                    <a:pos x="T38" y="T39"/>
                  </a:cxn>
                  <a:cxn ang="T82">
                    <a:pos x="T40" y="T41"/>
                  </a:cxn>
                  <a:cxn ang="T83">
                    <a:pos x="T42" y="T43"/>
                  </a:cxn>
                  <a:cxn ang="T84">
                    <a:pos x="T44" y="T45"/>
                  </a:cxn>
                  <a:cxn ang="T85">
                    <a:pos x="T46" y="T47"/>
                  </a:cxn>
                  <a:cxn ang="T86">
                    <a:pos x="T48" y="T49"/>
                  </a:cxn>
                  <a:cxn ang="T87">
                    <a:pos x="T50" y="T51"/>
                  </a:cxn>
                  <a:cxn ang="T88">
                    <a:pos x="T52" y="T53"/>
                  </a:cxn>
                  <a:cxn ang="T89">
                    <a:pos x="T54" y="T55"/>
                  </a:cxn>
                  <a:cxn ang="T90">
                    <a:pos x="T56" y="T57"/>
                  </a:cxn>
                  <a:cxn ang="T91">
                    <a:pos x="T58" y="T59"/>
                  </a:cxn>
                  <a:cxn ang="T92">
                    <a:pos x="T60" y="T61"/>
                  </a:cxn>
                </a:cxnLst>
                <a:rect l="0" t="0" r="r" b="b"/>
                <a:pathLst>
                  <a:path w="68" h="55">
                    <a:moveTo>
                      <a:pt x="68" y="49"/>
                    </a:moveTo>
                    <a:cubicBezTo>
                      <a:pt x="68" y="53"/>
                      <a:pt x="66" y="55"/>
                      <a:pt x="63" y="55"/>
                    </a:cubicBezTo>
                    <a:cubicBezTo>
                      <a:pt x="5" y="55"/>
                      <a:pt x="5" y="55"/>
                      <a:pt x="5" y="55"/>
                    </a:cubicBezTo>
                    <a:cubicBezTo>
                      <a:pt x="2" y="55"/>
                      <a:pt x="0" y="53"/>
                      <a:pt x="0" y="49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2" y="0"/>
                      <a:pt x="5" y="0"/>
                    </a:cubicBezTo>
                    <a:cubicBezTo>
                      <a:pt x="63" y="0"/>
                      <a:pt x="63" y="0"/>
                      <a:pt x="63" y="0"/>
                    </a:cubicBezTo>
                    <a:cubicBezTo>
                      <a:pt x="66" y="0"/>
                      <a:pt x="68" y="3"/>
                      <a:pt x="68" y="6"/>
                    </a:cubicBezTo>
                    <a:lnTo>
                      <a:pt x="68" y="49"/>
                    </a:lnTo>
                    <a:close/>
                    <a:moveTo>
                      <a:pt x="5" y="5"/>
                    </a:moveTo>
                    <a:cubicBezTo>
                      <a:pt x="5" y="5"/>
                      <a:pt x="4" y="5"/>
                      <a:pt x="4" y="6"/>
                    </a:cubicBezTo>
                    <a:cubicBezTo>
                      <a:pt x="4" y="49"/>
                      <a:pt x="4" y="49"/>
                      <a:pt x="4" y="49"/>
                    </a:cubicBezTo>
                    <a:cubicBezTo>
                      <a:pt x="4" y="50"/>
                      <a:pt x="5" y="51"/>
                      <a:pt x="5" y="51"/>
                    </a:cubicBezTo>
                    <a:cubicBezTo>
                      <a:pt x="63" y="51"/>
                      <a:pt x="63" y="51"/>
                      <a:pt x="63" y="51"/>
                    </a:cubicBezTo>
                    <a:cubicBezTo>
                      <a:pt x="63" y="51"/>
                      <a:pt x="64" y="50"/>
                      <a:pt x="64" y="49"/>
                    </a:cubicBezTo>
                    <a:cubicBezTo>
                      <a:pt x="64" y="6"/>
                      <a:pt x="64" y="6"/>
                      <a:pt x="64" y="6"/>
                    </a:cubicBezTo>
                    <a:cubicBezTo>
                      <a:pt x="64" y="5"/>
                      <a:pt x="63" y="5"/>
                      <a:pt x="63" y="5"/>
                    </a:cubicBezTo>
                    <a:lnTo>
                      <a:pt x="5" y="5"/>
                    </a:lnTo>
                    <a:close/>
                    <a:moveTo>
                      <a:pt x="16" y="23"/>
                    </a:moveTo>
                    <a:cubicBezTo>
                      <a:pt x="12" y="23"/>
                      <a:pt x="9" y="20"/>
                      <a:pt x="9" y="16"/>
                    </a:cubicBezTo>
                    <a:cubicBezTo>
                      <a:pt x="9" y="13"/>
                      <a:pt x="12" y="9"/>
                      <a:pt x="16" y="9"/>
                    </a:cubicBezTo>
                    <a:cubicBezTo>
                      <a:pt x="20" y="9"/>
                      <a:pt x="23" y="13"/>
                      <a:pt x="23" y="16"/>
                    </a:cubicBezTo>
                    <a:cubicBezTo>
                      <a:pt x="23" y="20"/>
                      <a:pt x="20" y="23"/>
                      <a:pt x="16" y="23"/>
                    </a:cubicBezTo>
                    <a:close/>
                    <a:moveTo>
                      <a:pt x="59" y="46"/>
                    </a:moveTo>
                    <a:cubicBezTo>
                      <a:pt x="9" y="46"/>
                      <a:pt x="9" y="46"/>
                      <a:pt x="9" y="46"/>
                    </a:cubicBezTo>
                    <a:cubicBezTo>
                      <a:pt x="9" y="39"/>
                      <a:pt x="9" y="39"/>
                      <a:pt x="9" y="39"/>
                    </a:cubicBezTo>
                    <a:cubicBezTo>
                      <a:pt x="20" y="28"/>
                      <a:pt x="20" y="28"/>
                      <a:pt x="20" y="28"/>
                    </a:cubicBezTo>
                    <a:cubicBezTo>
                      <a:pt x="26" y="33"/>
                      <a:pt x="26" y="33"/>
                      <a:pt x="26" y="33"/>
                    </a:cubicBezTo>
                    <a:cubicBezTo>
                      <a:pt x="44" y="15"/>
                      <a:pt x="44" y="15"/>
                      <a:pt x="44" y="15"/>
                    </a:cubicBezTo>
                    <a:cubicBezTo>
                      <a:pt x="59" y="30"/>
                      <a:pt x="59" y="30"/>
                      <a:pt x="59" y="30"/>
                    </a:cubicBezTo>
                    <a:lnTo>
                      <a:pt x="59" y="46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id-ID" dirty="0">
                  <a:latin typeface="+mn-ea"/>
                </a:endParaRPr>
              </a:p>
            </p:txBody>
          </p:sp>
        </p:grpSp>
        <p:sp>
          <p:nvSpPr>
            <p:cNvPr id="14" name="Button">
              <a:extLst>
                <a:ext uri="{FF2B5EF4-FFF2-40B4-BE49-F238E27FC236}">
                  <a16:creationId xmlns:a16="http://schemas.microsoft.com/office/drawing/2014/main" id="{28D07AC6-3D81-F497-643B-2862B16A96A0}"/>
                </a:ext>
              </a:extLst>
            </p:cNvPr>
            <p:cNvSpPr>
              <a:spLocks/>
            </p:cNvSpPr>
            <p:nvPr/>
          </p:nvSpPr>
          <p:spPr bwMode="auto">
            <a:xfrm>
              <a:off x="3507967" y="6313512"/>
              <a:ext cx="956861" cy="241995"/>
            </a:xfrm>
            <a:prstGeom prst="roundRect">
              <a:avLst>
                <a:gd name="adj" fmla="val 8776"/>
              </a:avLst>
            </a:prstGeom>
            <a:solidFill>
              <a:srgbClr val="FFFFFF"/>
            </a:solidFill>
            <a:ln w="6350" cap="flat" cmpd="sng" algn="ctr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Showcase </a:t>
              </a:r>
              <a:r>
                <a:rPr lang="ko-KR" alt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체험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43F485E6-1EFD-59A0-ADD5-B89AFEDD602A}"/>
                </a:ext>
              </a:extLst>
            </p:cNvPr>
            <p:cNvCxnSpPr/>
            <p:nvPr/>
          </p:nvCxnSpPr>
          <p:spPr>
            <a:xfrm>
              <a:off x="217502" y="4401108"/>
              <a:ext cx="9010633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4CECF07D-DCD4-F5EB-C432-594628811256}"/>
                </a:ext>
              </a:extLst>
            </p:cNvPr>
            <p:cNvCxnSpPr>
              <a:cxnSpLocks/>
            </p:cNvCxnSpPr>
            <p:nvPr/>
          </p:nvCxnSpPr>
          <p:spPr>
            <a:xfrm>
              <a:off x="2592015" y="3981978"/>
              <a:ext cx="0" cy="42003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F08E072D-C8DE-6F02-25ED-075A4740AD5C}"/>
                </a:ext>
              </a:extLst>
            </p:cNvPr>
            <p:cNvSpPr/>
            <p:nvPr/>
          </p:nvSpPr>
          <p:spPr>
            <a:xfrm>
              <a:off x="675699" y="4102800"/>
              <a:ext cx="1335545" cy="154914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/>
            <a:p>
              <a:pPr lvl="0" algn="ctr" latinLnBrk="0">
                <a:lnSpc>
                  <a:spcPct val="110000"/>
                </a:lnSpc>
                <a:defRPr/>
              </a:pPr>
              <a:r>
                <a:rPr lang="ko-KR" altLang="en-US" sz="1000" b="1" dirty="0">
                  <a:latin typeface="+mn-ea"/>
                  <a:cs typeface="Segoe UI" panose="020B0502040204020203" pitchFamily="34" charset="0"/>
                </a:rPr>
                <a:t>집중도 분석</a:t>
              </a: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8551FC55-6857-F9AC-9C97-10EFB07D00AD}"/>
                </a:ext>
              </a:extLst>
            </p:cNvPr>
            <p:cNvSpPr/>
            <p:nvPr/>
          </p:nvSpPr>
          <p:spPr>
            <a:xfrm>
              <a:off x="7440746" y="4102800"/>
              <a:ext cx="1335545" cy="154914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/>
            <a:p>
              <a:pPr lvl="0" algn="ctr" latinLnBrk="0">
                <a:lnSpc>
                  <a:spcPct val="110000"/>
                </a:lnSpc>
                <a:defRPr/>
              </a:pPr>
              <a:r>
                <a:rPr lang="ko-KR" altLang="en-US" sz="1000" b="1" dirty="0">
                  <a:latin typeface="+mn-ea"/>
                  <a:cs typeface="Segoe UI" panose="020B0502040204020203" pitchFamily="34" charset="0"/>
                </a:rPr>
                <a:t>시험 부정행위 검출</a:t>
              </a: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B5AA7010-51FC-7C2F-DFF8-3CF257881328}"/>
                </a:ext>
              </a:extLst>
            </p:cNvPr>
            <p:cNvSpPr/>
            <p:nvPr/>
          </p:nvSpPr>
          <p:spPr>
            <a:xfrm>
              <a:off x="217498" y="4341026"/>
              <a:ext cx="2369487" cy="70745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Ins="90000" rtlCol="0" anchor="ctr"/>
            <a:lstStyle/>
            <a:p>
              <a:pPr algn="l"/>
              <a:endParaRPr lang="ko-KR" altLang="en-US" sz="1000" noProof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E1ABF8F0-E4B2-8922-55DF-2CDE74C718B1}"/>
                </a:ext>
              </a:extLst>
            </p:cNvPr>
            <p:cNvCxnSpPr/>
            <p:nvPr/>
          </p:nvCxnSpPr>
          <p:spPr>
            <a:xfrm>
              <a:off x="217502" y="3963977"/>
              <a:ext cx="9010633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60063F82-859C-24AC-45B3-AD5AFE2B8456}"/>
                </a:ext>
              </a:extLst>
            </p:cNvPr>
            <p:cNvCxnSpPr>
              <a:cxnSpLocks/>
            </p:cNvCxnSpPr>
            <p:nvPr/>
          </p:nvCxnSpPr>
          <p:spPr>
            <a:xfrm>
              <a:off x="4763778" y="3967282"/>
              <a:ext cx="8503" cy="45431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243429C0-F2FE-652E-E6B2-808048198E3F}"/>
                </a:ext>
              </a:extLst>
            </p:cNvPr>
            <p:cNvCxnSpPr>
              <a:cxnSpLocks/>
            </p:cNvCxnSpPr>
            <p:nvPr/>
          </p:nvCxnSpPr>
          <p:spPr>
            <a:xfrm>
              <a:off x="6945599" y="3967282"/>
              <a:ext cx="0" cy="43472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3C83B75D-563D-A473-2E17-E5DA03EC3A04}"/>
                </a:ext>
              </a:extLst>
            </p:cNvPr>
            <p:cNvSpPr/>
            <p:nvPr/>
          </p:nvSpPr>
          <p:spPr>
            <a:xfrm>
              <a:off x="3014376" y="4102800"/>
              <a:ext cx="1335545" cy="154914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/>
            <a:p>
              <a:pPr lvl="0" algn="ctr" latinLnBrk="0">
                <a:lnSpc>
                  <a:spcPct val="110000"/>
                </a:lnSpc>
                <a:defRPr/>
              </a:pPr>
              <a:r>
                <a:rPr lang="ko-KR" altLang="en-US" sz="1000" b="1">
                  <a:latin typeface="+mn-ea"/>
                  <a:cs typeface="Segoe UI" panose="020B0502040204020203" pitchFamily="34" charset="0"/>
                </a:rPr>
                <a:t>흥미도 </a:t>
              </a:r>
              <a:r>
                <a:rPr lang="ko-KR" altLang="en-US" sz="1000" b="1" dirty="0">
                  <a:latin typeface="+mn-ea"/>
                  <a:cs typeface="Segoe UI" panose="020B0502040204020203" pitchFamily="34" charset="0"/>
                </a:rPr>
                <a:t>분석</a:t>
              </a: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6B364A5D-2F5D-4000-5893-221C93E6B63F}"/>
                </a:ext>
              </a:extLst>
            </p:cNvPr>
            <p:cNvSpPr/>
            <p:nvPr/>
          </p:nvSpPr>
          <p:spPr>
            <a:xfrm>
              <a:off x="5193524" y="4102800"/>
              <a:ext cx="1335545" cy="154914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/>
            <a:p>
              <a:pPr lvl="0" algn="ctr" latinLnBrk="0">
                <a:lnSpc>
                  <a:spcPct val="110000"/>
                </a:lnSpc>
                <a:defRPr/>
              </a:pPr>
              <a:r>
                <a:rPr lang="ko-KR" altLang="en-US" sz="1000" b="1" dirty="0">
                  <a:latin typeface="+mn-ea"/>
                  <a:cs typeface="Segoe UI" panose="020B0502040204020203" pitchFamily="34" charset="0"/>
                </a:rPr>
                <a:t>자세 분석</a:t>
              </a: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49ABF374-A6BF-7317-209A-7A83805A7CF6}"/>
                </a:ext>
              </a:extLst>
            </p:cNvPr>
            <p:cNvSpPr/>
            <p:nvPr/>
          </p:nvSpPr>
          <p:spPr>
            <a:xfrm>
              <a:off x="217502" y="791183"/>
              <a:ext cx="9010636" cy="51606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x-none" altLang="en-US" dirty="0">
                <a:latin typeface="+mn-ea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5C64B45F-4FC0-A46D-BF36-B2E5D38F8D5F}"/>
                </a:ext>
              </a:extLst>
            </p:cNvPr>
            <p:cNvSpPr/>
            <p:nvPr/>
          </p:nvSpPr>
          <p:spPr>
            <a:xfrm>
              <a:off x="217502" y="791183"/>
              <a:ext cx="9010636" cy="51606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x-none" altLang="en-US" dirty="0">
                <a:latin typeface="+mn-ea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EFB28432-8539-3297-884A-369F9CDFE6B5}"/>
                </a:ext>
              </a:extLst>
            </p:cNvPr>
            <p:cNvSpPr/>
            <p:nvPr/>
          </p:nvSpPr>
          <p:spPr>
            <a:xfrm>
              <a:off x="217502" y="791183"/>
              <a:ext cx="9010636" cy="51606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x-none" altLang="en-US" dirty="0">
                <a:latin typeface="+mn-ea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91DABD91-D4C7-9F17-2FF5-84E8D5B6C21E}"/>
                </a:ext>
              </a:extLst>
            </p:cNvPr>
            <p:cNvSpPr/>
            <p:nvPr/>
          </p:nvSpPr>
          <p:spPr bwMode="auto">
            <a:xfrm>
              <a:off x="338543" y="949952"/>
              <a:ext cx="1004929" cy="198522"/>
            </a:xfrm>
            <a:prstGeom prst="rect">
              <a:avLst/>
            </a:prstGeom>
            <a:noFill/>
            <a:ln w="2857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none" lIns="36000"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0" lang="en-US" altLang="ko-KR" sz="1050" b="1" dirty="0">
                  <a:solidFill>
                    <a:schemeClr val="bg1">
                      <a:lumMod val="65000"/>
                    </a:schemeClr>
                  </a:solidFill>
                  <a:latin typeface="+mn-ea"/>
                </a:rPr>
                <a:t>Raiseme </a:t>
              </a:r>
              <a:r>
                <a:rPr lang="en-US" altLang="ko-KR" sz="1050" b="1" dirty="0">
                  <a:solidFill>
                    <a:schemeClr val="bg1">
                      <a:lumMod val="65000"/>
                    </a:schemeClr>
                  </a:solidFill>
                  <a:latin typeface="+mn-ea"/>
                </a:rPr>
                <a:t>Logo</a:t>
              </a:r>
              <a:endParaRPr kumimoji="0" lang="ko-KR" altLang="en-US" sz="1050" b="1" dirty="0">
                <a:solidFill>
                  <a:schemeClr val="bg1">
                    <a:lumMod val="65000"/>
                  </a:schemeClr>
                </a:solidFill>
                <a:latin typeface="+mn-ea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05B60A9-FEAA-D5F8-6863-78B74316EA62}"/>
                </a:ext>
              </a:extLst>
            </p:cNvPr>
            <p:cNvSpPr txBox="1"/>
            <p:nvPr/>
          </p:nvSpPr>
          <p:spPr>
            <a:xfrm>
              <a:off x="6903769" y="926102"/>
              <a:ext cx="502309" cy="246221"/>
            </a:xfrm>
            <a:prstGeom prst="rect">
              <a:avLst/>
            </a:prstGeom>
            <a:noFill/>
          </p:spPr>
          <p:txBody>
            <a:bodyPr wrap="none" lIns="36000" rIns="36000" rtlCol="0" anchor="ctr">
              <a:spAutoFit/>
            </a:bodyPr>
            <a:lstStyle/>
            <a:p>
              <a:pPr algn="ctr"/>
              <a:r>
                <a:rPr kumimoji="1" lang="en-US" altLang="en-US" sz="1000" b="1" dirty="0">
                  <a:latin typeface="+mn-ea"/>
                </a:rPr>
                <a:t>Service</a:t>
              </a:r>
              <a:endParaRPr kumimoji="1" lang="x-none" altLang="en-US" sz="1000" b="1" dirty="0">
                <a:latin typeface="+mn-ea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AC6E76D6-AC7D-82FF-8E4C-68EA9DED4696}"/>
                </a:ext>
              </a:extLst>
            </p:cNvPr>
            <p:cNvSpPr txBox="1"/>
            <p:nvPr/>
          </p:nvSpPr>
          <p:spPr>
            <a:xfrm>
              <a:off x="8651687" y="926102"/>
              <a:ext cx="407731" cy="246221"/>
            </a:xfrm>
            <a:prstGeom prst="rect">
              <a:avLst/>
            </a:prstGeom>
            <a:noFill/>
          </p:spPr>
          <p:txBody>
            <a:bodyPr wrap="none" lIns="36000" rIns="36000" rtlCol="0" anchor="ctr">
              <a:spAutoFit/>
            </a:bodyPr>
            <a:lstStyle/>
            <a:p>
              <a:pPr algn="ctr"/>
              <a:r>
                <a:rPr kumimoji="1" lang="en-US" altLang="en-US" sz="1000" b="1" dirty="0">
                  <a:latin typeface="+mn-ea"/>
                </a:rPr>
                <a:t>News</a:t>
              </a:r>
              <a:endParaRPr kumimoji="1" lang="x-none" altLang="en-US" sz="1000" b="1" dirty="0">
                <a:latin typeface="+mn-ea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F3D80295-FEB6-6C6F-453B-462BC64E2155}"/>
                </a:ext>
              </a:extLst>
            </p:cNvPr>
            <p:cNvSpPr/>
            <p:nvPr/>
          </p:nvSpPr>
          <p:spPr bwMode="auto">
            <a:xfrm>
              <a:off x="5775776" y="971689"/>
              <a:ext cx="346666" cy="155049"/>
            </a:xfrm>
            <a:prstGeom prst="rect">
              <a:avLst/>
            </a:prstGeom>
            <a:noFill/>
            <a:ln w="2857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none" lIns="36000"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kumimoji="0" lang="ko-KR" altLang="en-US" sz="1000" b="1" dirty="0">
                <a:latin typeface="+mn-ea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D2E52764-4E8E-D9C7-FAA8-57B6899B0B40}"/>
                </a:ext>
              </a:extLst>
            </p:cNvPr>
            <p:cNvSpPr txBox="1"/>
            <p:nvPr/>
          </p:nvSpPr>
          <p:spPr>
            <a:xfrm>
              <a:off x="8080805" y="926102"/>
              <a:ext cx="353228" cy="246221"/>
            </a:xfrm>
            <a:prstGeom prst="rect">
              <a:avLst/>
            </a:prstGeom>
            <a:noFill/>
          </p:spPr>
          <p:txBody>
            <a:bodyPr wrap="none" lIns="36000" rIns="36000" rtlCol="0" anchor="ctr">
              <a:spAutoFit/>
            </a:bodyPr>
            <a:lstStyle/>
            <a:p>
              <a:pPr algn="ctr"/>
              <a:r>
                <a:rPr kumimoji="1" lang="en-US" altLang="en-US" sz="1000" b="1" dirty="0">
                  <a:latin typeface="+mn-ea"/>
                </a:rPr>
                <a:t>Case</a:t>
              </a:r>
              <a:endParaRPr kumimoji="1" lang="x-none" altLang="en-US" sz="1000" b="1" dirty="0">
                <a:latin typeface="+mn-ea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6AF2542-CED7-2911-3559-17CC3AE61FAD}"/>
                </a:ext>
              </a:extLst>
            </p:cNvPr>
            <p:cNvSpPr txBox="1"/>
            <p:nvPr/>
          </p:nvSpPr>
          <p:spPr>
            <a:xfrm>
              <a:off x="6323266" y="926102"/>
              <a:ext cx="451012" cy="246221"/>
            </a:xfrm>
            <a:prstGeom prst="rect">
              <a:avLst/>
            </a:prstGeom>
            <a:noFill/>
          </p:spPr>
          <p:txBody>
            <a:bodyPr wrap="none" lIns="36000" rIns="36000" rtlCol="0" anchor="ctr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0" lang="en-US" altLang="ko-KR" sz="1000" b="1" dirty="0">
                  <a:latin typeface="+mn-ea"/>
                </a:rPr>
                <a:t>About</a:t>
              </a:r>
              <a:endParaRPr kumimoji="0" lang="ko-KR" altLang="en-US" sz="1000" b="1" dirty="0">
                <a:latin typeface="+mn-ea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9167492-B130-9FC3-1A05-D6D129CE7E29}"/>
                </a:ext>
              </a:extLst>
            </p:cNvPr>
            <p:cNvSpPr txBox="1"/>
            <p:nvPr/>
          </p:nvSpPr>
          <p:spPr>
            <a:xfrm>
              <a:off x="7506714" y="926102"/>
              <a:ext cx="359641" cy="246221"/>
            </a:xfrm>
            <a:prstGeom prst="rect">
              <a:avLst/>
            </a:prstGeom>
            <a:noFill/>
          </p:spPr>
          <p:txBody>
            <a:bodyPr wrap="none" lIns="36000" rIns="36000" rtlCol="0" anchor="ctr">
              <a:spAutoFit/>
            </a:bodyPr>
            <a:lstStyle/>
            <a:p>
              <a:pPr algn="ctr"/>
              <a:r>
                <a:rPr kumimoji="1" lang="en-US" altLang="en-US" sz="1000" b="1" dirty="0">
                  <a:latin typeface="+mn-ea"/>
                </a:rPr>
                <a:t>Tech</a:t>
              </a:r>
              <a:endParaRPr kumimoji="1" lang="x-none" altLang="en-US" sz="1000" b="1" dirty="0">
                <a:latin typeface="+mn-ea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8F8EF853-7126-6C59-040F-3143CD65C553}"/>
                </a:ext>
              </a:extLst>
            </p:cNvPr>
            <p:cNvSpPr/>
            <p:nvPr/>
          </p:nvSpPr>
          <p:spPr>
            <a:xfrm>
              <a:off x="217498" y="788533"/>
              <a:ext cx="9010632" cy="5798735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Ins="90000" rtlCol="0" anchor="ctr"/>
            <a:lstStyle/>
            <a:p>
              <a:pPr algn="ctr"/>
              <a:endParaRPr lang="ko-KR" altLang="en-US" noProof="1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8CBDDABD-9F6D-7122-F451-F28629387AFF}"/>
              </a:ext>
            </a:extLst>
          </p:cNvPr>
          <p:cNvSpPr/>
          <p:nvPr/>
        </p:nvSpPr>
        <p:spPr>
          <a:xfrm>
            <a:off x="308166" y="878163"/>
            <a:ext cx="8760063" cy="540358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marR="0" lvl="1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35163ED7-8E9F-17F8-5C24-3762FA1E64C7}"/>
              </a:ext>
            </a:extLst>
          </p:cNvPr>
          <p:cNvSpPr/>
          <p:nvPr/>
        </p:nvSpPr>
        <p:spPr>
          <a:xfrm>
            <a:off x="548548" y="1773939"/>
            <a:ext cx="8283984" cy="4205898"/>
          </a:xfrm>
          <a:prstGeom prst="rect">
            <a:avLst/>
          </a:prstGeom>
          <a:solidFill>
            <a:srgbClr val="A6A6A6"/>
          </a:solidFill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lnSpc>
                <a:spcPct val="150000"/>
              </a:lnSpc>
              <a:buAutoNum type="arabicPeriod"/>
            </a:pP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0" name="Delete">
            <a:extLst>
              <a:ext uri="{FF2B5EF4-FFF2-40B4-BE49-F238E27FC236}">
                <a16:creationId xmlns:a16="http://schemas.microsoft.com/office/drawing/2014/main" id="{951FB779-9AA6-1733-0422-850DC12E72A9}"/>
              </a:ext>
            </a:extLst>
          </p:cNvPr>
          <p:cNvSpPr>
            <a:spLocks noChangeAspect="1"/>
          </p:cNvSpPr>
          <p:nvPr/>
        </p:nvSpPr>
        <p:spPr bwMode="auto">
          <a:xfrm>
            <a:off x="8531986" y="1037036"/>
            <a:ext cx="157114" cy="169711"/>
          </a:xfrm>
          <a:custGeom>
            <a:avLst/>
            <a:gdLst>
              <a:gd name="T0" fmla="*/ 3 w 77"/>
              <a:gd name="T1" fmla="*/ 0 h 77"/>
              <a:gd name="T2" fmla="*/ 0 w 77"/>
              <a:gd name="T3" fmla="*/ 3 h 77"/>
              <a:gd name="T4" fmla="*/ 36 w 77"/>
              <a:gd name="T5" fmla="*/ 38 h 77"/>
              <a:gd name="T6" fmla="*/ 0 w 77"/>
              <a:gd name="T7" fmla="*/ 74 h 77"/>
              <a:gd name="T8" fmla="*/ 3 w 77"/>
              <a:gd name="T9" fmla="*/ 77 h 77"/>
              <a:gd name="T10" fmla="*/ 39 w 77"/>
              <a:gd name="T11" fmla="*/ 41 h 77"/>
              <a:gd name="T12" fmla="*/ 74 w 77"/>
              <a:gd name="T13" fmla="*/ 77 h 77"/>
              <a:gd name="T14" fmla="*/ 77 w 77"/>
              <a:gd name="T15" fmla="*/ 74 h 77"/>
              <a:gd name="T16" fmla="*/ 42 w 77"/>
              <a:gd name="T17" fmla="*/ 38 h 77"/>
              <a:gd name="T18" fmla="*/ 77 w 77"/>
              <a:gd name="T19" fmla="*/ 3 h 77"/>
              <a:gd name="T20" fmla="*/ 74 w 77"/>
              <a:gd name="T21" fmla="*/ 0 h 77"/>
              <a:gd name="T22" fmla="*/ 39 w 77"/>
              <a:gd name="T23" fmla="*/ 35 h 77"/>
              <a:gd name="T24" fmla="*/ 3 w 77"/>
              <a:gd name="T25" fmla="*/ 0 h 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77" h="77">
                <a:moveTo>
                  <a:pt x="3" y="0"/>
                </a:moveTo>
                <a:lnTo>
                  <a:pt x="0" y="3"/>
                </a:lnTo>
                <a:lnTo>
                  <a:pt x="36" y="38"/>
                </a:lnTo>
                <a:lnTo>
                  <a:pt x="0" y="74"/>
                </a:lnTo>
                <a:lnTo>
                  <a:pt x="3" y="77"/>
                </a:lnTo>
                <a:lnTo>
                  <a:pt x="39" y="41"/>
                </a:lnTo>
                <a:lnTo>
                  <a:pt x="74" y="77"/>
                </a:lnTo>
                <a:lnTo>
                  <a:pt x="77" y="74"/>
                </a:lnTo>
                <a:lnTo>
                  <a:pt x="42" y="38"/>
                </a:lnTo>
                <a:lnTo>
                  <a:pt x="77" y="3"/>
                </a:lnTo>
                <a:lnTo>
                  <a:pt x="74" y="0"/>
                </a:lnTo>
                <a:lnTo>
                  <a:pt x="39" y="35"/>
                </a:lnTo>
                <a:lnTo>
                  <a:pt x="3" y="0"/>
                </a:lnTo>
                <a:close/>
              </a:path>
            </a:pathLst>
          </a:custGeom>
          <a:solidFill>
            <a:srgbClr val="5F5F5F"/>
          </a:solidFill>
          <a:ln w="3175"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91BF9260-555A-D764-44CF-A5966B765739}"/>
              </a:ext>
            </a:extLst>
          </p:cNvPr>
          <p:cNvSpPr/>
          <p:nvPr/>
        </p:nvSpPr>
        <p:spPr>
          <a:xfrm>
            <a:off x="548549" y="1413736"/>
            <a:ext cx="8283984" cy="4453647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lnSpc>
                <a:spcPct val="150000"/>
              </a:lnSpc>
              <a:buAutoNum type="arabicPeriod"/>
            </a:pP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aphicFrame>
        <p:nvGraphicFramePr>
          <p:cNvPr id="93" name="표 92">
            <a:extLst>
              <a:ext uri="{FF2B5EF4-FFF2-40B4-BE49-F238E27FC236}">
                <a16:creationId xmlns:a16="http://schemas.microsoft.com/office/drawing/2014/main" id="{15974865-27E3-2F5C-450D-68355EF95C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8161945"/>
              </p:ext>
            </p:extLst>
          </p:nvPr>
        </p:nvGraphicFramePr>
        <p:xfrm>
          <a:off x="9317697" y="798693"/>
          <a:ext cx="2656801" cy="22709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6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61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5521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B="6480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lnSpc>
                          <a:spcPts val="1200"/>
                        </a:lnSpc>
                        <a:buFontTx/>
                        <a:buNone/>
                      </a:pPr>
                      <a:r>
                        <a:rPr lang="ko-KR" altLang="en-US" sz="800" b="1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분석 결과</a:t>
                      </a:r>
                      <a:endParaRPr lang="en-US" altLang="ko-KR" sz="800" b="0" kern="1200" spc="-60" baseline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0" indent="0" latinLnBrk="1">
                        <a:lnSpc>
                          <a:spcPts val="1200"/>
                        </a:lnSpc>
                        <a:buFontTx/>
                        <a:buNone/>
                      </a:pPr>
                      <a:r>
                        <a:rPr lang="en-US" altLang="ko-KR" sz="800" b="1" kern="1200" spc="-8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- 1a</a:t>
                      </a:r>
                      <a:r>
                        <a:rPr lang="en-US" altLang="ko-KR" sz="800" b="0" kern="1200" spc="-8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. </a:t>
                      </a:r>
                      <a:r>
                        <a:rPr lang="ko-KR" altLang="en-US" sz="800" b="0" kern="1200" spc="-8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총 분석 시간 </a:t>
                      </a:r>
                      <a:r>
                        <a:rPr lang="en-US" altLang="ko-KR" sz="800" b="0" kern="1200" spc="-8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800" b="0" kern="1200" spc="-8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흥미도</a:t>
                      </a:r>
                      <a:r>
                        <a:rPr lang="en-US" altLang="ko-KR" sz="800" b="0" kern="1200" spc="-8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</a:t>
                      </a:r>
                      <a:r>
                        <a:rPr lang="ko-KR" altLang="en-US" sz="800" b="0" kern="1200" spc="-8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좋음 시간</a:t>
                      </a:r>
                      <a:r>
                        <a:rPr lang="en-US" altLang="ko-KR" sz="800" b="0" kern="1200" spc="-8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 </a:t>
                      </a:r>
                      <a:r>
                        <a:rPr lang="ko-KR" altLang="en-US" sz="800" b="0" kern="1200" spc="-8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흥미도 보통 시간</a:t>
                      </a:r>
                      <a:r>
                        <a:rPr lang="en-US" altLang="ko-KR" sz="800" b="0" kern="1200" spc="-8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 </a:t>
                      </a:r>
                    </a:p>
                    <a:p>
                      <a:pPr marL="0" indent="0" latinLnBrk="1">
                        <a:lnSpc>
                          <a:spcPts val="1200"/>
                        </a:lnSpc>
                        <a:buFontTx/>
                        <a:buNone/>
                      </a:pPr>
                      <a:r>
                        <a:rPr lang="ko-KR" altLang="en-US" sz="800" b="0" kern="1200" spc="-8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       흥미도 나쁨 시간</a:t>
                      </a:r>
                      <a:endParaRPr lang="en-US" altLang="ko-KR" sz="800" b="0" kern="1200" spc="-80" baseline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0" indent="0" algn="l" defTabSz="908399" rtl="0" eaLnBrk="1" latinLnBrk="1" hangingPunct="1">
                        <a:lnSpc>
                          <a:spcPts val="1200"/>
                        </a:lnSpc>
                        <a:buFontTx/>
                        <a:buNone/>
                      </a:pPr>
                      <a:r>
                        <a:rPr lang="en-US" altLang="ko-KR" sz="800" b="1" kern="1200" spc="-4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- 1b</a:t>
                      </a:r>
                      <a:r>
                        <a:rPr lang="en-US" altLang="ko-KR" sz="800" b="0" kern="1200" spc="-4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. </a:t>
                      </a:r>
                      <a:r>
                        <a:rPr lang="ko-KR" altLang="en-US" sz="800" b="0" kern="1200" spc="-4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흥미도</a:t>
                      </a:r>
                      <a:r>
                        <a:rPr lang="en-US" altLang="ko-KR" sz="800" b="0" kern="1200" spc="-4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(%),</a:t>
                      </a:r>
                      <a:r>
                        <a:rPr lang="ko-KR" altLang="en-US" sz="800" b="0" kern="1200" spc="-4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흥미 분포 그래프</a:t>
                      </a:r>
                      <a:r>
                        <a:rPr lang="en-US" altLang="ko-KR" sz="800" b="0" kern="1200" spc="-4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800" b="0" kern="1200" spc="-4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흥미 높음 최대</a:t>
                      </a:r>
                      <a:r>
                        <a:rPr lang="en-US" altLang="ko-KR" sz="800" b="0" kern="1200" spc="-4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      </a:t>
                      </a:r>
                    </a:p>
                    <a:p>
                      <a:pPr marL="0" indent="0" algn="l" defTabSz="908399" rtl="0" eaLnBrk="1" latinLnBrk="1" hangingPunct="1">
                        <a:lnSpc>
                          <a:spcPts val="1200"/>
                        </a:lnSpc>
                        <a:buFontTx/>
                        <a:buNone/>
                      </a:pPr>
                      <a:r>
                        <a:rPr lang="en-US" altLang="ko-KR" sz="800" b="0" kern="1200" spc="-4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      </a:t>
                      </a:r>
                      <a:r>
                        <a:rPr lang="ko-KR" altLang="en-US" sz="800" b="0" kern="1200" spc="-4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흥미 낮음 최대</a:t>
                      </a:r>
                      <a:endParaRPr lang="en-US" altLang="ko-KR" sz="800" b="0" kern="1200" spc="-40" baseline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B="648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5521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B="6480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lnSpc>
                          <a:spcPts val="1200"/>
                        </a:lnSpc>
                        <a:buFontTx/>
                        <a:buNone/>
                      </a:pPr>
                      <a:r>
                        <a:rPr lang="ko-KR" altLang="en-US" sz="800" b="1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결과 공유하기</a:t>
                      </a:r>
                      <a:endParaRPr lang="en-US" altLang="ko-KR" sz="800" b="0" baseline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marR="0" lvl="0" indent="0" algn="l" defTabSz="908399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버튼 선택 시 </a:t>
                      </a: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URL </a:t>
                      </a: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복사</a:t>
                      </a: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+ </a:t>
                      </a: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토스트메시지 출력</a:t>
                      </a:r>
                      <a:endParaRPr lang="en-US" altLang="ko-KR" sz="800" b="0" baseline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indent="0" latinLnBrk="1">
                        <a:lnSpc>
                          <a:spcPts val="1200"/>
                        </a:lnSpc>
                        <a:buFontTx/>
                        <a:buNone/>
                      </a:pPr>
                      <a:endParaRPr lang="en-US" altLang="ko-KR" sz="800" b="0" baseline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indent="0" latinLnBrk="1">
                        <a:lnSpc>
                          <a:spcPts val="1200"/>
                        </a:lnSpc>
                        <a:buFontTx/>
                        <a:buNone/>
                      </a:pPr>
                      <a:endParaRPr lang="en-US" altLang="ko-KR" sz="800" b="0" baseline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marR="0" lvl="0" indent="-171450" algn="l" defTabSz="908399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복사한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URL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입력 시 </a:t>
                      </a:r>
                      <a:r>
                        <a:rPr kumimoji="0" lang="ko-KR" altLang="en-US" sz="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메인페이지에서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[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S_INTE_05_P]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팝업 출력</a:t>
                      </a:r>
                    </a:p>
                  </a:txBody>
                  <a:tcPr marB="648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4097051"/>
                  </a:ext>
                </a:extLst>
              </a:tr>
              <a:tr h="255521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B="6480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lnSpc>
                          <a:spcPts val="1200"/>
                        </a:lnSpc>
                        <a:buFontTx/>
                        <a:buNone/>
                      </a:pPr>
                      <a:r>
                        <a:rPr lang="ko-KR" altLang="en-US" sz="800" b="1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다시하기</a:t>
                      </a:r>
                      <a:endParaRPr lang="en-US" altLang="ko-KR" sz="800" b="1" baseline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marR="0" lvl="0" indent="-171450" algn="l" defTabSz="908399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선택 시 </a:t>
                      </a:r>
                      <a:r>
                        <a:rPr lang="en-US" altLang="ko-KR" sz="800" b="0" baseline="0" dirty="0">
                          <a:solidFill>
                            <a:srgbClr val="0070C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</a:t>
                      </a:r>
                      <a:r>
                        <a:rPr lang="en-US" altLang="ko-KR" sz="800" dirty="0">
                          <a:solidFill>
                            <a:srgbClr val="0070C0"/>
                          </a:solidFill>
                        </a:rPr>
                        <a:t>S_INTE_01_P</a:t>
                      </a:r>
                      <a:r>
                        <a:rPr lang="en-US" altLang="ko-KR" sz="800" b="0" baseline="0" dirty="0">
                          <a:solidFill>
                            <a:srgbClr val="0070C0"/>
                          </a:solidFill>
                          <a:latin typeface="+mn-lt"/>
                          <a:ea typeface="+mn-ea"/>
                        </a:rPr>
                        <a:t>]</a:t>
                      </a:r>
                      <a:r>
                        <a:rPr lang="ko-KR" altLang="en-US" sz="800" b="0" baseline="0" dirty="0">
                          <a:solidFill>
                            <a:srgbClr val="0070C0"/>
                          </a:solidFill>
                          <a:latin typeface="+mn-lt"/>
                          <a:ea typeface="+mn-ea"/>
                        </a:rPr>
                        <a:t> </a:t>
                      </a: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으로 이동 </a:t>
                      </a:r>
                      <a:endParaRPr lang="ko-KR" altLang="en-US" sz="800" dirty="0"/>
                    </a:p>
                  </a:txBody>
                  <a:tcPr marB="648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3307514"/>
                  </a:ext>
                </a:extLst>
              </a:tr>
            </a:tbl>
          </a:graphicData>
        </a:graphic>
      </p:graphicFrame>
      <p:sp>
        <p:nvSpPr>
          <p:cNvPr id="94" name="사각형: 둥근 모서리 93">
            <a:extLst>
              <a:ext uri="{FF2B5EF4-FFF2-40B4-BE49-F238E27FC236}">
                <a16:creationId xmlns:a16="http://schemas.microsoft.com/office/drawing/2014/main" id="{3FD64A2D-D274-7DC1-CB86-C692B8C5FA55}"/>
              </a:ext>
            </a:extLst>
          </p:cNvPr>
          <p:cNvSpPr/>
          <p:nvPr/>
        </p:nvSpPr>
        <p:spPr>
          <a:xfrm>
            <a:off x="9813321" y="2060848"/>
            <a:ext cx="1802253" cy="229023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/>
              <a:t>분석결과를 복사했습니다</a:t>
            </a:r>
            <a:r>
              <a:rPr lang="en-US" altLang="ko-KR" sz="800" dirty="0"/>
              <a:t>.</a:t>
            </a:r>
            <a:endParaRPr lang="ko-KR" altLang="en-US" sz="800" dirty="0"/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589625FA-8FDA-D21A-2F81-82A811BE2A3F}"/>
              </a:ext>
            </a:extLst>
          </p:cNvPr>
          <p:cNvSpPr/>
          <p:nvPr/>
        </p:nvSpPr>
        <p:spPr>
          <a:xfrm>
            <a:off x="1243773" y="3387443"/>
            <a:ext cx="166154" cy="166154"/>
          </a:xfrm>
          <a:prstGeom prst="ellipse">
            <a:avLst/>
          </a:prstGeom>
          <a:solidFill>
            <a:srgbClr val="C0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38" dirty="0">
                <a:solidFill>
                  <a:schemeClr val="bg1"/>
                </a:solidFill>
                <a:latin typeface="+mn-ea"/>
              </a:rPr>
              <a:t>1b</a:t>
            </a:r>
            <a:endParaRPr lang="ko-KR" altLang="en-US" sz="738" dirty="0" err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F38A6B99-D67A-702F-ABBB-4C2B9D94511F}"/>
              </a:ext>
            </a:extLst>
          </p:cNvPr>
          <p:cNvSpPr txBox="1"/>
          <p:nvPr/>
        </p:nvSpPr>
        <p:spPr>
          <a:xfrm>
            <a:off x="9381509" y="5013924"/>
            <a:ext cx="187600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▼분석 결과 공유 예시</a:t>
            </a:r>
          </a:p>
        </p:txBody>
      </p:sp>
      <p:pic>
        <p:nvPicPr>
          <p:cNvPr id="102" name="그림 101">
            <a:extLst>
              <a:ext uri="{FF2B5EF4-FFF2-40B4-BE49-F238E27FC236}">
                <a16:creationId xmlns:a16="http://schemas.microsoft.com/office/drawing/2014/main" id="{3B098D75-5211-84C5-55CA-255A672353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81509" y="5248895"/>
            <a:ext cx="1878003" cy="1231135"/>
          </a:xfrm>
          <a:prstGeom prst="rect">
            <a:avLst/>
          </a:prstGeom>
        </p:spPr>
      </p:pic>
      <p:sp>
        <p:nvSpPr>
          <p:cNvPr id="74" name="직사각형 73">
            <a:extLst>
              <a:ext uri="{FF2B5EF4-FFF2-40B4-BE49-F238E27FC236}">
                <a16:creationId xmlns:a16="http://schemas.microsoft.com/office/drawing/2014/main" id="{B27AE052-8F5C-A73A-87A2-39F36688FDF0}"/>
              </a:ext>
            </a:extLst>
          </p:cNvPr>
          <p:cNvSpPr/>
          <p:nvPr/>
        </p:nvSpPr>
        <p:spPr>
          <a:xfrm>
            <a:off x="548548" y="986216"/>
            <a:ext cx="1803035" cy="293034"/>
          </a:xfrm>
          <a:prstGeom prst="rect">
            <a:avLst/>
          </a:prstGeom>
          <a:noFill/>
          <a:ln w="3175">
            <a:noFill/>
          </a:ln>
          <a:effectLst/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Raiseme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Showcase</a:t>
            </a:r>
            <a:endParaRPr lang="ko-KR" altLang="en-US" sz="12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grpSp>
        <p:nvGrpSpPr>
          <p:cNvPr id="75" name="Drop-down" descr="&lt;SmartSettings&gt;&lt;SmartResize enabled=&quot;True&quot; minWidth=&quot;20&quot; minHeight=&quot;5&quot; /&gt;&lt;/SmartSettings&gt;">
            <a:extLst>
              <a:ext uri="{FF2B5EF4-FFF2-40B4-BE49-F238E27FC236}">
                <a16:creationId xmlns:a16="http://schemas.microsoft.com/office/drawing/2014/main" id="{17D3625F-1E4F-D800-65C6-A9ED0FCB1EE2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2123473" y="1029546"/>
            <a:ext cx="804176" cy="206375"/>
            <a:chOff x="5537200" y="2495550"/>
            <a:chExt cx="1281113" cy="206375"/>
          </a:xfrm>
        </p:grpSpPr>
        <p:sp>
          <p:nvSpPr>
            <p:cNvPr id="76" name="Input Field">
              <a:extLst>
                <a:ext uri="{FF2B5EF4-FFF2-40B4-BE49-F238E27FC236}">
                  <a16:creationId xmlns:a16="http://schemas.microsoft.com/office/drawing/2014/main" id="{FB09EE34-3A37-3EF1-5779-FF83791F72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37200" y="2495550"/>
              <a:ext cx="1281113" cy="206375"/>
            </a:xfrm>
            <a:prstGeom prst="rect">
              <a:avLst/>
            </a:prstGeom>
            <a:solidFill>
              <a:srgbClr val="FFFFFF"/>
            </a:solidFill>
            <a:ln w="6350" cap="flat">
              <a:solidFill>
                <a:srgbClr val="A0A0A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54864" tIns="0" rIns="128016" bIns="0" numCol="1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800" dirty="0">
                  <a:solidFill>
                    <a:srgbClr val="333333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흥미도 분석</a:t>
              </a:r>
              <a:endParaRPr lang="en-US" sz="800" dirty="0">
                <a:solidFill>
                  <a:srgbClr val="333333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7" name="Arrow" descr="&lt;SmartSettings&gt;&lt;SmartResize anchorLeft=&quot;None&quot; anchorTop=&quot;Non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C44F9698-FB8E-78DB-0AEB-E961708A5068}"/>
                </a:ext>
              </a:extLst>
            </p:cNvPr>
            <p:cNvSpPr>
              <a:spLocks/>
            </p:cNvSpPr>
            <p:nvPr>
              <p:custDataLst>
                <p:tags r:id="rId2"/>
              </p:custDataLst>
            </p:nvPr>
          </p:nvSpPr>
          <p:spPr bwMode="auto">
            <a:xfrm>
              <a:off x="6643811" y="2579688"/>
              <a:ext cx="78400" cy="39688"/>
            </a:xfrm>
            <a:custGeom>
              <a:avLst/>
              <a:gdLst>
                <a:gd name="T0" fmla="*/ 120 w 240"/>
                <a:gd name="T1" fmla="*/ 197 h 197"/>
                <a:gd name="T2" fmla="*/ 0 w 240"/>
                <a:gd name="T3" fmla="*/ 0 h 197"/>
                <a:gd name="T4" fmla="*/ 240 w 240"/>
                <a:gd name="T5" fmla="*/ 0 h 197"/>
                <a:gd name="T6" fmla="*/ 120 w 240"/>
                <a:gd name="T7" fmla="*/ 197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0" h="197">
                  <a:moveTo>
                    <a:pt x="120" y="197"/>
                  </a:moveTo>
                  <a:lnTo>
                    <a:pt x="0" y="0"/>
                  </a:lnTo>
                  <a:lnTo>
                    <a:pt x="240" y="0"/>
                  </a:lnTo>
                  <a:lnTo>
                    <a:pt x="120" y="197"/>
                  </a:lnTo>
                  <a:close/>
                </a:path>
              </a:pathLst>
            </a:custGeom>
            <a:solidFill>
              <a:srgbClr val="30303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70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78" name="TextBox 77">
            <a:extLst>
              <a:ext uri="{FF2B5EF4-FFF2-40B4-BE49-F238E27FC236}">
                <a16:creationId xmlns:a16="http://schemas.microsoft.com/office/drawing/2014/main" id="{61759D5C-3E83-601B-909B-97026C144F93}"/>
              </a:ext>
            </a:extLst>
          </p:cNvPr>
          <p:cNvSpPr txBox="1"/>
          <p:nvPr/>
        </p:nvSpPr>
        <p:spPr>
          <a:xfrm>
            <a:off x="640730" y="1456745"/>
            <a:ext cx="2574950" cy="241980"/>
          </a:xfrm>
          <a:prstGeom prst="rect">
            <a:avLst/>
          </a:prstGeom>
          <a:noFill/>
        </p:spPr>
        <p:txBody>
          <a:bodyPr wrap="square" lIns="72000" tIns="36000" rIns="72000" bIns="36000" rtlCol="0">
            <a:spAutoFit/>
          </a:bodyPr>
          <a:lstStyle/>
          <a:p>
            <a:r>
              <a:rPr lang="ko-KR" altLang="en-US" sz="1050" b="1" dirty="0"/>
              <a:t>흥미도는 몇 퍼센트</a:t>
            </a:r>
            <a:r>
              <a:rPr lang="en-US" altLang="ko-KR" sz="1050" b="1" dirty="0"/>
              <a:t>?</a:t>
            </a:r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17B45CEE-3E97-ED5E-460A-70B359FB3AC7}"/>
              </a:ext>
            </a:extLst>
          </p:cNvPr>
          <p:cNvSpPr/>
          <p:nvPr/>
        </p:nvSpPr>
        <p:spPr>
          <a:xfrm>
            <a:off x="1044367" y="2189597"/>
            <a:ext cx="166154" cy="166154"/>
          </a:xfrm>
          <a:prstGeom prst="ellipse">
            <a:avLst/>
          </a:prstGeom>
          <a:solidFill>
            <a:srgbClr val="C0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38" dirty="0">
                <a:solidFill>
                  <a:schemeClr val="bg1"/>
                </a:solidFill>
                <a:latin typeface="+mn-ea"/>
              </a:rPr>
              <a:t>1</a:t>
            </a:r>
            <a:endParaRPr lang="ko-KR" altLang="en-US" sz="738" dirty="0" err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103" name="타원 102">
            <a:extLst>
              <a:ext uri="{FF2B5EF4-FFF2-40B4-BE49-F238E27FC236}">
                <a16:creationId xmlns:a16="http://schemas.microsoft.com/office/drawing/2014/main" id="{E78141F7-D595-A41E-3572-85CA6213E152}"/>
              </a:ext>
            </a:extLst>
          </p:cNvPr>
          <p:cNvSpPr/>
          <p:nvPr/>
        </p:nvSpPr>
        <p:spPr>
          <a:xfrm>
            <a:off x="1044367" y="2554726"/>
            <a:ext cx="166154" cy="166154"/>
          </a:xfrm>
          <a:prstGeom prst="ellipse">
            <a:avLst/>
          </a:prstGeom>
          <a:solidFill>
            <a:srgbClr val="C0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38" dirty="0">
                <a:solidFill>
                  <a:schemeClr val="bg1"/>
                </a:solidFill>
                <a:latin typeface="+mn-ea"/>
              </a:rPr>
              <a:t>1a</a:t>
            </a:r>
            <a:endParaRPr lang="ko-KR" altLang="en-US" sz="738" dirty="0" err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8FB234BD-BBBE-AB1F-F5C8-0D5169591B68}"/>
              </a:ext>
            </a:extLst>
          </p:cNvPr>
          <p:cNvSpPr txBox="1"/>
          <p:nvPr/>
        </p:nvSpPr>
        <p:spPr>
          <a:xfrm>
            <a:off x="1310008" y="2132856"/>
            <a:ext cx="6325420" cy="307777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</a:rPr>
              <a:t>흥미도 분석 결과 당신은</a:t>
            </a:r>
            <a:r>
              <a:rPr lang="en-US" altLang="ko-KR" sz="1400" dirty="0">
                <a:solidFill>
                  <a:schemeClr val="bg1"/>
                </a:solidFill>
              </a:rPr>
              <a:t>…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047C7E85-727E-432B-6FE4-AB25FAA7DF5F}"/>
              </a:ext>
            </a:extLst>
          </p:cNvPr>
          <p:cNvSpPr txBox="1"/>
          <p:nvPr/>
        </p:nvSpPr>
        <p:spPr>
          <a:xfrm>
            <a:off x="1310008" y="2499166"/>
            <a:ext cx="6325420" cy="461665"/>
          </a:xfrm>
          <a:prstGeom prst="rect">
            <a:avLst/>
          </a:prstGeom>
          <a:noFill/>
        </p:spPr>
        <p:txBody>
          <a:bodyPr wrap="square" lIns="36000" rtlCol="0" anchor="ctr">
            <a:spAutoFit/>
          </a:bodyPr>
          <a:lstStyle/>
          <a:p>
            <a:r>
              <a:rPr lang="ko-KR" altLang="en-US" sz="1200" b="1" dirty="0">
                <a:solidFill>
                  <a:schemeClr val="bg1"/>
                </a:solidFill>
              </a:rPr>
              <a:t>전체 분석 시간 </a:t>
            </a:r>
            <a:r>
              <a:rPr lang="en-US" altLang="ko-KR" sz="1200" b="1" dirty="0">
                <a:solidFill>
                  <a:schemeClr val="bg1"/>
                </a:solidFill>
              </a:rPr>
              <a:t>30</a:t>
            </a:r>
            <a:r>
              <a:rPr lang="ko-KR" altLang="en-US" sz="1200" b="1" dirty="0">
                <a:solidFill>
                  <a:schemeClr val="bg1"/>
                </a:solidFill>
              </a:rPr>
              <a:t>초 중</a:t>
            </a:r>
            <a:endParaRPr lang="en-US" altLang="ko-KR" sz="1200" b="1" dirty="0">
              <a:solidFill>
                <a:schemeClr val="bg1"/>
              </a:solidFill>
            </a:endParaRPr>
          </a:p>
          <a:p>
            <a:r>
              <a:rPr lang="ko-KR" altLang="en-US" sz="1200" b="1" dirty="0">
                <a:solidFill>
                  <a:schemeClr val="bg1"/>
                </a:solidFill>
              </a:rPr>
              <a:t>흥미 </a:t>
            </a:r>
            <a:r>
              <a:rPr lang="ko-KR" altLang="en-US" sz="1200" b="1" dirty="0">
                <a:solidFill>
                  <a:srgbClr val="0070C0"/>
                </a:solidFill>
              </a:rPr>
              <a:t>높음</a:t>
            </a:r>
            <a:r>
              <a:rPr lang="ko-KR" altLang="en-US" sz="1200" b="1" dirty="0">
                <a:solidFill>
                  <a:schemeClr val="bg1"/>
                </a:solidFill>
              </a:rPr>
              <a:t> </a:t>
            </a:r>
            <a:r>
              <a:rPr lang="en-US" altLang="ko-KR" sz="1200" b="1" dirty="0">
                <a:solidFill>
                  <a:schemeClr val="bg1"/>
                </a:solidFill>
              </a:rPr>
              <a:t>21</a:t>
            </a:r>
            <a:r>
              <a:rPr lang="ko-KR" altLang="en-US" sz="1200" b="1" dirty="0">
                <a:solidFill>
                  <a:schemeClr val="bg1"/>
                </a:solidFill>
              </a:rPr>
              <a:t>초</a:t>
            </a:r>
            <a:r>
              <a:rPr lang="en-US" altLang="ko-KR" sz="1200" b="1" dirty="0">
                <a:solidFill>
                  <a:schemeClr val="bg1"/>
                </a:solidFill>
              </a:rPr>
              <a:t>, </a:t>
            </a:r>
            <a:r>
              <a:rPr lang="ko-KR" altLang="en-US" sz="1200" b="1" dirty="0">
                <a:solidFill>
                  <a:srgbClr val="C00000"/>
                </a:solidFill>
              </a:rPr>
              <a:t>낮음</a:t>
            </a:r>
            <a:r>
              <a:rPr lang="ko-KR" altLang="en-US" sz="1200" b="1" dirty="0">
                <a:solidFill>
                  <a:schemeClr val="bg1"/>
                </a:solidFill>
              </a:rPr>
              <a:t> </a:t>
            </a:r>
            <a:r>
              <a:rPr lang="en-US" altLang="ko-KR" sz="1200" b="1" dirty="0">
                <a:solidFill>
                  <a:schemeClr val="bg1"/>
                </a:solidFill>
              </a:rPr>
              <a:t>6</a:t>
            </a:r>
            <a:r>
              <a:rPr lang="ko-KR" altLang="en-US" sz="1200" b="1" dirty="0">
                <a:solidFill>
                  <a:schemeClr val="bg1"/>
                </a:solidFill>
              </a:rPr>
              <a:t>초</a:t>
            </a:r>
            <a:r>
              <a:rPr lang="en-US" altLang="ko-KR" sz="1200" b="1" dirty="0">
                <a:solidFill>
                  <a:schemeClr val="bg1"/>
                </a:solidFill>
              </a:rPr>
              <a:t>, </a:t>
            </a:r>
            <a:r>
              <a:rPr lang="ko-KR" altLang="en-US" sz="1200" b="1" dirty="0"/>
              <a:t>분석불가</a:t>
            </a:r>
            <a:r>
              <a:rPr lang="ko-KR" altLang="en-US" sz="1200" b="1" dirty="0">
                <a:solidFill>
                  <a:schemeClr val="bg1"/>
                </a:solidFill>
              </a:rPr>
              <a:t> </a:t>
            </a:r>
            <a:r>
              <a:rPr lang="en-US" altLang="ko-KR" sz="1200" b="1" dirty="0">
                <a:solidFill>
                  <a:schemeClr val="bg1"/>
                </a:solidFill>
              </a:rPr>
              <a:t>3</a:t>
            </a:r>
            <a:r>
              <a:rPr lang="ko-KR" altLang="en-US" sz="1200" b="1" dirty="0">
                <a:solidFill>
                  <a:schemeClr val="bg1"/>
                </a:solidFill>
              </a:rPr>
              <a:t>초 입니다</a:t>
            </a:r>
            <a:r>
              <a:rPr lang="en-US" altLang="ko-KR" sz="1200" b="1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06" name="사각형: 둥근 모서리 105">
            <a:extLst>
              <a:ext uri="{FF2B5EF4-FFF2-40B4-BE49-F238E27FC236}">
                <a16:creationId xmlns:a16="http://schemas.microsoft.com/office/drawing/2014/main" id="{C9CCFAEF-4ABD-353F-12F9-84D444EFE3D7}"/>
              </a:ext>
            </a:extLst>
          </p:cNvPr>
          <p:cNvSpPr>
            <a:spLocks/>
          </p:cNvSpPr>
          <p:nvPr/>
        </p:nvSpPr>
        <p:spPr>
          <a:xfrm>
            <a:off x="4918183" y="5034486"/>
            <a:ext cx="1624050" cy="429941"/>
          </a:xfrm>
          <a:prstGeom prst="roundRect">
            <a:avLst>
              <a:gd name="adj" fmla="val 50000"/>
            </a:avLst>
          </a:prstGeom>
          <a:solidFill>
            <a:srgbClr val="7F7F7F"/>
          </a:solidFill>
          <a:ln w="0">
            <a:solidFill>
              <a:schemeClr val="tx1">
                <a:lumMod val="50000"/>
                <a:lumOff val="50000"/>
              </a:schemeClr>
            </a:solidFill>
            <a:prstDash/>
          </a:ln>
          <a:effectLst/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b="1" dirty="0">
                <a:ln w="9525" cap="flat" cmpd="sng">
                  <a:noFill/>
                  <a:prstDash/>
                </a:ln>
                <a:solidFill>
                  <a:srgbClr val="FFFFFF"/>
                </a:solidFill>
                <a:latin typeface="맑은 고딕" charset="0"/>
                <a:ea typeface="맑은 고딕" charset="0"/>
              </a:rPr>
              <a:t>다시하기</a:t>
            </a:r>
            <a:endParaRPr kumimoji="0" lang="ko-KR" altLang="en-US" sz="1400" b="1" i="0" u="none" strike="noStrike" kern="1200" cap="none" spc="0" normalizeH="0" baseline="0" noProof="0" dirty="0">
              <a:ln w="9525" cap="flat" cmpd="sng">
                <a:noFill/>
                <a:prstDash/>
              </a:ln>
              <a:solidFill>
                <a:srgbClr val="FFFFFF"/>
              </a:solidFill>
              <a:effectLst/>
              <a:uLnTx/>
              <a:uFillTx/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107" name="사각형: 둥근 모서리 128">
            <a:extLst>
              <a:ext uri="{FF2B5EF4-FFF2-40B4-BE49-F238E27FC236}">
                <a16:creationId xmlns:a16="http://schemas.microsoft.com/office/drawing/2014/main" id="{67E1FAD5-DC12-7F92-0198-B0C9F0B1EE11}"/>
              </a:ext>
            </a:extLst>
          </p:cNvPr>
          <p:cNvSpPr>
            <a:spLocks/>
          </p:cNvSpPr>
          <p:nvPr/>
        </p:nvSpPr>
        <p:spPr>
          <a:xfrm>
            <a:off x="2838840" y="5034486"/>
            <a:ext cx="1624050" cy="42994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0">
            <a:solidFill>
              <a:schemeClr val="tx1"/>
            </a:solidFill>
            <a:prstDash/>
          </a:ln>
          <a:effectLst/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b="1" dirty="0">
                <a:ln w="9525" cap="flat" cmpd="sng">
                  <a:noFill/>
                  <a:prstDash/>
                </a:ln>
                <a:solidFill>
                  <a:schemeClr val="bg1">
                    <a:lumMod val="65000"/>
                  </a:schemeClr>
                </a:solidFill>
                <a:latin typeface="맑은 고딕" charset="0"/>
                <a:ea typeface="맑은 고딕" charset="0"/>
              </a:rPr>
              <a:t>결과 공유하기</a:t>
            </a:r>
            <a:endParaRPr kumimoji="0" lang="ko-KR" altLang="en-US" sz="1400" b="1" i="0" u="none" strike="noStrike" kern="1200" cap="none" spc="0" normalizeH="0" baseline="0" noProof="0" dirty="0">
              <a:ln w="9525" cap="flat" cmpd="sng">
                <a:noFill/>
                <a:prstDash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108" name="타원 107">
            <a:extLst>
              <a:ext uri="{FF2B5EF4-FFF2-40B4-BE49-F238E27FC236}">
                <a16:creationId xmlns:a16="http://schemas.microsoft.com/office/drawing/2014/main" id="{9D66FA6F-9E7F-A39A-E59B-D65F57D92F77}"/>
              </a:ext>
            </a:extLst>
          </p:cNvPr>
          <p:cNvSpPr/>
          <p:nvPr/>
        </p:nvSpPr>
        <p:spPr>
          <a:xfrm>
            <a:off x="3569459" y="4931760"/>
            <a:ext cx="166154" cy="166154"/>
          </a:xfrm>
          <a:prstGeom prst="ellipse">
            <a:avLst/>
          </a:prstGeom>
          <a:solidFill>
            <a:srgbClr val="C0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38" dirty="0">
                <a:solidFill>
                  <a:schemeClr val="bg1"/>
                </a:solidFill>
                <a:latin typeface="+mn-ea"/>
              </a:rPr>
              <a:t>2</a:t>
            </a:r>
            <a:endParaRPr lang="ko-KR" altLang="en-US" sz="738" dirty="0" err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8B22BACE-B119-109B-F018-BCA696316E13}"/>
              </a:ext>
            </a:extLst>
          </p:cNvPr>
          <p:cNvSpPr/>
          <p:nvPr/>
        </p:nvSpPr>
        <p:spPr>
          <a:xfrm>
            <a:off x="5656481" y="4940080"/>
            <a:ext cx="166154" cy="166154"/>
          </a:xfrm>
          <a:prstGeom prst="ellipse">
            <a:avLst/>
          </a:prstGeom>
          <a:solidFill>
            <a:srgbClr val="C0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38" dirty="0">
                <a:solidFill>
                  <a:schemeClr val="bg1"/>
                </a:solidFill>
                <a:latin typeface="+mn-ea"/>
              </a:rPr>
              <a:t>3</a:t>
            </a:r>
            <a:endParaRPr lang="ko-KR" altLang="en-US" sz="738" dirty="0" err="1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116" name="그림 115">
            <a:extLst>
              <a:ext uri="{FF2B5EF4-FFF2-40B4-BE49-F238E27FC236}">
                <a16:creationId xmlns:a16="http://schemas.microsoft.com/office/drawing/2014/main" id="{A253F0A3-3197-F20F-F2FE-76EE0A6AF6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84432" y="5517232"/>
            <a:ext cx="1273078" cy="648072"/>
          </a:xfrm>
          <a:prstGeom prst="rect">
            <a:avLst/>
          </a:prstGeom>
        </p:spPr>
      </p:pic>
      <p:grpSp>
        <p:nvGrpSpPr>
          <p:cNvPr id="45" name="그룹 44">
            <a:extLst>
              <a:ext uri="{FF2B5EF4-FFF2-40B4-BE49-F238E27FC236}">
                <a16:creationId xmlns:a16="http://schemas.microsoft.com/office/drawing/2014/main" id="{674B44C8-5537-42BB-3CE7-2057A78261BE}"/>
              </a:ext>
            </a:extLst>
          </p:cNvPr>
          <p:cNvGrpSpPr/>
          <p:nvPr/>
        </p:nvGrpSpPr>
        <p:grpSpPr>
          <a:xfrm>
            <a:off x="2833425" y="3717032"/>
            <a:ext cx="2138266" cy="575857"/>
            <a:chOff x="2787178" y="3660115"/>
            <a:chExt cx="2470340" cy="575857"/>
          </a:xfrm>
        </p:grpSpPr>
        <p:pic>
          <p:nvPicPr>
            <p:cNvPr id="81" name="그림 80">
              <a:extLst>
                <a:ext uri="{FF2B5EF4-FFF2-40B4-BE49-F238E27FC236}">
                  <a16:creationId xmlns:a16="http://schemas.microsoft.com/office/drawing/2014/main" id="{91BD1FC4-3EC6-A2EC-7B82-9F04C5F277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391" t="7215"/>
            <a:stretch/>
          </p:blipFill>
          <p:spPr>
            <a:xfrm>
              <a:off x="2919103" y="3660115"/>
              <a:ext cx="2338415" cy="575857"/>
            </a:xfrm>
            <a:prstGeom prst="rect">
              <a:avLst/>
            </a:prstGeom>
          </p:spPr>
        </p:pic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0011F895-EAC4-16AB-6D1F-20A4F2204202}"/>
                </a:ext>
              </a:extLst>
            </p:cNvPr>
            <p:cNvSpPr/>
            <p:nvPr/>
          </p:nvSpPr>
          <p:spPr>
            <a:xfrm>
              <a:off x="2787178" y="3672605"/>
              <a:ext cx="149359" cy="548484"/>
            </a:xfrm>
            <a:prstGeom prst="rect">
              <a:avLst/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Ins="90000" rtlCol="0" anchor="ctr"/>
            <a:lstStyle/>
            <a:p>
              <a:pPr algn="l"/>
              <a:endParaRPr lang="ko-KR" altLang="en-US" sz="800" noProof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30FD3D5-8667-12CC-810B-15212AB014FD}"/>
                </a:ext>
              </a:extLst>
            </p:cNvPr>
            <p:cNvSpPr txBox="1"/>
            <p:nvPr/>
          </p:nvSpPr>
          <p:spPr>
            <a:xfrm>
              <a:off x="2790520" y="3676091"/>
              <a:ext cx="226081" cy="52322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ko-KR" altLang="en-US" sz="600" dirty="0"/>
                <a:t>높음</a:t>
              </a:r>
              <a:endParaRPr lang="en-US" altLang="ko-KR" sz="600" dirty="0"/>
            </a:p>
            <a:p>
              <a:endParaRPr lang="en-US" altLang="ko-KR" sz="600" dirty="0"/>
            </a:p>
            <a:p>
              <a:endParaRPr lang="en-US" altLang="ko-KR" sz="400" dirty="0"/>
            </a:p>
            <a:p>
              <a:endParaRPr lang="en-US" altLang="ko-KR" sz="500" dirty="0"/>
            </a:p>
            <a:p>
              <a:r>
                <a:rPr lang="ko-KR" altLang="en-US" sz="600" dirty="0"/>
                <a:t>낮음</a:t>
              </a:r>
              <a:endParaRPr lang="en-US" altLang="ko-KR" sz="600" dirty="0"/>
            </a:p>
            <a:p>
              <a:r>
                <a:rPr lang="en-US" altLang="ko-KR" sz="600" dirty="0"/>
                <a:t>(</a:t>
              </a:r>
              <a:r>
                <a:rPr lang="ko-KR" altLang="en-US" sz="600" dirty="0"/>
                <a:t>초</a:t>
              </a:r>
              <a:r>
                <a:rPr lang="en-US" altLang="ko-KR" sz="600" dirty="0"/>
                <a:t>)</a:t>
              </a:r>
              <a:endParaRPr lang="ko-KR" altLang="en-US" sz="600" dirty="0"/>
            </a:p>
          </p:txBody>
        </p: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41ECB648-7D7A-AEE7-6BC4-D491CB245945}"/>
                </a:ext>
              </a:extLst>
            </p:cNvPr>
            <p:cNvCxnSpPr>
              <a:cxnSpLocks/>
            </p:cNvCxnSpPr>
            <p:nvPr/>
          </p:nvCxnSpPr>
          <p:spPr>
            <a:xfrm>
              <a:off x="2936537" y="3681028"/>
              <a:ext cx="0" cy="36000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6" name="TextBox 85">
            <a:extLst>
              <a:ext uri="{FF2B5EF4-FFF2-40B4-BE49-F238E27FC236}">
                <a16:creationId xmlns:a16="http://schemas.microsoft.com/office/drawing/2014/main" id="{946DDF90-CFFE-58DD-CA9A-433AD602D0B0}"/>
              </a:ext>
            </a:extLst>
          </p:cNvPr>
          <p:cNvSpPr txBox="1"/>
          <p:nvPr/>
        </p:nvSpPr>
        <p:spPr>
          <a:xfrm>
            <a:off x="2899116" y="4509410"/>
            <a:ext cx="2006885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700" dirty="0">
                <a:solidFill>
                  <a:schemeClr val="bg1"/>
                </a:solidFill>
              </a:rPr>
              <a:t>흥미 높음↑</a:t>
            </a:r>
            <a:r>
              <a:rPr lang="en-US" altLang="ko-KR" sz="700" dirty="0">
                <a:solidFill>
                  <a:schemeClr val="bg1"/>
                </a:solidFill>
              </a:rPr>
              <a:t>,</a:t>
            </a:r>
            <a:r>
              <a:rPr lang="ko-KR" altLang="en-US" sz="700" dirty="0">
                <a:solidFill>
                  <a:schemeClr val="bg1"/>
                </a:solidFill>
              </a:rPr>
              <a:t> 흥미 낮음↓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616CF569-4566-60F1-7B43-4BD6E28080D2}"/>
              </a:ext>
            </a:extLst>
          </p:cNvPr>
          <p:cNvSpPr txBox="1"/>
          <p:nvPr/>
        </p:nvSpPr>
        <p:spPr>
          <a:xfrm>
            <a:off x="3264070" y="3332021"/>
            <a:ext cx="1276977" cy="276999"/>
          </a:xfrm>
          <a:prstGeom prst="rect">
            <a:avLst/>
          </a:prstGeom>
          <a:noFill/>
        </p:spPr>
        <p:txBody>
          <a:bodyPr wrap="square" lIns="36000" rIns="36000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흥미 분포</a:t>
            </a:r>
            <a:endParaRPr lang="en-US" altLang="ko-KR" sz="1200" dirty="0">
              <a:solidFill>
                <a:srgbClr val="FF0000"/>
              </a:solidFill>
            </a:endParaRPr>
          </a:p>
        </p:txBody>
      </p:sp>
      <p:graphicFrame>
        <p:nvGraphicFramePr>
          <p:cNvPr id="152" name="차트 151">
            <a:extLst>
              <a:ext uri="{FF2B5EF4-FFF2-40B4-BE49-F238E27FC236}">
                <a16:creationId xmlns:a16="http://schemas.microsoft.com/office/drawing/2014/main" id="{ECB89CA1-F5DA-8A6C-62D9-C1310F0C30E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19783440"/>
              </p:ext>
            </p:extLst>
          </p:nvPr>
        </p:nvGraphicFramePr>
        <p:xfrm>
          <a:off x="1363283" y="3573016"/>
          <a:ext cx="936000" cy="8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85" name="TextBox 84">
            <a:extLst>
              <a:ext uri="{FF2B5EF4-FFF2-40B4-BE49-F238E27FC236}">
                <a16:creationId xmlns:a16="http://schemas.microsoft.com/office/drawing/2014/main" id="{A15A6B96-3564-51FB-B9E2-F197FD0E5739}"/>
              </a:ext>
            </a:extLst>
          </p:cNvPr>
          <p:cNvSpPr txBox="1"/>
          <p:nvPr/>
        </p:nvSpPr>
        <p:spPr>
          <a:xfrm>
            <a:off x="1023495" y="4509410"/>
            <a:ext cx="1615577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700" dirty="0">
                <a:solidFill>
                  <a:schemeClr val="bg1"/>
                </a:solidFill>
              </a:rPr>
              <a:t>흥미 높음 </a:t>
            </a:r>
            <a:r>
              <a:rPr lang="ko-KR" altLang="en-US" sz="700" b="0" kern="1200" spc="-300" baseline="0" dirty="0">
                <a:solidFill>
                  <a:srgbClr val="5B9BD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■■</a:t>
            </a:r>
            <a:r>
              <a:rPr lang="ko-KR" altLang="en-US" sz="700" dirty="0">
                <a:solidFill>
                  <a:schemeClr val="bg1"/>
                </a:solidFill>
              </a:rPr>
              <a:t> </a:t>
            </a:r>
            <a:r>
              <a:rPr lang="en-US" altLang="ko-KR" sz="700" dirty="0">
                <a:solidFill>
                  <a:schemeClr val="bg1"/>
                </a:solidFill>
              </a:rPr>
              <a:t> </a:t>
            </a:r>
            <a:r>
              <a:rPr lang="ko-KR" altLang="en-US" sz="700" dirty="0">
                <a:solidFill>
                  <a:schemeClr val="bg1"/>
                </a:solidFill>
              </a:rPr>
              <a:t>흥미 낮음 </a:t>
            </a:r>
            <a:r>
              <a:rPr lang="ko-KR" altLang="en-US" sz="700" b="0" kern="1200" spc="-300" baseline="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■■</a:t>
            </a:r>
            <a:r>
              <a:rPr lang="ko-KR" altLang="en-US" sz="700" b="0" kern="1200" baseline="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 </a:t>
            </a:r>
            <a:r>
              <a:rPr lang="en-US" altLang="ko-KR" sz="7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ko-KR" altLang="en-US" sz="700" dirty="0">
                <a:solidFill>
                  <a:schemeClr val="bg1"/>
                </a:solidFill>
              </a:rPr>
              <a:t>분석 불가 </a:t>
            </a:r>
            <a:r>
              <a:rPr lang="ko-KR" altLang="en-US" sz="700" b="0" kern="1200" spc="-300" baseline="0" dirty="0"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■■ </a:t>
            </a:r>
            <a:r>
              <a:rPr lang="ko-KR" altLang="en-US" sz="700" b="0" kern="1200" spc="-300" baseline="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 </a:t>
            </a:r>
            <a:r>
              <a:rPr lang="ko-KR" altLang="en-US" sz="700" b="0" kern="1200" baseline="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     </a:t>
            </a:r>
            <a:endParaRPr lang="ko-KR" altLang="en-US" sz="700" dirty="0">
              <a:solidFill>
                <a:schemeClr val="bg1"/>
              </a:solidFill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8F61DF5E-8346-AB7E-EACE-E5B07481A396}"/>
              </a:ext>
            </a:extLst>
          </p:cNvPr>
          <p:cNvSpPr txBox="1"/>
          <p:nvPr/>
        </p:nvSpPr>
        <p:spPr>
          <a:xfrm>
            <a:off x="1301831" y="3332021"/>
            <a:ext cx="1010060" cy="276999"/>
          </a:xfrm>
          <a:prstGeom prst="rect">
            <a:avLst/>
          </a:prstGeom>
          <a:noFill/>
        </p:spPr>
        <p:txBody>
          <a:bodyPr wrap="square" lIns="36000" rIns="36000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흥미도</a:t>
            </a:r>
            <a:endParaRPr lang="en-US" altLang="ko-KR" sz="1200" b="1" strike="sngStrike" dirty="0">
              <a:solidFill>
                <a:schemeClr val="bg1"/>
              </a:solidFill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7C4924F5-2EB9-1C57-1592-9649C10073CE}"/>
              </a:ext>
            </a:extLst>
          </p:cNvPr>
          <p:cNvSpPr txBox="1"/>
          <p:nvPr/>
        </p:nvSpPr>
        <p:spPr>
          <a:xfrm>
            <a:off x="5273827" y="4509410"/>
            <a:ext cx="1310413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700" dirty="0">
                <a:solidFill>
                  <a:schemeClr val="bg1"/>
                </a:solidFill>
              </a:rPr>
              <a:t>흥미도가 가장 오래 높았던 시간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15B7F018-2D48-C156-377F-E357302679B2}"/>
              </a:ext>
            </a:extLst>
          </p:cNvPr>
          <p:cNvSpPr txBox="1"/>
          <p:nvPr/>
        </p:nvSpPr>
        <p:spPr>
          <a:xfrm>
            <a:off x="5166044" y="3332021"/>
            <a:ext cx="1416717" cy="276999"/>
          </a:xfrm>
          <a:prstGeom prst="rect">
            <a:avLst/>
          </a:prstGeom>
          <a:noFill/>
        </p:spPr>
        <p:txBody>
          <a:bodyPr wrap="square" lIns="36000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흥미 높음</a:t>
            </a:r>
            <a:endParaRPr lang="en-US" altLang="ko-KR" sz="1200" b="1" dirty="0">
              <a:solidFill>
                <a:schemeClr val="bg1"/>
              </a:solidFill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F7B29138-E3BF-F53C-6FF5-6D727EBE16C4}"/>
              </a:ext>
            </a:extLst>
          </p:cNvPr>
          <p:cNvSpPr/>
          <p:nvPr/>
        </p:nvSpPr>
        <p:spPr>
          <a:xfrm>
            <a:off x="5263346" y="3718045"/>
            <a:ext cx="1222112" cy="503043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Ins="90000" rtlCol="0" anchor="b"/>
          <a:lstStyle/>
          <a:p>
            <a:pPr algn="ctr"/>
            <a:r>
              <a:rPr lang="en-US" altLang="ko-KR" sz="2400" b="1" noProof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10</a:t>
            </a:r>
            <a:r>
              <a:rPr lang="ko-KR" altLang="en-US" sz="2400" b="1" noProof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초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51E8A6CC-6AE6-0927-B78B-49085C5C12B0}"/>
              </a:ext>
            </a:extLst>
          </p:cNvPr>
          <p:cNvSpPr txBox="1"/>
          <p:nvPr/>
        </p:nvSpPr>
        <p:spPr>
          <a:xfrm>
            <a:off x="6778594" y="4509410"/>
            <a:ext cx="1585658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700" dirty="0">
                <a:solidFill>
                  <a:schemeClr val="bg1"/>
                </a:solidFill>
              </a:rPr>
              <a:t>흥미도가 가장 오래 낮았던 시간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390C8A07-4782-C369-F307-3401007EA982}"/>
              </a:ext>
            </a:extLst>
          </p:cNvPr>
          <p:cNvSpPr txBox="1"/>
          <p:nvPr/>
        </p:nvSpPr>
        <p:spPr>
          <a:xfrm>
            <a:off x="6890637" y="3332021"/>
            <a:ext cx="1361573" cy="276999"/>
          </a:xfrm>
          <a:prstGeom prst="rect">
            <a:avLst/>
          </a:prstGeom>
          <a:noFill/>
        </p:spPr>
        <p:txBody>
          <a:bodyPr wrap="square" lIns="36000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흥미 낮음</a:t>
            </a:r>
            <a:endParaRPr lang="en-US" altLang="ko-KR" sz="1200" b="1" dirty="0">
              <a:solidFill>
                <a:schemeClr val="bg1"/>
              </a:solidFill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36D70CE4-2F6D-3784-B7E8-CAE3E2797F28}"/>
              </a:ext>
            </a:extLst>
          </p:cNvPr>
          <p:cNvSpPr/>
          <p:nvPr/>
        </p:nvSpPr>
        <p:spPr>
          <a:xfrm>
            <a:off x="6960367" y="3718045"/>
            <a:ext cx="1222112" cy="503043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Ins="90000" rtlCol="0" anchor="b"/>
          <a:lstStyle/>
          <a:p>
            <a:pPr algn="ctr"/>
            <a:r>
              <a:rPr lang="en-US" altLang="ko-KR" sz="2400" b="1" noProof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6</a:t>
            </a:r>
            <a:r>
              <a:rPr lang="ko-KR" altLang="en-US" sz="2400" b="1" noProof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초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6FE8C83-140B-7316-F02E-72578487042C}"/>
              </a:ext>
            </a:extLst>
          </p:cNvPr>
          <p:cNvSpPr txBox="1"/>
          <p:nvPr/>
        </p:nvSpPr>
        <p:spPr>
          <a:xfrm>
            <a:off x="10596500" y="599"/>
            <a:ext cx="1595500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dirty="0" err="1">
                <a:solidFill>
                  <a:srgbClr val="FF0000"/>
                </a:solidFill>
              </a:rPr>
              <a:t>퍼블제외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056974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35B44F-81DA-3473-5FBF-1116DD70F90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Showcase : </a:t>
            </a:r>
            <a:r>
              <a:rPr lang="ko-KR" altLang="en-US" dirty="0"/>
              <a:t>자세 분석 모델 소개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8CC5AD9-DD2C-4CF0-A28D-F52B806C9A6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Main &gt; Showcase &gt; </a:t>
            </a:r>
            <a:r>
              <a:rPr lang="ko-KR" altLang="en-US" dirty="0"/>
              <a:t>자세 분석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1196C17-A330-4510-24B6-FA144F09070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S_POST_01_P</a:t>
            </a:r>
            <a:endParaRPr lang="ko-KR" altLang="en-US" dirty="0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D760755B-0620-0741-3E29-66BFA6A9CE16}"/>
              </a:ext>
            </a:extLst>
          </p:cNvPr>
          <p:cNvGrpSpPr/>
          <p:nvPr/>
        </p:nvGrpSpPr>
        <p:grpSpPr>
          <a:xfrm>
            <a:off x="217498" y="788533"/>
            <a:ext cx="9010640" cy="5798741"/>
            <a:chOff x="217498" y="788533"/>
            <a:chExt cx="9010640" cy="5798741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670860B-58FF-8398-6460-6E095508029F}"/>
                </a:ext>
              </a:extLst>
            </p:cNvPr>
            <p:cNvSpPr/>
            <p:nvPr/>
          </p:nvSpPr>
          <p:spPr bwMode="auto">
            <a:xfrm>
              <a:off x="217502" y="1307243"/>
              <a:ext cx="9010633" cy="2656734"/>
            </a:xfrm>
            <a:prstGeom prst="rect">
              <a:avLst/>
            </a:prstGeom>
            <a:solidFill>
              <a:srgbClr val="D9D9D9"/>
            </a:solidFill>
            <a:ln w="2857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kumimoji="0" lang="ko-KR" altLang="en-US" dirty="0">
                <a:solidFill>
                  <a:srgbClr val="FF0000"/>
                </a:solidFill>
                <a:latin typeface="+mn-ea"/>
              </a:endParaRPr>
            </a:p>
          </p:txBody>
        </p:sp>
        <p:sp>
          <p:nvSpPr>
            <p:cNvPr id="6" name="Freeform 129">
              <a:extLst>
                <a:ext uri="{FF2B5EF4-FFF2-40B4-BE49-F238E27FC236}">
                  <a16:creationId xmlns:a16="http://schemas.microsoft.com/office/drawing/2014/main" id="{F515AB29-725B-AFD7-5224-7E0BAFD873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29119" y="2313334"/>
              <a:ext cx="787402" cy="644552"/>
            </a:xfrm>
            <a:custGeom>
              <a:avLst/>
              <a:gdLst>
                <a:gd name="T0" fmla="*/ 800850339 w 68"/>
                <a:gd name="T1" fmla="*/ 578081024 h 55"/>
                <a:gd name="T2" fmla="*/ 741964184 w 68"/>
                <a:gd name="T3" fmla="*/ 648868068 h 55"/>
                <a:gd name="T4" fmla="*/ 58886155 w 68"/>
                <a:gd name="T5" fmla="*/ 648868068 h 55"/>
                <a:gd name="T6" fmla="*/ 0 w 68"/>
                <a:gd name="T7" fmla="*/ 578081024 h 55"/>
                <a:gd name="T8" fmla="*/ 0 w 68"/>
                <a:gd name="T9" fmla="*/ 70787044 h 55"/>
                <a:gd name="T10" fmla="*/ 58886155 w 68"/>
                <a:gd name="T11" fmla="*/ 0 h 55"/>
                <a:gd name="T12" fmla="*/ 741964184 w 68"/>
                <a:gd name="T13" fmla="*/ 0 h 55"/>
                <a:gd name="T14" fmla="*/ 800850339 w 68"/>
                <a:gd name="T15" fmla="*/ 70787044 h 55"/>
                <a:gd name="T16" fmla="*/ 800850339 w 68"/>
                <a:gd name="T17" fmla="*/ 578081024 h 55"/>
                <a:gd name="T18" fmla="*/ 58886155 w 68"/>
                <a:gd name="T19" fmla="*/ 58988631 h 55"/>
                <a:gd name="T20" fmla="*/ 47108238 w 68"/>
                <a:gd name="T21" fmla="*/ 70787044 h 55"/>
                <a:gd name="T22" fmla="*/ 47108238 w 68"/>
                <a:gd name="T23" fmla="*/ 578081024 h 55"/>
                <a:gd name="T24" fmla="*/ 58886155 w 68"/>
                <a:gd name="T25" fmla="*/ 601677850 h 55"/>
                <a:gd name="T26" fmla="*/ 741964184 w 68"/>
                <a:gd name="T27" fmla="*/ 601677850 h 55"/>
                <a:gd name="T28" fmla="*/ 753742101 w 68"/>
                <a:gd name="T29" fmla="*/ 578081024 h 55"/>
                <a:gd name="T30" fmla="*/ 753742101 w 68"/>
                <a:gd name="T31" fmla="*/ 70787044 h 55"/>
                <a:gd name="T32" fmla="*/ 741964184 w 68"/>
                <a:gd name="T33" fmla="*/ 58988631 h 55"/>
                <a:gd name="T34" fmla="*/ 58886155 w 68"/>
                <a:gd name="T35" fmla="*/ 58988631 h 55"/>
                <a:gd name="T36" fmla="*/ 188436383 w 68"/>
                <a:gd name="T37" fmla="*/ 271346327 h 55"/>
                <a:gd name="T38" fmla="*/ 105994393 w 68"/>
                <a:gd name="T39" fmla="*/ 188760870 h 55"/>
                <a:gd name="T40" fmla="*/ 188436383 w 68"/>
                <a:gd name="T41" fmla="*/ 106178848 h 55"/>
                <a:gd name="T42" fmla="*/ 270874942 w 68"/>
                <a:gd name="T43" fmla="*/ 188760870 h 55"/>
                <a:gd name="T44" fmla="*/ 188436383 w 68"/>
                <a:gd name="T45" fmla="*/ 271346327 h 55"/>
                <a:gd name="T46" fmla="*/ 694855946 w 68"/>
                <a:gd name="T47" fmla="*/ 542689220 h 55"/>
                <a:gd name="T48" fmla="*/ 105994393 w 68"/>
                <a:gd name="T49" fmla="*/ 542689220 h 55"/>
                <a:gd name="T50" fmla="*/ 105994393 w 68"/>
                <a:gd name="T51" fmla="*/ 460107198 h 55"/>
                <a:gd name="T52" fmla="*/ 235544621 w 68"/>
                <a:gd name="T53" fmla="*/ 330331523 h 55"/>
                <a:gd name="T54" fmla="*/ 306208694 w 68"/>
                <a:gd name="T55" fmla="*/ 389320154 h 55"/>
                <a:gd name="T56" fmla="*/ 518197480 w 68"/>
                <a:gd name="T57" fmla="*/ 176962457 h 55"/>
                <a:gd name="T58" fmla="*/ 694855946 w 68"/>
                <a:gd name="T59" fmla="*/ 353928349 h 55"/>
                <a:gd name="T60" fmla="*/ 694855946 w 68"/>
                <a:gd name="T61" fmla="*/ 542689220 h 55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0" t="0" r="r" b="b"/>
              <a:pathLst>
                <a:path w="68" h="55">
                  <a:moveTo>
                    <a:pt x="68" y="49"/>
                  </a:moveTo>
                  <a:cubicBezTo>
                    <a:pt x="68" y="53"/>
                    <a:pt x="66" y="55"/>
                    <a:pt x="63" y="55"/>
                  </a:cubicBezTo>
                  <a:cubicBezTo>
                    <a:pt x="5" y="55"/>
                    <a:pt x="5" y="55"/>
                    <a:pt x="5" y="55"/>
                  </a:cubicBezTo>
                  <a:cubicBezTo>
                    <a:pt x="2" y="55"/>
                    <a:pt x="0" y="53"/>
                    <a:pt x="0" y="4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5" y="0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66" y="0"/>
                    <a:pt x="68" y="3"/>
                    <a:pt x="68" y="6"/>
                  </a:cubicBezTo>
                  <a:lnTo>
                    <a:pt x="68" y="49"/>
                  </a:lnTo>
                  <a:close/>
                  <a:moveTo>
                    <a:pt x="5" y="5"/>
                  </a:moveTo>
                  <a:cubicBezTo>
                    <a:pt x="5" y="5"/>
                    <a:pt x="4" y="5"/>
                    <a:pt x="4" y="6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4" y="50"/>
                    <a:pt x="5" y="51"/>
                    <a:pt x="5" y="51"/>
                  </a:cubicBezTo>
                  <a:cubicBezTo>
                    <a:pt x="63" y="51"/>
                    <a:pt x="63" y="51"/>
                    <a:pt x="63" y="51"/>
                  </a:cubicBezTo>
                  <a:cubicBezTo>
                    <a:pt x="63" y="51"/>
                    <a:pt x="64" y="50"/>
                    <a:pt x="64" y="49"/>
                  </a:cubicBezTo>
                  <a:cubicBezTo>
                    <a:pt x="64" y="6"/>
                    <a:pt x="64" y="6"/>
                    <a:pt x="64" y="6"/>
                  </a:cubicBezTo>
                  <a:cubicBezTo>
                    <a:pt x="64" y="5"/>
                    <a:pt x="63" y="5"/>
                    <a:pt x="63" y="5"/>
                  </a:cubicBezTo>
                  <a:lnTo>
                    <a:pt x="5" y="5"/>
                  </a:lnTo>
                  <a:close/>
                  <a:moveTo>
                    <a:pt x="16" y="23"/>
                  </a:moveTo>
                  <a:cubicBezTo>
                    <a:pt x="12" y="23"/>
                    <a:pt x="9" y="20"/>
                    <a:pt x="9" y="16"/>
                  </a:cubicBezTo>
                  <a:cubicBezTo>
                    <a:pt x="9" y="13"/>
                    <a:pt x="12" y="9"/>
                    <a:pt x="16" y="9"/>
                  </a:cubicBezTo>
                  <a:cubicBezTo>
                    <a:pt x="20" y="9"/>
                    <a:pt x="23" y="13"/>
                    <a:pt x="23" y="16"/>
                  </a:cubicBezTo>
                  <a:cubicBezTo>
                    <a:pt x="23" y="20"/>
                    <a:pt x="20" y="23"/>
                    <a:pt x="16" y="23"/>
                  </a:cubicBezTo>
                  <a:close/>
                  <a:moveTo>
                    <a:pt x="59" y="46"/>
                  </a:moveTo>
                  <a:cubicBezTo>
                    <a:pt x="9" y="46"/>
                    <a:pt x="9" y="46"/>
                    <a:pt x="9" y="46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20" y="28"/>
                    <a:pt x="20" y="28"/>
                    <a:pt x="20" y="28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44" y="15"/>
                    <a:pt x="44" y="15"/>
                    <a:pt x="44" y="15"/>
                  </a:cubicBezTo>
                  <a:cubicBezTo>
                    <a:pt x="59" y="30"/>
                    <a:pt x="59" y="30"/>
                    <a:pt x="59" y="30"/>
                  </a:cubicBezTo>
                  <a:lnTo>
                    <a:pt x="59" y="46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endParaRPr lang="id-ID" dirty="0">
                <a:latin typeface="+mn-ea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FCED180-08F2-2DC0-8FA0-58A91F3C8052}"/>
                </a:ext>
              </a:extLst>
            </p:cNvPr>
            <p:cNvSpPr txBox="1"/>
            <p:nvPr/>
          </p:nvSpPr>
          <p:spPr>
            <a:xfrm>
              <a:off x="3251200" y="1764865"/>
              <a:ext cx="30241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편리하고 정확한</a:t>
              </a:r>
              <a:endPara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92B93E8-DA9F-64B7-C62C-57E2B02FD1EA}"/>
                </a:ext>
              </a:extLst>
            </p:cNvPr>
            <p:cNvSpPr txBox="1"/>
            <p:nvPr/>
          </p:nvSpPr>
          <p:spPr>
            <a:xfrm>
              <a:off x="3724375" y="1971880"/>
              <a:ext cx="200639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Raiseme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4E3D33A-A34C-96F0-5D57-58C7DF3324DF}"/>
                </a:ext>
              </a:extLst>
            </p:cNvPr>
            <p:cNvSpPr txBox="1"/>
            <p:nvPr/>
          </p:nvSpPr>
          <p:spPr>
            <a:xfrm>
              <a:off x="550862" y="4596211"/>
              <a:ext cx="270033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Raiseme</a:t>
              </a:r>
              <a:r>
                <a:rPr lang="ko-KR" alt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의 집중도 분석 </a:t>
              </a:r>
              <a:endPara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  <a:p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AI</a:t>
              </a:r>
              <a:r>
                <a:rPr lang="ko-KR" alt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 모델을 소개합니다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10A5EBD-82E0-9EF7-0162-4D5F433E8B7A}"/>
                </a:ext>
              </a:extLst>
            </p:cNvPr>
            <p:cNvSpPr txBox="1"/>
            <p:nvPr/>
          </p:nvSpPr>
          <p:spPr>
            <a:xfrm>
              <a:off x="3507967" y="5140091"/>
              <a:ext cx="3592858" cy="11244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en-US" altLang="ko-KR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Raiseme</a:t>
              </a:r>
              <a:r>
                <a:rPr lang="ko-KR" alt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의 집중과 비집중상태의 뇌파를 활용한 </a:t>
              </a:r>
              <a:r>
                <a:rPr lang="en-US" altLang="ko-KR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AI</a:t>
              </a:r>
              <a:r>
                <a:rPr lang="ko-KR" alt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학습으로 더 정확하게 판정할 수 있습니다</a:t>
              </a:r>
              <a:r>
                <a:rPr lang="en-US" altLang="ko-KR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.</a:t>
              </a:r>
            </a:p>
            <a:p>
              <a:pPr algn="just">
                <a:lnSpc>
                  <a:spcPct val="150000"/>
                </a:lnSpc>
              </a:pPr>
              <a:endParaRPr lang="en-US" altLang="ko-KR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  <a:p>
              <a:pPr algn="just">
                <a:lnSpc>
                  <a:spcPct val="150000"/>
                </a:lnSpc>
              </a:pPr>
              <a:r>
                <a:rPr lang="en-US" altLang="ko-KR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Eye Tracking</a:t>
              </a:r>
              <a:r>
                <a:rPr lang="ko-KR" alt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으로는 구분할 수 없는 청각 집중상태나 </a:t>
              </a:r>
              <a:endPara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  <a:p>
              <a:pPr algn="just">
                <a:lnSpc>
                  <a:spcPct val="150000"/>
                </a:lnSpc>
              </a:pPr>
              <a:r>
                <a:rPr lang="ko-KR" alt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시선만 고정한 상태를 구분할 수 있습니다</a:t>
              </a:r>
              <a:r>
                <a:rPr lang="en-US" altLang="ko-KR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.</a:t>
              </a:r>
              <a:endPara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68873E9B-B9D6-D7FD-0001-4C549F181434}"/>
                </a:ext>
              </a:extLst>
            </p:cNvPr>
            <p:cNvGrpSpPr/>
            <p:nvPr/>
          </p:nvGrpSpPr>
          <p:grpSpPr>
            <a:xfrm>
              <a:off x="550862" y="5140091"/>
              <a:ext cx="2700338" cy="1447183"/>
              <a:chOff x="550862" y="2149829"/>
              <a:chExt cx="2700338" cy="1447183"/>
            </a:xfrm>
          </p:grpSpPr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D3DE306C-7286-82CB-5285-04888E1E6736}"/>
                  </a:ext>
                </a:extLst>
              </p:cNvPr>
              <p:cNvSpPr/>
              <p:nvPr/>
            </p:nvSpPr>
            <p:spPr bwMode="auto">
              <a:xfrm>
                <a:off x="550862" y="2149829"/>
                <a:ext cx="2700338" cy="1447183"/>
              </a:xfrm>
              <a:prstGeom prst="rect">
                <a:avLst/>
              </a:prstGeom>
              <a:solidFill>
                <a:srgbClr val="D9D9D9"/>
              </a:solidFill>
              <a:ln w="28575"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kumimoji="0" lang="ko-KR" altLang="en-US" dirty="0">
                  <a:solidFill>
                    <a:srgbClr val="FF0000"/>
                  </a:solidFill>
                  <a:latin typeface="+mn-ea"/>
                </a:endParaRPr>
              </a:p>
            </p:txBody>
          </p:sp>
          <p:sp>
            <p:nvSpPr>
              <p:cNvPr id="13" name="Freeform 129">
                <a:extLst>
                  <a:ext uri="{FF2B5EF4-FFF2-40B4-BE49-F238E27FC236}">
                    <a16:creationId xmlns:a16="http://schemas.microsoft.com/office/drawing/2014/main" id="{825E5FCB-0E3A-C0FD-7882-45E25FA0190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21397" y="2644518"/>
                <a:ext cx="559267" cy="457805"/>
              </a:xfrm>
              <a:custGeom>
                <a:avLst/>
                <a:gdLst>
                  <a:gd name="T0" fmla="*/ 800850339 w 68"/>
                  <a:gd name="T1" fmla="*/ 578081024 h 55"/>
                  <a:gd name="T2" fmla="*/ 741964184 w 68"/>
                  <a:gd name="T3" fmla="*/ 648868068 h 55"/>
                  <a:gd name="T4" fmla="*/ 58886155 w 68"/>
                  <a:gd name="T5" fmla="*/ 648868068 h 55"/>
                  <a:gd name="T6" fmla="*/ 0 w 68"/>
                  <a:gd name="T7" fmla="*/ 578081024 h 55"/>
                  <a:gd name="T8" fmla="*/ 0 w 68"/>
                  <a:gd name="T9" fmla="*/ 70787044 h 55"/>
                  <a:gd name="T10" fmla="*/ 58886155 w 68"/>
                  <a:gd name="T11" fmla="*/ 0 h 55"/>
                  <a:gd name="T12" fmla="*/ 741964184 w 68"/>
                  <a:gd name="T13" fmla="*/ 0 h 55"/>
                  <a:gd name="T14" fmla="*/ 800850339 w 68"/>
                  <a:gd name="T15" fmla="*/ 70787044 h 55"/>
                  <a:gd name="T16" fmla="*/ 800850339 w 68"/>
                  <a:gd name="T17" fmla="*/ 578081024 h 55"/>
                  <a:gd name="T18" fmla="*/ 58886155 w 68"/>
                  <a:gd name="T19" fmla="*/ 58988631 h 55"/>
                  <a:gd name="T20" fmla="*/ 47108238 w 68"/>
                  <a:gd name="T21" fmla="*/ 70787044 h 55"/>
                  <a:gd name="T22" fmla="*/ 47108238 w 68"/>
                  <a:gd name="T23" fmla="*/ 578081024 h 55"/>
                  <a:gd name="T24" fmla="*/ 58886155 w 68"/>
                  <a:gd name="T25" fmla="*/ 601677850 h 55"/>
                  <a:gd name="T26" fmla="*/ 741964184 w 68"/>
                  <a:gd name="T27" fmla="*/ 601677850 h 55"/>
                  <a:gd name="T28" fmla="*/ 753742101 w 68"/>
                  <a:gd name="T29" fmla="*/ 578081024 h 55"/>
                  <a:gd name="T30" fmla="*/ 753742101 w 68"/>
                  <a:gd name="T31" fmla="*/ 70787044 h 55"/>
                  <a:gd name="T32" fmla="*/ 741964184 w 68"/>
                  <a:gd name="T33" fmla="*/ 58988631 h 55"/>
                  <a:gd name="T34" fmla="*/ 58886155 w 68"/>
                  <a:gd name="T35" fmla="*/ 58988631 h 55"/>
                  <a:gd name="T36" fmla="*/ 188436383 w 68"/>
                  <a:gd name="T37" fmla="*/ 271346327 h 55"/>
                  <a:gd name="T38" fmla="*/ 105994393 w 68"/>
                  <a:gd name="T39" fmla="*/ 188760870 h 55"/>
                  <a:gd name="T40" fmla="*/ 188436383 w 68"/>
                  <a:gd name="T41" fmla="*/ 106178848 h 55"/>
                  <a:gd name="T42" fmla="*/ 270874942 w 68"/>
                  <a:gd name="T43" fmla="*/ 188760870 h 55"/>
                  <a:gd name="T44" fmla="*/ 188436383 w 68"/>
                  <a:gd name="T45" fmla="*/ 271346327 h 55"/>
                  <a:gd name="T46" fmla="*/ 694855946 w 68"/>
                  <a:gd name="T47" fmla="*/ 542689220 h 55"/>
                  <a:gd name="T48" fmla="*/ 105994393 w 68"/>
                  <a:gd name="T49" fmla="*/ 542689220 h 55"/>
                  <a:gd name="T50" fmla="*/ 105994393 w 68"/>
                  <a:gd name="T51" fmla="*/ 460107198 h 55"/>
                  <a:gd name="T52" fmla="*/ 235544621 w 68"/>
                  <a:gd name="T53" fmla="*/ 330331523 h 55"/>
                  <a:gd name="T54" fmla="*/ 306208694 w 68"/>
                  <a:gd name="T55" fmla="*/ 389320154 h 55"/>
                  <a:gd name="T56" fmla="*/ 518197480 w 68"/>
                  <a:gd name="T57" fmla="*/ 176962457 h 55"/>
                  <a:gd name="T58" fmla="*/ 694855946 w 68"/>
                  <a:gd name="T59" fmla="*/ 353928349 h 55"/>
                  <a:gd name="T60" fmla="*/ 694855946 w 68"/>
                  <a:gd name="T61" fmla="*/ 542689220 h 55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</a:gdLst>
                <a:ahLst/>
                <a:cxnLst>
                  <a:cxn ang="T62">
                    <a:pos x="T0" y="T1"/>
                  </a:cxn>
                  <a:cxn ang="T63">
                    <a:pos x="T2" y="T3"/>
                  </a:cxn>
                  <a:cxn ang="T64">
                    <a:pos x="T4" y="T5"/>
                  </a:cxn>
                  <a:cxn ang="T65">
                    <a:pos x="T6" y="T7"/>
                  </a:cxn>
                  <a:cxn ang="T66">
                    <a:pos x="T8" y="T9"/>
                  </a:cxn>
                  <a:cxn ang="T67">
                    <a:pos x="T10" y="T11"/>
                  </a:cxn>
                  <a:cxn ang="T68">
                    <a:pos x="T12" y="T13"/>
                  </a:cxn>
                  <a:cxn ang="T69">
                    <a:pos x="T14" y="T15"/>
                  </a:cxn>
                  <a:cxn ang="T70">
                    <a:pos x="T16" y="T17"/>
                  </a:cxn>
                  <a:cxn ang="T71">
                    <a:pos x="T18" y="T19"/>
                  </a:cxn>
                  <a:cxn ang="T72">
                    <a:pos x="T20" y="T21"/>
                  </a:cxn>
                  <a:cxn ang="T73">
                    <a:pos x="T22" y="T23"/>
                  </a:cxn>
                  <a:cxn ang="T74">
                    <a:pos x="T24" y="T25"/>
                  </a:cxn>
                  <a:cxn ang="T75">
                    <a:pos x="T26" y="T27"/>
                  </a:cxn>
                  <a:cxn ang="T76">
                    <a:pos x="T28" y="T29"/>
                  </a:cxn>
                  <a:cxn ang="T77">
                    <a:pos x="T30" y="T31"/>
                  </a:cxn>
                  <a:cxn ang="T78">
                    <a:pos x="T32" y="T33"/>
                  </a:cxn>
                  <a:cxn ang="T79">
                    <a:pos x="T34" y="T35"/>
                  </a:cxn>
                  <a:cxn ang="T80">
                    <a:pos x="T36" y="T37"/>
                  </a:cxn>
                  <a:cxn ang="T81">
                    <a:pos x="T38" y="T39"/>
                  </a:cxn>
                  <a:cxn ang="T82">
                    <a:pos x="T40" y="T41"/>
                  </a:cxn>
                  <a:cxn ang="T83">
                    <a:pos x="T42" y="T43"/>
                  </a:cxn>
                  <a:cxn ang="T84">
                    <a:pos x="T44" y="T45"/>
                  </a:cxn>
                  <a:cxn ang="T85">
                    <a:pos x="T46" y="T47"/>
                  </a:cxn>
                  <a:cxn ang="T86">
                    <a:pos x="T48" y="T49"/>
                  </a:cxn>
                  <a:cxn ang="T87">
                    <a:pos x="T50" y="T51"/>
                  </a:cxn>
                  <a:cxn ang="T88">
                    <a:pos x="T52" y="T53"/>
                  </a:cxn>
                  <a:cxn ang="T89">
                    <a:pos x="T54" y="T55"/>
                  </a:cxn>
                  <a:cxn ang="T90">
                    <a:pos x="T56" y="T57"/>
                  </a:cxn>
                  <a:cxn ang="T91">
                    <a:pos x="T58" y="T59"/>
                  </a:cxn>
                  <a:cxn ang="T92">
                    <a:pos x="T60" y="T61"/>
                  </a:cxn>
                </a:cxnLst>
                <a:rect l="0" t="0" r="r" b="b"/>
                <a:pathLst>
                  <a:path w="68" h="55">
                    <a:moveTo>
                      <a:pt x="68" y="49"/>
                    </a:moveTo>
                    <a:cubicBezTo>
                      <a:pt x="68" y="53"/>
                      <a:pt x="66" y="55"/>
                      <a:pt x="63" y="55"/>
                    </a:cubicBezTo>
                    <a:cubicBezTo>
                      <a:pt x="5" y="55"/>
                      <a:pt x="5" y="55"/>
                      <a:pt x="5" y="55"/>
                    </a:cubicBezTo>
                    <a:cubicBezTo>
                      <a:pt x="2" y="55"/>
                      <a:pt x="0" y="53"/>
                      <a:pt x="0" y="49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2" y="0"/>
                      <a:pt x="5" y="0"/>
                    </a:cubicBezTo>
                    <a:cubicBezTo>
                      <a:pt x="63" y="0"/>
                      <a:pt x="63" y="0"/>
                      <a:pt x="63" y="0"/>
                    </a:cubicBezTo>
                    <a:cubicBezTo>
                      <a:pt x="66" y="0"/>
                      <a:pt x="68" y="3"/>
                      <a:pt x="68" y="6"/>
                    </a:cubicBezTo>
                    <a:lnTo>
                      <a:pt x="68" y="49"/>
                    </a:lnTo>
                    <a:close/>
                    <a:moveTo>
                      <a:pt x="5" y="5"/>
                    </a:moveTo>
                    <a:cubicBezTo>
                      <a:pt x="5" y="5"/>
                      <a:pt x="4" y="5"/>
                      <a:pt x="4" y="6"/>
                    </a:cubicBezTo>
                    <a:cubicBezTo>
                      <a:pt x="4" y="49"/>
                      <a:pt x="4" y="49"/>
                      <a:pt x="4" y="49"/>
                    </a:cubicBezTo>
                    <a:cubicBezTo>
                      <a:pt x="4" y="50"/>
                      <a:pt x="5" y="51"/>
                      <a:pt x="5" y="51"/>
                    </a:cubicBezTo>
                    <a:cubicBezTo>
                      <a:pt x="63" y="51"/>
                      <a:pt x="63" y="51"/>
                      <a:pt x="63" y="51"/>
                    </a:cubicBezTo>
                    <a:cubicBezTo>
                      <a:pt x="63" y="51"/>
                      <a:pt x="64" y="50"/>
                      <a:pt x="64" y="49"/>
                    </a:cubicBezTo>
                    <a:cubicBezTo>
                      <a:pt x="64" y="6"/>
                      <a:pt x="64" y="6"/>
                      <a:pt x="64" y="6"/>
                    </a:cubicBezTo>
                    <a:cubicBezTo>
                      <a:pt x="64" y="5"/>
                      <a:pt x="63" y="5"/>
                      <a:pt x="63" y="5"/>
                    </a:cubicBezTo>
                    <a:lnTo>
                      <a:pt x="5" y="5"/>
                    </a:lnTo>
                    <a:close/>
                    <a:moveTo>
                      <a:pt x="16" y="23"/>
                    </a:moveTo>
                    <a:cubicBezTo>
                      <a:pt x="12" y="23"/>
                      <a:pt x="9" y="20"/>
                      <a:pt x="9" y="16"/>
                    </a:cubicBezTo>
                    <a:cubicBezTo>
                      <a:pt x="9" y="13"/>
                      <a:pt x="12" y="9"/>
                      <a:pt x="16" y="9"/>
                    </a:cubicBezTo>
                    <a:cubicBezTo>
                      <a:pt x="20" y="9"/>
                      <a:pt x="23" y="13"/>
                      <a:pt x="23" y="16"/>
                    </a:cubicBezTo>
                    <a:cubicBezTo>
                      <a:pt x="23" y="20"/>
                      <a:pt x="20" y="23"/>
                      <a:pt x="16" y="23"/>
                    </a:cubicBezTo>
                    <a:close/>
                    <a:moveTo>
                      <a:pt x="59" y="46"/>
                    </a:moveTo>
                    <a:cubicBezTo>
                      <a:pt x="9" y="46"/>
                      <a:pt x="9" y="46"/>
                      <a:pt x="9" y="46"/>
                    </a:cubicBezTo>
                    <a:cubicBezTo>
                      <a:pt x="9" y="39"/>
                      <a:pt x="9" y="39"/>
                      <a:pt x="9" y="39"/>
                    </a:cubicBezTo>
                    <a:cubicBezTo>
                      <a:pt x="20" y="28"/>
                      <a:pt x="20" y="28"/>
                      <a:pt x="20" y="28"/>
                    </a:cubicBezTo>
                    <a:cubicBezTo>
                      <a:pt x="26" y="33"/>
                      <a:pt x="26" y="33"/>
                      <a:pt x="26" y="33"/>
                    </a:cubicBezTo>
                    <a:cubicBezTo>
                      <a:pt x="44" y="15"/>
                      <a:pt x="44" y="15"/>
                      <a:pt x="44" y="15"/>
                    </a:cubicBezTo>
                    <a:cubicBezTo>
                      <a:pt x="59" y="30"/>
                      <a:pt x="59" y="30"/>
                      <a:pt x="59" y="30"/>
                    </a:cubicBezTo>
                    <a:lnTo>
                      <a:pt x="59" y="46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id-ID" dirty="0">
                  <a:latin typeface="+mn-ea"/>
                </a:endParaRPr>
              </a:p>
            </p:txBody>
          </p:sp>
        </p:grpSp>
        <p:sp>
          <p:nvSpPr>
            <p:cNvPr id="14" name="Button">
              <a:extLst>
                <a:ext uri="{FF2B5EF4-FFF2-40B4-BE49-F238E27FC236}">
                  <a16:creationId xmlns:a16="http://schemas.microsoft.com/office/drawing/2014/main" id="{28D07AC6-3D81-F497-643B-2862B16A96A0}"/>
                </a:ext>
              </a:extLst>
            </p:cNvPr>
            <p:cNvSpPr>
              <a:spLocks/>
            </p:cNvSpPr>
            <p:nvPr/>
          </p:nvSpPr>
          <p:spPr bwMode="auto">
            <a:xfrm>
              <a:off x="3507967" y="6313512"/>
              <a:ext cx="956861" cy="241995"/>
            </a:xfrm>
            <a:prstGeom prst="roundRect">
              <a:avLst>
                <a:gd name="adj" fmla="val 8776"/>
              </a:avLst>
            </a:prstGeom>
            <a:solidFill>
              <a:srgbClr val="FFFFFF"/>
            </a:solidFill>
            <a:ln w="6350" cap="flat" cmpd="sng" algn="ctr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Showcase </a:t>
              </a:r>
              <a:r>
                <a:rPr lang="ko-KR" alt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체험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43F485E6-1EFD-59A0-ADD5-B89AFEDD602A}"/>
                </a:ext>
              </a:extLst>
            </p:cNvPr>
            <p:cNvCxnSpPr/>
            <p:nvPr/>
          </p:nvCxnSpPr>
          <p:spPr>
            <a:xfrm>
              <a:off x="217502" y="4401108"/>
              <a:ext cx="9010633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4CECF07D-DCD4-F5EB-C432-594628811256}"/>
                </a:ext>
              </a:extLst>
            </p:cNvPr>
            <p:cNvCxnSpPr>
              <a:cxnSpLocks/>
            </p:cNvCxnSpPr>
            <p:nvPr/>
          </p:nvCxnSpPr>
          <p:spPr>
            <a:xfrm>
              <a:off x="2592015" y="3981978"/>
              <a:ext cx="0" cy="42003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F08E072D-C8DE-6F02-25ED-075A4740AD5C}"/>
                </a:ext>
              </a:extLst>
            </p:cNvPr>
            <p:cNvSpPr/>
            <p:nvPr/>
          </p:nvSpPr>
          <p:spPr>
            <a:xfrm>
              <a:off x="675699" y="4102800"/>
              <a:ext cx="1335545" cy="154914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/>
            <a:p>
              <a:pPr lvl="0" algn="ctr" latinLnBrk="0">
                <a:lnSpc>
                  <a:spcPct val="110000"/>
                </a:lnSpc>
                <a:defRPr/>
              </a:pPr>
              <a:r>
                <a:rPr lang="ko-KR" altLang="en-US" sz="1000" b="1" dirty="0">
                  <a:latin typeface="+mn-ea"/>
                  <a:cs typeface="Segoe UI" panose="020B0502040204020203" pitchFamily="34" charset="0"/>
                </a:rPr>
                <a:t>집중도 분석</a:t>
              </a: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8551FC55-6857-F9AC-9C97-10EFB07D00AD}"/>
                </a:ext>
              </a:extLst>
            </p:cNvPr>
            <p:cNvSpPr/>
            <p:nvPr/>
          </p:nvSpPr>
          <p:spPr>
            <a:xfrm>
              <a:off x="7440746" y="4102800"/>
              <a:ext cx="1335545" cy="154914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/>
            <a:p>
              <a:pPr lvl="0" algn="ctr" latinLnBrk="0">
                <a:lnSpc>
                  <a:spcPct val="110000"/>
                </a:lnSpc>
                <a:defRPr/>
              </a:pPr>
              <a:r>
                <a:rPr lang="ko-KR" altLang="en-US" sz="1000" b="1" dirty="0">
                  <a:latin typeface="+mn-ea"/>
                  <a:cs typeface="Segoe UI" panose="020B0502040204020203" pitchFamily="34" charset="0"/>
                </a:rPr>
                <a:t>시험 부정행위 검출</a:t>
              </a: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B5AA7010-51FC-7C2F-DFF8-3CF257881328}"/>
                </a:ext>
              </a:extLst>
            </p:cNvPr>
            <p:cNvSpPr/>
            <p:nvPr/>
          </p:nvSpPr>
          <p:spPr>
            <a:xfrm>
              <a:off x="217498" y="4341026"/>
              <a:ext cx="2369487" cy="70745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Ins="90000" rtlCol="0" anchor="ctr"/>
            <a:lstStyle/>
            <a:p>
              <a:pPr algn="l"/>
              <a:endParaRPr lang="ko-KR" altLang="en-US" sz="1000" noProof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E1ABF8F0-E4B2-8922-55DF-2CDE74C718B1}"/>
                </a:ext>
              </a:extLst>
            </p:cNvPr>
            <p:cNvCxnSpPr/>
            <p:nvPr/>
          </p:nvCxnSpPr>
          <p:spPr>
            <a:xfrm>
              <a:off x="217502" y="3963977"/>
              <a:ext cx="9010633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60063F82-859C-24AC-45B3-AD5AFE2B8456}"/>
                </a:ext>
              </a:extLst>
            </p:cNvPr>
            <p:cNvCxnSpPr>
              <a:cxnSpLocks/>
            </p:cNvCxnSpPr>
            <p:nvPr/>
          </p:nvCxnSpPr>
          <p:spPr>
            <a:xfrm>
              <a:off x="4763778" y="3967282"/>
              <a:ext cx="8503" cy="45431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243429C0-F2FE-652E-E6B2-808048198E3F}"/>
                </a:ext>
              </a:extLst>
            </p:cNvPr>
            <p:cNvCxnSpPr>
              <a:cxnSpLocks/>
            </p:cNvCxnSpPr>
            <p:nvPr/>
          </p:nvCxnSpPr>
          <p:spPr>
            <a:xfrm>
              <a:off x="6945599" y="3967282"/>
              <a:ext cx="0" cy="43472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3C83B75D-563D-A473-2E17-E5DA03EC3A04}"/>
                </a:ext>
              </a:extLst>
            </p:cNvPr>
            <p:cNvSpPr/>
            <p:nvPr/>
          </p:nvSpPr>
          <p:spPr>
            <a:xfrm>
              <a:off x="3014376" y="4102800"/>
              <a:ext cx="1335545" cy="154914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/>
            <a:p>
              <a:pPr lvl="0" algn="ctr" latinLnBrk="0">
                <a:lnSpc>
                  <a:spcPct val="110000"/>
                </a:lnSpc>
                <a:defRPr/>
              </a:pPr>
              <a:r>
                <a:rPr lang="ko-KR" altLang="en-US" sz="1000" b="1">
                  <a:latin typeface="+mn-ea"/>
                  <a:cs typeface="Segoe UI" panose="020B0502040204020203" pitchFamily="34" charset="0"/>
                </a:rPr>
                <a:t>흥미도 </a:t>
              </a:r>
              <a:r>
                <a:rPr lang="ko-KR" altLang="en-US" sz="1000" b="1" dirty="0">
                  <a:latin typeface="+mn-ea"/>
                  <a:cs typeface="Segoe UI" panose="020B0502040204020203" pitchFamily="34" charset="0"/>
                </a:rPr>
                <a:t>분석</a:t>
              </a: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6B364A5D-2F5D-4000-5893-221C93E6B63F}"/>
                </a:ext>
              </a:extLst>
            </p:cNvPr>
            <p:cNvSpPr/>
            <p:nvPr/>
          </p:nvSpPr>
          <p:spPr>
            <a:xfrm>
              <a:off x="5193524" y="4102800"/>
              <a:ext cx="1335545" cy="154914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/>
            <a:p>
              <a:pPr lvl="0" algn="ctr" latinLnBrk="0">
                <a:lnSpc>
                  <a:spcPct val="110000"/>
                </a:lnSpc>
                <a:defRPr/>
              </a:pPr>
              <a:r>
                <a:rPr lang="ko-KR" altLang="en-US" sz="1000" b="1" dirty="0">
                  <a:latin typeface="+mn-ea"/>
                  <a:cs typeface="Segoe UI" panose="020B0502040204020203" pitchFamily="34" charset="0"/>
                </a:rPr>
                <a:t>자세 분석</a:t>
              </a: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49ABF374-A6BF-7317-209A-7A83805A7CF6}"/>
                </a:ext>
              </a:extLst>
            </p:cNvPr>
            <p:cNvSpPr/>
            <p:nvPr/>
          </p:nvSpPr>
          <p:spPr>
            <a:xfrm>
              <a:off x="217502" y="791183"/>
              <a:ext cx="9010636" cy="51606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x-none" altLang="en-US" dirty="0">
                <a:latin typeface="+mn-ea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5C64B45F-4FC0-A46D-BF36-B2E5D38F8D5F}"/>
                </a:ext>
              </a:extLst>
            </p:cNvPr>
            <p:cNvSpPr/>
            <p:nvPr/>
          </p:nvSpPr>
          <p:spPr>
            <a:xfrm>
              <a:off x="217502" y="791183"/>
              <a:ext cx="9010636" cy="51606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x-none" altLang="en-US" dirty="0">
                <a:latin typeface="+mn-ea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EFB28432-8539-3297-884A-369F9CDFE6B5}"/>
                </a:ext>
              </a:extLst>
            </p:cNvPr>
            <p:cNvSpPr/>
            <p:nvPr/>
          </p:nvSpPr>
          <p:spPr>
            <a:xfrm>
              <a:off x="217502" y="791183"/>
              <a:ext cx="9010636" cy="51606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x-none" altLang="en-US" dirty="0">
                <a:latin typeface="+mn-ea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91DABD91-D4C7-9F17-2FF5-84E8D5B6C21E}"/>
                </a:ext>
              </a:extLst>
            </p:cNvPr>
            <p:cNvSpPr/>
            <p:nvPr/>
          </p:nvSpPr>
          <p:spPr bwMode="auto">
            <a:xfrm>
              <a:off x="338543" y="949952"/>
              <a:ext cx="1004929" cy="198522"/>
            </a:xfrm>
            <a:prstGeom prst="rect">
              <a:avLst/>
            </a:prstGeom>
            <a:noFill/>
            <a:ln w="2857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none" lIns="36000"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0" lang="en-US" altLang="ko-KR" sz="1050" b="1" dirty="0">
                  <a:solidFill>
                    <a:schemeClr val="bg1">
                      <a:lumMod val="65000"/>
                    </a:schemeClr>
                  </a:solidFill>
                  <a:latin typeface="+mn-ea"/>
                </a:rPr>
                <a:t>Raiseme </a:t>
              </a:r>
              <a:r>
                <a:rPr lang="en-US" altLang="ko-KR" sz="1050" b="1" dirty="0">
                  <a:solidFill>
                    <a:schemeClr val="bg1">
                      <a:lumMod val="65000"/>
                    </a:schemeClr>
                  </a:solidFill>
                  <a:latin typeface="+mn-ea"/>
                </a:rPr>
                <a:t>Logo</a:t>
              </a:r>
              <a:endParaRPr kumimoji="0" lang="ko-KR" altLang="en-US" sz="1050" b="1" dirty="0">
                <a:solidFill>
                  <a:schemeClr val="bg1">
                    <a:lumMod val="65000"/>
                  </a:schemeClr>
                </a:solidFill>
                <a:latin typeface="+mn-ea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05B60A9-FEAA-D5F8-6863-78B74316EA62}"/>
                </a:ext>
              </a:extLst>
            </p:cNvPr>
            <p:cNvSpPr txBox="1"/>
            <p:nvPr/>
          </p:nvSpPr>
          <p:spPr>
            <a:xfrm>
              <a:off x="6903769" y="926102"/>
              <a:ext cx="502309" cy="246221"/>
            </a:xfrm>
            <a:prstGeom prst="rect">
              <a:avLst/>
            </a:prstGeom>
            <a:noFill/>
          </p:spPr>
          <p:txBody>
            <a:bodyPr wrap="none" lIns="36000" rIns="36000" rtlCol="0" anchor="ctr">
              <a:spAutoFit/>
            </a:bodyPr>
            <a:lstStyle/>
            <a:p>
              <a:pPr algn="ctr"/>
              <a:r>
                <a:rPr kumimoji="1" lang="en-US" altLang="en-US" sz="1000" b="1" dirty="0">
                  <a:latin typeface="+mn-ea"/>
                </a:rPr>
                <a:t>Service</a:t>
              </a:r>
              <a:endParaRPr kumimoji="1" lang="x-none" altLang="en-US" sz="1000" b="1" dirty="0">
                <a:latin typeface="+mn-ea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AC6E76D6-AC7D-82FF-8E4C-68EA9DED4696}"/>
                </a:ext>
              </a:extLst>
            </p:cNvPr>
            <p:cNvSpPr txBox="1"/>
            <p:nvPr/>
          </p:nvSpPr>
          <p:spPr>
            <a:xfrm>
              <a:off x="8651687" y="926102"/>
              <a:ext cx="407731" cy="246221"/>
            </a:xfrm>
            <a:prstGeom prst="rect">
              <a:avLst/>
            </a:prstGeom>
            <a:noFill/>
          </p:spPr>
          <p:txBody>
            <a:bodyPr wrap="none" lIns="36000" rIns="36000" rtlCol="0" anchor="ctr">
              <a:spAutoFit/>
            </a:bodyPr>
            <a:lstStyle/>
            <a:p>
              <a:pPr algn="ctr"/>
              <a:r>
                <a:rPr kumimoji="1" lang="en-US" altLang="en-US" sz="1000" b="1" dirty="0">
                  <a:latin typeface="+mn-ea"/>
                </a:rPr>
                <a:t>News</a:t>
              </a:r>
              <a:endParaRPr kumimoji="1" lang="x-none" altLang="en-US" sz="1000" b="1" dirty="0">
                <a:latin typeface="+mn-ea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F3D80295-FEB6-6C6F-453B-462BC64E2155}"/>
                </a:ext>
              </a:extLst>
            </p:cNvPr>
            <p:cNvSpPr/>
            <p:nvPr/>
          </p:nvSpPr>
          <p:spPr bwMode="auto">
            <a:xfrm>
              <a:off x="5775776" y="971689"/>
              <a:ext cx="346666" cy="155049"/>
            </a:xfrm>
            <a:prstGeom prst="rect">
              <a:avLst/>
            </a:prstGeom>
            <a:noFill/>
            <a:ln w="2857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none" lIns="36000"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kumimoji="0" lang="ko-KR" altLang="en-US" sz="1000" b="1" dirty="0">
                <a:latin typeface="+mn-ea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D2E52764-4E8E-D9C7-FAA8-57B6899B0B40}"/>
                </a:ext>
              </a:extLst>
            </p:cNvPr>
            <p:cNvSpPr txBox="1"/>
            <p:nvPr/>
          </p:nvSpPr>
          <p:spPr>
            <a:xfrm>
              <a:off x="8080805" y="926102"/>
              <a:ext cx="353228" cy="246221"/>
            </a:xfrm>
            <a:prstGeom prst="rect">
              <a:avLst/>
            </a:prstGeom>
            <a:noFill/>
          </p:spPr>
          <p:txBody>
            <a:bodyPr wrap="none" lIns="36000" rIns="36000" rtlCol="0" anchor="ctr">
              <a:spAutoFit/>
            </a:bodyPr>
            <a:lstStyle/>
            <a:p>
              <a:pPr algn="ctr"/>
              <a:r>
                <a:rPr kumimoji="1" lang="en-US" altLang="en-US" sz="1000" b="1" dirty="0">
                  <a:latin typeface="+mn-ea"/>
                </a:rPr>
                <a:t>Case</a:t>
              </a:r>
              <a:endParaRPr kumimoji="1" lang="x-none" altLang="en-US" sz="1000" b="1" dirty="0">
                <a:latin typeface="+mn-ea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6AF2542-CED7-2911-3559-17CC3AE61FAD}"/>
                </a:ext>
              </a:extLst>
            </p:cNvPr>
            <p:cNvSpPr txBox="1"/>
            <p:nvPr/>
          </p:nvSpPr>
          <p:spPr>
            <a:xfrm>
              <a:off x="6323266" y="926102"/>
              <a:ext cx="451012" cy="246221"/>
            </a:xfrm>
            <a:prstGeom prst="rect">
              <a:avLst/>
            </a:prstGeom>
            <a:noFill/>
          </p:spPr>
          <p:txBody>
            <a:bodyPr wrap="none" lIns="36000" rIns="36000" rtlCol="0" anchor="ctr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0" lang="en-US" altLang="ko-KR" sz="1000" b="1" dirty="0">
                  <a:latin typeface="+mn-ea"/>
                </a:rPr>
                <a:t>About</a:t>
              </a:r>
              <a:endParaRPr kumimoji="0" lang="ko-KR" altLang="en-US" sz="1000" b="1" dirty="0">
                <a:latin typeface="+mn-ea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9167492-B130-9FC3-1A05-D6D129CE7E29}"/>
                </a:ext>
              </a:extLst>
            </p:cNvPr>
            <p:cNvSpPr txBox="1"/>
            <p:nvPr/>
          </p:nvSpPr>
          <p:spPr>
            <a:xfrm>
              <a:off x="7506714" y="926102"/>
              <a:ext cx="359641" cy="246221"/>
            </a:xfrm>
            <a:prstGeom prst="rect">
              <a:avLst/>
            </a:prstGeom>
            <a:noFill/>
          </p:spPr>
          <p:txBody>
            <a:bodyPr wrap="none" lIns="36000" rIns="36000" rtlCol="0" anchor="ctr">
              <a:spAutoFit/>
            </a:bodyPr>
            <a:lstStyle/>
            <a:p>
              <a:pPr algn="ctr"/>
              <a:r>
                <a:rPr kumimoji="1" lang="en-US" altLang="en-US" sz="1000" b="1" dirty="0">
                  <a:latin typeface="+mn-ea"/>
                </a:rPr>
                <a:t>Tech</a:t>
              </a:r>
              <a:endParaRPr kumimoji="1" lang="x-none" altLang="en-US" sz="1000" b="1" dirty="0">
                <a:latin typeface="+mn-ea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8F8EF853-7126-6C59-040F-3143CD65C553}"/>
                </a:ext>
              </a:extLst>
            </p:cNvPr>
            <p:cNvSpPr/>
            <p:nvPr/>
          </p:nvSpPr>
          <p:spPr>
            <a:xfrm>
              <a:off x="217498" y="788533"/>
              <a:ext cx="9010632" cy="5798735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Ins="90000" rtlCol="0" anchor="ctr"/>
            <a:lstStyle/>
            <a:p>
              <a:pPr algn="ctr"/>
              <a:endParaRPr lang="ko-KR" altLang="en-US" noProof="1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BAAE9CEB-E5F7-D87B-CE15-194845AC0425}"/>
              </a:ext>
            </a:extLst>
          </p:cNvPr>
          <p:cNvSpPr/>
          <p:nvPr/>
        </p:nvSpPr>
        <p:spPr>
          <a:xfrm>
            <a:off x="308166" y="870542"/>
            <a:ext cx="8760063" cy="5403588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marR="0" lvl="1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B5FC2032-2DF6-3895-90C1-4D844AF8F94E}"/>
              </a:ext>
            </a:extLst>
          </p:cNvPr>
          <p:cNvSpPr/>
          <p:nvPr/>
        </p:nvSpPr>
        <p:spPr>
          <a:xfrm>
            <a:off x="546157" y="1413736"/>
            <a:ext cx="8283984" cy="456610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lnSpc>
                <a:spcPct val="150000"/>
              </a:lnSpc>
              <a:buAutoNum type="arabicPeriod"/>
            </a:pP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6F2C153-4FA2-CC9A-C0BC-834899B3D7E2}"/>
              </a:ext>
            </a:extLst>
          </p:cNvPr>
          <p:cNvSpPr txBox="1"/>
          <p:nvPr/>
        </p:nvSpPr>
        <p:spPr>
          <a:xfrm>
            <a:off x="1404093" y="1994517"/>
            <a:ext cx="3707906" cy="307777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r>
              <a:rPr lang="ko-KR" altLang="en-US" sz="2000" b="1" dirty="0"/>
              <a:t>당신의 자세는 </a:t>
            </a:r>
            <a:r>
              <a:rPr lang="ko-KR" altLang="en-US" sz="2000" b="1" dirty="0" err="1"/>
              <a:t>어떤가요</a:t>
            </a:r>
            <a:r>
              <a:rPr lang="en-US" altLang="ko-KR" sz="2000" b="1" dirty="0"/>
              <a:t>?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5FEA2DFC-4C48-AE7A-5B0C-2819CED33459}"/>
              </a:ext>
            </a:extLst>
          </p:cNvPr>
          <p:cNvSpPr txBox="1"/>
          <p:nvPr/>
        </p:nvSpPr>
        <p:spPr>
          <a:xfrm>
            <a:off x="1404093" y="2318552"/>
            <a:ext cx="4151847" cy="153888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pPr>
              <a:defRPr/>
            </a:pPr>
            <a:r>
              <a:rPr lang="ko-KR" altLang="en-US" sz="1000" dirty="0">
                <a:latin typeface="맑은 고딕"/>
                <a:ea typeface="맑은 고딕"/>
              </a:rPr>
              <a:t>나의 자세가 </a:t>
            </a:r>
            <a:r>
              <a:rPr lang="ko-KR" altLang="en-US" sz="1000" dirty="0" err="1">
                <a:latin typeface="맑은 고딕"/>
                <a:ea typeface="맑은 고딕"/>
              </a:rPr>
              <a:t>좋은지</a:t>
            </a:r>
            <a:r>
              <a:rPr lang="ko-KR" altLang="en-US" sz="1000" dirty="0">
                <a:latin typeface="맑은 고딕"/>
                <a:ea typeface="맑은 고딕"/>
              </a:rPr>
              <a:t> 나쁜지 궁금하다면 지금 테스트 해보세요</a:t>
            </a:r>
            <a:r>
              <a:rPr lang="en-US" altLang="ko-KR" sz="1000" dirty="0">
                <a:latin typeface="맑은 고딕"/>
                <a:ea typeface="맑은 고딕"/>
              </a:rPr>
              <a:t>!</a:t>
            </a: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E7BD2104-D0B9-9522-8EED-8A86827790E0}"/>
              </a:ext>
            </a:extLst>
          </p:cNvPr>
          <p:cNvSpPr/>
          <p:nvPr/>
        </p:nvSpPr>
        <p:spPr>
          <a:xfrm>
            <a:off x="548549" y="986216"/>
            <a:ext cx="2038436" cy="293034"/>
          </a:xfrm>
          <a:prstGeom prst="rect">
            <a:avLst/>
          </a:prstGeom>
          <a:noFill/>
          <a:ln w="3175">
            <a:noFill/>
          </a:ln>
          <a:effectLst/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Raiseme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Showcase</a:t>
            </a:r>
            <a:endParaRPr lang="ko-KR" altLang="en-US" sz="12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80" name="Delete">
            <a:extLst>
              <a:ext uri="{FF2B5EF4-FFF2-40B4-BE49-F238E27FC236}">
                <a16:creationId xmlns:a16="http://schemas.microsoft.com/office/drawing/2014/main" id="{1BD5D00C-AC7A-64FF-C862-D04ADC9F13E9}"/>
              </a:ext>
            </a:extLst>
          </p:cNvPr>
          <p:cNvSpPr>
            <a:spLocks noChangeAspect="1"/>
          </p:cNvSpPr>
          <p:nvPr/>
        </p:nvSpPr>
        <p:spPr bwMode="auto">
          <a:xfrm>
            <a:off x="8531986" y="1037036"/>
            <a:ext cx="157114" cy="169711"/>
          </a:xfrm>
          <a:custGeom>
            <a:avLst/>
            <a:gdLst>
              <a:gd name="T0" fmla="*/ 3 w 77"/>
              <a:gd name="T1" fmla="*/ 0 h 77"/>
              <a:gd name="T2" fmla="*/ 0 w 77"/>
              <a:gd name="T3" fmla="*/ 3 h 77"/>
              <a:gd name="T4" fmla="*/ 36 w 77"/>
              <a:gd name="T5" fmla="*/ 38 h 77"/>
              <a:gd name="T6" fmla="*/ 0 w 77"/>
              <a:gd name="T7" fmla="*/ 74 h 77"/>
              <a:gd name="T8" fmla="*/ 3 w 77"/>
              <a:gd name="T9" fmla="*/ 77 h 77"/>
              <a:gd name="T10" fmla="*/ 39 w 77"/>
              <a:gd name="T11" fmla="*/ 41 h 77"/>
              <a:gd name="T12" fmla="*/ 74 w 77"/>
              <a:gd name="T13" fmla="*/ 77 h 77"/>
              <a:gd name="T14" fmla="*/ 77 w 77"/>
              <a:gd name="T15" fmla="*/ 74 h 77"/>
              <a:gd name="T16" fmla="*/ 42 w 77"/>
              <a:gd name="T17" fmla="*/ 38 h 77"/>
              <a:gd name="T18" fmla="*/ 77 w 77"/>
              <a:gd name="T19" fmla="*/ 3 h 77"/>
              <a:gd name="T20" fmla="*/ 74 w 77"/>
              <a:gd name="T21" fmla="*/ 0 h 77"/>
              <a:gd name="T22" fmla="*/ 39 w 77"/>
              <a:gd name="T23" fmla="*/ 35 h 77"/>
              <a:gd name="T24" fmla="*/ 3 w 77"/>
              <a:gd name="T25" fmla="*/ 0 h 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77" h="77">
                <a:moveTo>
                  <a:pt x="3" y="0"/>
                </a:moveTo>
                <a:lnTo>
                  <a:pt x="0" y="3"/>
                </a:lnTo>
                <a:lnTo>
                  <a:pt x="36" y="38"/>
                </a:lnTo>
                <a:lnTo>
                  <a:pt x="0" y="74"/>
                </a:lnTo>
                <a:lnTo>
                  <a:pt x="3" y="77"/>
                </a:lnTo>
                <a:lnTo>
                  <a:pt x="39" y="41"/>
                </a:lnTo>
                <a:lnTo>
                  <a:pt x="74" y="77"/>
                </a:lnTo>
                <a:lnTo>
                  <a:pt x="77" y="74"/>
                </a:lnTo>
                <a:lnTo>
                  <a:pt x="42" y="38"/>
                </a:lnTo>
                <a:lnTo>
                  <a:pt x="77" y="3"/>
                </a:lnTo>
                <a:lnTo>
                  <a:pt x="74" y="0"/>
                </a:lnTo>
                <a:lnTo>
                  <a:pt x="39" y="35"/>
                </a:lnTo>
                <a:lnTo>
                  <a:pt x="3" y="0"/>
                </a:lnTo>
                <a:close/>
              </a:path>
            </a:pathLst>
          </a:custGeom>
          <a:solidFill>
            <a:srgbClr val="5F5F5F"/>
          </a:solidFill>
          <a:ln w="3175"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0" name="사각형: 둥근 모서리 128">
            <a:extLst>
              <a:ext uri="{FF2B5EF4-FFF2-40B4-BE49-F238E27FC236}">
                <a16:creationId xmlns:a16="http://schemas.microsoft.com/office/drawing/2014/main" id="{A6531C3A-9C38-49CB-0F94-5712B3BC4036}"/>
              </a:ext>
            </a:extLst>
          </p:cNvPr>
          <p:cNvSpPr>
            <a:spLocks/>
          </p:cNvSpPr>
          <p:nvPr/>
        </p:nvSpPr>
        <p:spPr>
          <a:xfrm>
            <a:off x="5996672" y="1989505"/>
            <a:ext cx="1982942" cy="489804"/>
          </a:xfrm>
          <a:prstGeom prst="roundRect">
            <a:avLst>
              <a:gd name="adj" fmla="val 50000"/>
            </a:avLst>
          </a:prstGeom>
          <a:solidFill>
            <a:srgbClr val="7F7F7F"/>
          </a:solidFill>
          <a:ln w="0">
            <a:solidFill>
              <a:schemeClr val="tx1">
                <a:lumMod val="50000"/>
                <a:lumOff val="50000"/>
              </a:schemeClr>
            </a:solidFill>
            <a:prstDash/>
          </a:ln>
          <a:effectLst/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>
                <a:ln w="9525" cap="flat" cmpd="sng">
                  <a:noFill/>
                  <a:prstDash/>
                </a:ln>
                <a:solidFill>
                  <a:srgbClr val="FFFFFF"/>
                </a:solidFill>
                <a:latin typeface="맑은 고딕" charset="0"/>
                <a:ea typeface="맑은 고딕" charset="0"/>
              </a:rPr>
              <a:t>분석</a:t>
            </a:r>
            <a:r>
              <a:rPr kumimoji="0" lang="ko-KR" altLang="en-US" b="1" i="0" u="none" strike="noStrike" kern="1200" cap="none" spc="0" normalizeH="0" baseline="0" noProof="0" dirty="0">
                <a:ln w="9525" cap="flat" cmpd="sng">
                  <a:noFill/>
                  <a:prstDash/>
                </a:ln>
                <a:solidFill>
                  <a:srgbClr val="FFFFFF"/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rPr>
              <a:t> 시작</a:t>
            </a:r>
          </a:p>
        </p:txBody>
      </p:sp>
      <p:sp>
        <p:nvSpPr>
          <p:cNvPr id="135" name="타원 134">
            <a:extLst>
              <a:ext uri="{FF2B5EF4-FFF2-40B4-BE49-F238E27FC236}">
                <a16:creationId xmlns:a16="http://schemas.microsoft.com/office/drawing/2014/main" id="{A6ABE80D-634C-3A0D-9611-CB0987AC33AE}"/>
              </a:ext>
            </a:extLst>
          </p:cNvPr>
          <p:cNvSpPr/>
          <p:nvPr/>
        </p:nvSpPr>
        <p:spPr>
          <a:xfrm>
            <a:off x="1244692" y="2102783"/>
            <a:ext cx="166154" cy="166154"/>
          </a:xfrm>
          <a:prstGeom prst="ellipse">
            <a:avLst/>
          </a:prstGeom>
          <a:solidFill>
            <a:srgbClr val="C0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38" dirty="0">
                <a:solidFill>
                  <a:schemeClr val="bg1"/>
                </a:solidFill>
                <a:latin typeface="+mn-ea"/>
              </a:rPr>
              <a:t>2</a:t>
            </a:r>
            <a:endParaRPr lang="ko-KR" altLang="en-US" sz="738" dirty="0" err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136" name="타원 135">
            <a:extLst>
              <a:ext uri="{FF2B5EF4-FFF2-40B4-BE49-F238E27FC236}">
                <a16:creationId xmlns:a16="http://schemas.microsoft.com/office/drawing/2014/main" id="{4E241C19-B524-B61F-E099-55519DC2AFCD}"/>
              </a:ext>
            </a:extLst>
          </p:cNvPr>
          <p:cNvSpPr/>
          <p:nvPr/>
        </p:nvSpPr>
        <p:spPr>
          <a:xfrm>
            <a:off x="4578420" y="1884854"/>
            <a:ext cx="166154" cy="166154"/>
          </a:xfrm>
          <a:prstGeom prst="ellipse">
            <a:avLst/>
          </a:prstGeom>
          <a:solidFill>
            <a:srgbClr val="C0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38" dirty="0">
                <a:solidFill>
                  <a:schemeClr val="bg1"/>
                </a:solidFill>
                <a:latin typeface="+mn-ea"/>
              </a:rPr>
              <a:t>3</a:t>
            </a:r>
            <a:endParaRPr lang="ko-KR" altLang="en-US" sz="738" dirty="0" err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137" name="타원 136">
            <a:extLst>
              <a:ext uri="{FF2B5EF4-FFF2-40B4-BE49-F238E27FC236}">
                <a16:creationId xmlns:a16="http://schemas.microsoft.com/office/drawing/2014/main" id="{B299A2A6-2025-4B81-7FF1-A7A344608F1B}"/>
              </a:ext>
            </a:extLst>
          </p:cNvPr>
          <p:cNvSpPr/>
          <p:nvPr/>
        </p:nvSpPr>
        <p:spPr>
          <a:xfrm>
            <a:off x="6052274" y="2018603"/>
            <a:ext cx="166154" cy="166154"/>
          </a:xfrm>
          <a:prstGeom prst="ellipse">
            <a:avLst/>
          </a:prstGeom>
          <a:solidFill>
            <a:srgbClr val="C0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38" dirty="0">
                <a:solidFill>
                  <a:schemeClr val="bg1"/>
                </a:solidFill>
                <a:latin typeface="+mn-ea"/>
              </a:rPr>
              <a:t>4</a:t>
            </a:r>
            <a:endParaRPr lang="ko-KR" altLang="en-US" sz="738" dirty="0" err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140" name="타원 139">
            <a:extLst>
              <a:ext uri="{FF2B5EF4-FFF2-40B4-BE49-F238E27FC236}">
                <a16:creationId xmlns:a16="http://schemas.microsoft.com/office/drawing/2014/main" id="{7B1CA27D-6ECC-5133-271B-62732C5D3D76}"/>
              </a:ext>
            </a:extLst>
          </p:cNvPr>
          <p:cNvSpPr/>
          <p:nvPr/>
        </p:nvSpPr>
        <p:spPr>
          <a:xfrm>
            <a:off x="8540540" y="849691"/>
            <a:ext cx="166154" cy="166154"/>
          </a:xfrm>
          <a:prstGeom prst="ellipse">
            <a:avLst/>
          </a:prstGeom>
          <a:solidFill>
            <a:srgbClr val="C0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38" dirty="0">
                <a:solidFill>
                  <a:schemeClr val="bg1"/>
                </a:solidFill>
                <a:latin typeface="+mn-ea"/>
              </a:rPr>
              <a:t>7</a:t>
            </a:r>
            <a:endParaRPr lang="ko-KR" altLang="en-US" sz="738" dirty="0" err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A985CCAC-DF0B-21F9-11E8-BEEC671752AD}"/>
              </a:ext>
            </a:extLst>
          </p:cNvPr>
          <p:cNvSpPr txBox="1"/>
          <p:nvPr/>
        </p:nvSpPr>
        <p:spPr>
          <a:xfrm>
            <a:off x="1404093" y="2894457"/>
            <a:ext cx="6750921" cy="138499"/>
          </a:xfrm>
          <a:prstGeom prst="rect">
            <a:avLst/>
          </a:prstGeom>
          <a:noFill/>
        </p:spPr>
        <p:txBody>
          <a:bodyPr wrap="square" lIns="36000" tIns="0" rIns="0" bIns="0">
            <a:spAutoFit/>
          </a:bodyPr>
          <a:lstStyle/>
          <a:p>
            <a:pPr marL="0" marR="0" lvl="0" indent="0" defTabSz="91419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Raiesme</a:t>
            </a: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의 자세 분석 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AI </a:t>
            </a: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모델은 </a:t>
            </a: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/>
                <a:cs typeface="+mn-cs"/>
              </a:rPr>
              <a:t>화상으로 소통할 때 사람들의 바른 자세 여부를 </a:t>
            </a:r>
            <a:r>
              <a:rPr lang="ko-KR" altLang="en-US" sz="900" dirty="0">
                <a:latin typeface="맑은 고딕"/>
                <a:ea typeface="맑은 고딕"/>
              </a:rPr>
              <a:t>확인</a:t>
            </a: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/>
                <a:cs typeface="+mn-cs"/>
              </a:rPr>
              <a:t>할 수 있습니다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/>
                <a:cs typeface="+mn-cs"/>
              </a:rPr>
              <a:t>.</a:t>
            </a:r>
            <a:endParaRPr kumimoji="0" lang="en-US" altLang="ko-KR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grpSp>
        <p:nvGrpSpPr>
          <p:cNvPr id="77" name="Drop-down" descr="&lt;SmartSettings&gt;&lt;SmartResize enabled=&quot;True&quot; minWidth=&quot;20&quot; minHeight=&quot;5&quot; /&gt;&lt;/SmartSettings&gt;">
            <a:extLst>
              <a:ext uri="{FF2B5EF4-FFF2-40B4-BE49-F238E27FC236}">
                <a16:creationId xmlns:a16="http://schemas.microsoft.com/office/drawing/2014/main" id="{27CFB8D0-681D-9FD1-D778-FA9242BE8426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2123473" y="1029546"/>
            <a:ext cx="804176" cy="206375"/>
            <a:chOff x="5537200" y="2495550"/>
            <a:chExt cx="1281113" cy="206375"/>
          </a:xfrm>
        </p:grpSpPr>
        <p:sp>
          <p:nvSpPr>
            <p:cNvPr id="81" name="Input Field">
              <a:extLst>
                <a:ext uri="{FF2B5EF4-FFF2-40B4-BE49-F238E27FC236}">
                  <a16:creationId xmlns:a16="http://schemas.microsoft.com/office/drawing/2014/main" id="{D8A0FA1B-941C-4401-DF5B-6EA4998A95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37200" y="2495550"/>
              <a:ext cx="1281113" cy="206375"/>
            </a:xfrm>
            <a:prstGeom prst="rect">
              <a:avLst/>
            </a:prstGeom>
            <a:solidFill>
              <a:srgbClr val="FFFFFF"/>
            </a:solidFill>
            <a:ln w="6350" cap="flat">
              <a:solidFill>
                <a:srgbClr val="A0A0A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54864" tIns="0" rIns="128016" bIns="0" numCol="1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800" dirty="0">
                  <a:solidFill>
                    <a:srgbClr val="333333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자세 분석</a:t>
              </a:r>
              <a:endParaRPr lang="en-US" sz="800" dirty="0">
                <a:solidFill>
                  <a:srgbClr val="333333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2" name="Arrow" descr="&lt;SmartSettings&gt;&lt;SmartResize anchorLeft=&quot;None&quot; anchorTop=&quot;Non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860D061B-DF74-27E9-BE84-EF1CB65D6C69}"/>
                </a:ext>
              </a:extLst>
            </p:cNvPr>
            <p:cNvSpPr>
              <a:spLocks/>
            </p:cNvSpPr>
            <p:nvPr>
              <p:custDataLst>
                <p:tags r:id="rId4"/>
              </p:custDataLst>
            </p:nvPr>
          </p:nvSpPr>
          <p:spPr bwMode="auto">
            <a:xfrm>
              <a:off x="6643811" y="2579688"/>
              <a:ext cx="78400" cy="39688"/>
            </a:xfrm>
            <a:custGeom>
              <a:avLst/>
              <a:gdLst>
                <a:gd name="T0" fmla="*/ 120 w 240"/>
                <a:gd name="T1" fmla="*/ 197 h 197"/>
                <a:gd name="T2" fmla="*/ 0 w 240"/>
                <a:gd name="T3" fmla="*/ 0 h 197"/>
                <a:gd name="T4" fmla="*/ 240 w 240"/>
                <a:gd name="T5" fmla="*/ 0 h 197"/>
                <a:gd name="T6" fmla="*/ 120 w 240"/>
                <a:gd name="T7" fmla="*/ 197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0" h="197">
                  <a:moveTo>
                    <a:pt x="120" y="197"/>
                  </a:moveTo>
                  <a:lnTo>
                    <a:pt x="0" y="0"/>
                  </a:lnTo>
                  <a:lnTo>
                    <a:pt x="240" y="0"/>
                  </a:lnTo>
                  <a:lnTo>
                    <a:pt x="120" y="197"/>
                  </a:lnTo>
                  <a:close/>
                </a:path>
              </a:pathLst>
            </a:custGeom>
            <a:solidFill>
              <a:srgbClr val="30303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70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134" name="타원 133">
            <a:extLst>
              <a:ext uri="{FF2B5EF4-FFF2-40B4-BE49-F238E27FC236}">
                <a16:creationId xmlns:a16="http://schemas.microsoft.com/office/drawing/2014/main" id="{BAAFF651-A438-5E72-7548-BE2CC3FC7F96}"/>
              </a:ext>
            </a:extLst>
          </p:cNvPr>
          <p:cNvSpPr/>
          <p:nvPr/>
        </p:nvSpPr>
        <p:spPr>
          <a:xfrm>
            <a:off x="2009103" y="904983"/>
            <a:ext cx="166154" cy="166154"/>
          </a:xfrm>
          <a:prstGeom prst="ellipse">
            <a:avLst/>
          </a:prstGeom>
          <a:solidFill>
            <a:srgbClr val="C0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38" dirty="0">
                <a:solidFill>
                  <a:schemeClr val="bg1"/>
                </a:solidFill>
                <a:latin typeface="+mn-ea"/>
              </a:rPr>
              <a:t>1</a:t>
            </a:r>
            <a:endParaRPr lang="ko-KR" altLang="en-US" sz="738" dirty="0" err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B91C8810-98CD-7156-F66B-0DDBE77B34C3}"/>
              </a:ext>
            </a:extLst>
          </p:cNvPr>
          <p:cNvSpPr/>
          <p:nvPr/>
        </p:nvSpPr>
        <p:spPr>
          <a:xfrm>
            <a:off x="1202021" y="2894457"/>
            <a:ext cx="166154" cy="166154"/>
          </a:xfrm>
          <a:prstGeom prst="ellipse">
            <a:avLst/>
          </a:prstGeom>
          <a:solidFill>
            <a:srgbClr val="C0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38" dirty="0">
                <a:solidFill>
                  <a:schemeClr val="bg1"/>
                </a:solidFill>
                <a:latin typeface="+mn-ea"/>
              </a:rPr>
              <a:t>5</a:t>
            </a:r>
            <a:endParaRPr lang="ko-KR" altLang="en-US" sz="738" dirty="0" err="1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91" name="직선 연결선 90">
            <a:extLst>
              <a:ext uri="{FF2B5EF4-FFF2-40B4-BE49-F238E27FC236}">
                <a16:creationId xmlns:a16="http://schemas.microsoft.com/office/drawing/2014/main" id="{33E5F266-0BD5-34A9-8281-2BBE700574EC}"/>
              </a:ext>
            </a:extLst>
          </p:cNvPr>
          <p:cNvCxnSpPr>
            <a:cxnSpLocks/>
            <a:stCxn id="95" idx="2"/>
            <a:endCxn id="105" idx="2"/>
          </p:cNvCxnSpPr>
          <p:nvPr/>
        </p:nvCxnSpPr>
        <p:spPr>
          <a:xfrm>
            <a:off x="2353335" y="3534232"/>
            <a:ext cx="4277601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9C894D14-0A2E-13E4-45AC-2DD177E4EBC2}"/>
              </a:ext>
            </a:extLst>
          </p:cNvPr>
          <p:cNvGrpSpPr/>
          <p:nvPr/>
        </p:nvGrpSpPr>
        <p:grpSpPr>
          <a:xfrm>
            <a:off x="1546216" y="3372232"/>
            <a:ext cx="1938238" cy="1999913"/>
            <a:chOff x="2031810" y="3292607"/>
            <a:chExt cx="1938238" cy="1999913"/>
          </a:xfrm>
        </p:grpSpPr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E9D7DC3F-6DFA-5540-AD97-AA6E67E608A6}"/>
                </a:ext>
              </a:extLst>
            </p:cNvPr>
            <p:cNvSpPr txBox="1"/>
            <p:nvPr/>
          </p:nvSpPr>
          <p:spPr>
            <a:xfrm>
              <a:off x="2031810" y="4753911"/>
              <a:ext cx="1938238" cy="5386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90488" indent="-90488">
                <a:spcAft>
                  <a:spcPts val="600"/>
                </a:spcAft>
                <a:buFont typeface="Arial" panose="020B0604020202020204" pitchFamily="34" charset="0"/>
                <a:buChar char="•"/>
                <a:defRPr/>
              </a:pPr>
              <a:r>
                <a:rPr lang="ko-KR" altLang="en-US" sz="800" spc="-80" dirty="0">
                  <a:solidFill>
                    <a:prstClr val="black"/>
                  </a:solidFill>
                  <a:latin typeface="Segoe UI"/>
                  <a:ea typeface="맑은 고딕"/>
                </a:rPr>
                <a:t>정확한 분석을 위해  모니터를 정면으로</a:t>
              </a:r>
              <a:r>
                <a:rPr lang="en-US" altLang="ko-KR" sz="800" spc="-80" dirty="0">
                  <a:solidFill>
                    <a:prstClr val="black"/>
                  </a:solidFill>
                  <a:latin typeface="Segoe UI"/>
                  <a:ea typeface="맑은 고딕"/>
                </a:rPr>
                <a:t> </a:t>
              </a:r>
              <a:r>
                <a:rPr lang="ko-KR" altLang="en-US" sz="800" spc="-80" dirty="0">
                  <a:solidFill>
                    <a:prstClr val="black"/>
                  </a:solidFill>
                  <a:latin typeface="Segoe UI"/>
                  <a:ea typeface="맑은 고딕"/>
                </a:rPr>
                <a:t>응시하세요</a:t>
              </a:r>
              <a:r>
                <a:rPr lang="en-US" altLang="ko-KR" sz="800" spc="-80" dirty="0">
                  <a:solidFill>
                    <a:prstClr val="black"/>
                  </a:solidFill>
                  <a:latin typeface="Segoe UI"/>
                  <a:ea typeface="맑은 고딕"/>
                </a:rPr>
                <a:t>.</a:t>
              </a:r>
            </a:p>
            <a:p>
              <a:pPr marL="90488" indent="-90488">
                <a:spcAft>
                  <a:spcPts val="600"/>
                </a:spcAft>
                <a:buFont typeface="Arial" panose="020B0604020202020204" pitchFamily="34" charset="0"/>
                <a:buChar char="•"/>
                <a:defRPr/>
              </a:pPr>
              <a:r>
                <a:rPr lang="ko-KR" altLang="en-US" sz="800" spc="-80" dirty="0">
                  <a:solidFill>
                    <a:prstClr val="black"/>
                  </a:solidFill>
                  <a:latin typeface="Segoe UI"/>
                  <a:ea typeface="맑은 고딕"/>
                </a:rPr>
                <a:t>촬영을 위해 카메라 접근을  허용해주세요</a:t>
              </a:r>
              <a:r>
                <a:rPr lang="en-US" altLang="ko-KR" sz="800" spc="-80" dirty="0">
                  <a:solidFill>
                    <a:prstClr val="black"/>
                  </a:solidFill>
                  <a:latin typeface="Segoe UI"/>
                  <a:ea typeface="맑은 고딕"/>
                </a:rPr>
                <a:t>.</a:t>
              </a:r>
              <a:endParaRPr lang="ko-KR" altLang="en-US" sz="800" spc="-80" dirty="0">
                <a:solidFill>
                  <a:prstClr val="black"/>
                </a:solidFill>
                <a:latin typeface="Segoe UI"/>
                <a:ea typeface="맑은 고딕"/>
              </a:endParaRPr>
            </a:p>
          </p:txBody>
        </p:sp>
        <p:sp>
          <p:nvSpPr>
            <p:cNvPr id="95" name="타원 94">
              <a:extLst>
                <a:ext uri="{FF2B5EF4-FFF2-40B4-BE49-F238E27FC236}">
                  <a16:creationId xmlns:a16="http://schemas.microsoft.com/office/drawing/2014/main" id="{0DEB1840-8BAE-D6C7-489A-886C69A3C7CE}"/>
                </a:ext>
              </a:extLst>
            </p:cNvPr>
            <p:cNvSpPr/>
            <p:nvPr/>
          </p:nvSpPr>
          <p:spPr>
            <a:xfrm>
              <a:off x="2838929" y="3292607"/>
              <a:ext cx="324000" cy="324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Ins="90000" rtlCol="0" anchor="ctr"/>
            <a:lstStyle/>
            <a:p>
              <a:pPr algn="ctr"/>
              <a:r>
                <a:rPr lang="en-US" altLang="ko-KR" sz="1200" b="1" noProof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1</a:t>
              </a:r>
              <a:endParaRPr lang="ko-KR" altLang="en-US" sz="1200" b="1" noProof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F7D34A96-7676-1885-D08C-FFD9761A25D1}"/>
                </a:ext>
              </a:extLst>
            </p:cNvPr>
            <p:cNvSpPr txBox="1"/>
            <p:nvPr/>
          </p:nvSpPr>
          <p:spPr>
            <a:xfrm>
              <a:off x="2595658" y="3602762"/>
              <a:ext cx="81054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900" b="1" dirty="0"/>
                <a:t>분석 시작</a:t>
              </a:r>
            </a:p>
          </p:txBody>
        </p:sp>
        <p:pic>
          <p:nvPicPr>
            <p:cNvPr id="97" name="그림 96">
              <a:extLst>
                <a:ext uri="{FF2B5EF4-FFF2-40B4-BE49-F238E27FC236}">
                  <a16:creationId xmlns:a16="http://schemas.microsoft.com/office/drawing/2014/main" id="{2195907F-3339-827C-C3F5-F9E7C4017392}"/>
                </a:ext>
              </a:extLst>
            </p:cNvPr>
            <p:cNvPicPr>
              <a:picLocks/>
            </p:cNvPicPr>
            <p:nvPr/>
          </p:nvPicPr>
          <p:blipFill rotWithShape="1">
            <a:blip r:embed="rId6"/>
            <a:srcRect b="10836"/>
            <a:stretch/>
          </p:blipFill>
          <p:spPr>
            <a:xfrm>
              <a:off x="2340329" y="3852535"/>
              <a:ext cx="1321200" cy="900000"/>
            </a:xfrm>
            <a:prstGeom prst="rect">
              <a:avLst/>
            </a:prstGeom>
          </p:spPr>
        </p:pic>
      </p:grpSp>
      <p:grpSp>
        <p:nvGrpSpPr>
          <p:cNvPr id="98" name="그룹 97">
            <a:extLst>
              <a:ext uri="{FF2B5EF4-FFF2-40B4-BE49-F238E27FC236}">
                <a16:creationId xmlns:a16="http://schemas.microsoft.com/office/drawing/2014/main" id="{4969C914-6D89-4CF1-6E2C-42FB59B80221}"/>
              </a:ext>
            </a:extLst>
          </p:cNvPr>
          <p:cNvGrpSpPr/>
          <p:nvPr/>
        </p:nvGrpSpPr>
        <p:grpSpPr>
          <a:xfrm>
            <a:off x="3768864" y="3372232"/>
            <a:ext cx="1836478" cy="1799858"/>
            <a:chOff x="4269050" y="3292607"/>
            <a:chExt cx="1836478" cy="1799858"/>
          </a:xfrm>
        </p:grpSpPr>
        <p:sp>
          <p:nvSpPr>
            <p:cNvPr id="99" name="타원 98">
              <a:extLst>
                <a:ext uri="{FF2B5EF4-FFF2-40B4-BE49-F238E27FC236}">
                  <a16:creationId xmlns:a16="http://schemas.microsoft.com/office/drawing/2014/main" id="{93DA6312-CB4B-BA02-8EC3-8C76A6C5F62E}"/>
                </a:ext>
              </a:extLst>
            </p:cNvPr>
            <p:cNvSpPr/>
            <p:nvPr/>
          </p:nvSpPr>
          <p:spPr>
            <a:xfrm>
              <a:off x="5025289" y="3292607"/>
              <a:ext cx="324000" cy="324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Ins="90000" rtlCol="0" anchor="ctr"/>
            <a:lstStyle/>
            <a:p>
              <a:pPr algn="ctr"/>
              <a:r>
                <a:rPr lang="en-US" altLang="ko-KR" sz="1200" b="1" noProof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2</a:t>
              </a:r>
              <a:endParaRPr lang="ko-KR" altLang="en-US" sz="1200" b="1" noProof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9F0BD3AD-41FD-DBC8-2BF1-45C5FCE2FF4E}"/>
                </a:ext>
              </a:extLst>
            </p:cNvPr>
            <p:cNvSpPr txBox="1"/>
            <p:nvPr/>
          </p:nvSpPr>
          <p:spPr>
            <a:xfrm>
              <a:off x="4269050" y="4753911"/>
              <a:ext cx="1836478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90488" marR="0" lvl="0" indent="-90488" algn="l" defTabSz="914192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ko-KR" altLang="en-US" sz="800" spc="-80" dirty="0">
                  <a:solidFill>
                    <a:prstClr val="black"/>
                  </a:solidFill>
                  <a:latin typeface="Segoe UI"/>
                  <a:ea typeface="맑은 고딕"/>
                </a:rPr>
                <a:t>분석 결과를</a:t>
              </a:r>
              <a:r>
                <a:rPr kumimoji="0" lang="ko-KR" altLang="en-US" sz="800" i="0" u="none" strike="noStrike" kern="1200" cap="none" spc="-80" normalizeH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맑은 고딕"/>
                  <a:cs typeface="+mn-cs"/>
                </a:rPr>
                <a:t> 위해 </a:t>
              </a:r>
              <a:r>
                <a:rPr kumimoji="0" lang="ko-KR" altLang="en-US" sz="800" b="1" i="0" u="none" strike="noStrike" kern="1200" cap="none" spc="-80" normalizeH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맑은 고딕"/>
                  <a:cs typeface="+mn-cs"/>
                </a:rPr>
                <a:t> 최소 </a:t>
              </a:r>
              <a:r>
                <a:rPr kumimoji="0" lang="en-US" altLang="ko-KR" sz="800" b="1" i="0" u="none" strike="noStrike" kern="1200" cap="none" spc="-80" normalizeH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맑은 고딕"/>
                  <a:cs typeface="+mn-cs"/>
                </a:rPr>
                <a:t>10</a:t>
              </a:r>
              <a:r>
                <a:rPr kumimoji="0" lang="ko-KR" altLang="en-US" sz="800" b="1" i="0" u="none" strike="noStrike" kern="1200" cap="none" spc="-80" normalizeH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맑은 고딕"/>
                  <a:cs typeface="+mn-cs"/>
                </a:rPr>
                <a:t>초  </a:t>
              </a:r>
              <a:r>
                <a:rPr lang="ko-KR" altLang="en-US" sz="800" b="1" spc="-80" dirty="0">
                  <a:solidFill>
                    <a:prstClr val="black"/>
                  </a:solidFill>
                  <a:latin typeface="Segoe UI"/>
                  <a:ea typeface="맑은 고딕"/>
                </a:rPr>
                <a:t>이상</a:t>
              </a:r>
              <a:r>
                <a:rPr kumimoji="0" lang="en-US" altLang="ko-KR" sz="800" b="1" i="0" u="none" strike="noStrike" kern="1200" cap="none" spc="-80" normalizeH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맑은 고딕"/>
                  <a:cs typeface="+mn-cs"/>
                </a:rPr>
                <a:t>          </a:t>
              </a:r>
              <a:r>
                <a:rPr kumimoji="0" lang="ko-KR" altLang="en-US" sz="800" b="1" i="0" u="none" strike="noStrike" kern="1200" cap="none" spc="-80" normalizeH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맑은 고딕"/>
                  <a:cs typeface="+mn-cs"/>
                </a:rPr>
                <a:t>최대 </a:t>
              </a:r>
              <a:r>
                <a:rPr lang="en-US" altLang="ko-KR" sz="800" b="1" spc="-80" dirty="0">
                  <a:solidFill>
                    <a:prstClr val="black"/>
                  </a:solidFill>
                  <a:latin typeface="Segoe UI"/>
                  <a:ea typeface="맑은 고딕"/>
                </a:rPr>
                <a:t>3</a:t>
              </a:r>
              <a:r>
                <a:rPr kumimoji="0" lang="en-US" altLang="ko-KR" sz="800" b="1" i="0" u="none" strike="noStrike" kern="1200" cap="none" spc="-80" normalizeH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맑은 고딕"/>
                  <a:cs typeface="+mn-cs"/>
                </a:rPr>
                <a:t>0</a:t>
              </a:r>
              <a:r>
                <a:rPr kumimoji="0" lang="ko-KR" altLang="en-US" sz="800" b="1" i="0" u="none" strike="noStrike" kern="1200" cap="none" spc="-80" normalizeH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맑은 고딕"/>
                  <a:cs typeface="+mn-cs"/>
                </a:rPr>
                <a:t>초 동안 </a:t>
              </a:r>
              <a:r>
                <a:rPr kumimoji="0" lang="ko-KR" altLang="en-US" sz="800" i="0" u="none" strike="noStrike" kern="1200" cap="none" spc="-80" normalizeH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맑은 고딕"/>
                  <a:cs typeface="+mn-cs"/>
                </a:rPr>
                <a:t>시청해야 합니다</a:t>
              </a:r>
              <a:r>
                <a:rPr kumimoji="0" lang="en-US" altLang="ko-KR" sz="800" i="0" u="none" strike="noStrike" kern="1200" cap="none" spc="-80" normalizeH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맑은 고딕"/>
                  <a:cs typeface="+mn-cs"/>
                </a:rPr>
                <a:t>.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46047AC1-09BD-A147-4A3C-4791A989F820}"/>
                </a:ext>
              </a:extLst>
            </p:cNvPr>
            <p:cNvSpPr txBox="1"/>
            <p:nvPr/>
          </p:nvSpPr>
          <p:spPr>
            <a:xfrm>
              <a:off x="4782018" y="3602762"/>
              <a:ext cx="81054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900" b="1" dirty="0"/>
                <a:t>분석 중</a:t>
              </a:r>
            </a:p>
          </p:txBody>
        </p:sp>
      </p:grpSp>
      <p:sp>
        <p:nvSpPr>
          <p:cNvPr id="104" name="TextBox 103">
            <a:extLst>
              <a:ext uri="{FF2B5EF4-FFF2-40B4-BE49-F238E27FC236}">
                <a16:creationId xmlns:a16="http://schemas.microsoft.com/office/drawing/2014/main" id="{66C4878B-CC71-C10D-BF6B-876D71559437}"/>
              </a:ext>
            </a:extLst>
          </p:cNvPr>
          <p:cNvSpPr txBox="1"/>
          <p:nvPr/>
        </p:nvSpPr>
        <p:spPr>
          <a:xfrm>
            <a:off x="5889071" y="4833536"/>
            <a:ext cx="180773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0488" indent="-90488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sz="800" spc="-80" dirty="0">
                <a:solidFill>
                  <a:prstClr val="black"/>
                </a:solidFill>
                <a:latin typeface="Segoe UI"/>
                <a:ea typeface="맑은 고딕"/>
              </a:rPr>
              <a:t>자세를 확인하고 결과를  공유하세요</a:t>
            </a:r>
            <a:r>
              <a:rPr lang="en-US" altLang="ko-KR" sz="800" spc="-80" dirty="0">
                <a:solidFill>
                  <a:prstClr val="black"/>
                </a:solidFill>
                <a:latin typeface="Segoe UI"/>
                <a:ea typeface="맑은 고딕"/>
              </a:rPr>
              <a:t>.</a:t>
            </a:r>
            <a:endParaRPr lang="ko-KR" altLang="en-US" sz="800" spc="-80" dirty="0">
              <a:solidFill>
                <a:prstClr val="black"/>
              </a:solidFill>
              <a:latin typeface="Segoe UI"/>
              <a:ea typeface="맑은 고딕"/>
            </a:endParaRPr>
          </a:p>
        </p:txBody>
      </p:sp>
      <p:sp>
        <p:nvSpPr>
          <p:cNvPr id="105" name="타원 104">
            <a:extLst>
              <a:ext uri="{FF2B5EF4-FFF2-40B4-BE49-F238E27FC236}">
                <a16:creationId xmlns:a16="http://schemas.microsoft.com/office/drawing/2014/main" id="{9E21BAC6-DF44-044E-1890-59DB6DDC9558}"/>
              </a:ext>
            </a:extLst>
          </p:cNvPr>
          <p:cNvSpPr/>
          <p:nvPr/>
        </p:nvSpPr>
        <p:spPr>
          <a:xfrm>
            <a:off x="6630936" y="3372232"/>
            <a:ext cx="324000" cy="324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Ins="90000" rtlCol="0" anchor="ctr"/>
          <a:lstStyle/>
          <a:p>
            <a:pPr algn="ctr"/>
            <a:r>
              <a:rPr lang="en-US" altLang="ko-KR" sz="1200" b="1" noProof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  <a:endParaRPr lang="ko-KR" altLang="en-US" sz="1200" b="1" noProof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BD8C340C-5752-A06B-E688-C30377B92717}"/>
              </a:ext>
            </a:extLst>
          </p:cNvPr>
          <p:cNvSpPr txBox="1"/>
          <p:nvPr/>
        </p:nvSpPr>
        <p:spPr>
          <a:xfrm>
            <a:off x="6416419" y="3682387"/>
            <a:ext cx="75303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dirty="0"/>
              <a:t>분석 종료</a:t>
            </a:r>
          </a:p>
        </p:txBody>
      </p:sp>
      <p:sp>
        <p:nvSpPr>
          <p:cNvPr id="108" name="타원 107">
            <a:extLst>
              <a:ext uri="{FF2B5EF4-FFF2-40B4-BE49-F238E27FC236}">
                <a16:creationId xmlns:a16="http://schemas.microsoft.com/office/drawing/2014/main" id="{A51F4C7D-19F6-C3FA-1396-2B254FED5A00}"/>
              </a:ext>
            </a:extLst>
          </p:cNvPr>
          <p:cNvSpPr/>
          <p:nvPr/>
        </p:nvSpPr>
        <p:spPr>
          <a:xfrm>
            <a:off x="1688581" y="3411953"/>
            <a:ext cx="166154" cy="166154"/>
          </a:xfrm>
          <a:prstGeom prst="ellipse">
            <a:avLst/>
          </a:prstGeom>
          <a:solidFill>
            <a:srgbClr val="C0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38" dirty="0">
                <a:solidFill>
                  <a:schemeClr val="bg1"/>
                </a:solidFill>
                <a:latin typeface="+mn-ea"/>
              </a:rPr>
              <a:t>6</a:t>
            </a:r>
            <a:endParaRPr lang="ko-KR" altLang="en-US" sz="738" dirty="0" err="1">
              <a:solidFill>
                <a:schemeClr val="bg1"/>
              </a:solidFill>
              <a:latin typeface="+mn-ea"/>
            </a:endParaRPr>
          </a:p>
        </p:txBody>
      </p:sp>
      <p:graphicFrame>
        <p:nvGraphicFramePr>
          <p:cNvPr id="113" name="표 112">
            <a:extLst>
              <a:ext uri="{FF2B5EF4-FFF2-40B4-BE49-F238E27FC236}">
                <a16:creationId xmlns:a16="http://schemas.microsoft.com/office/drawing/2014/main" id="{ADC24275-F1E8-87BF-C15D-4DDB39DEDE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2677720"/>
              </p:ext>
            </p:extLst>
          </p:nvPr>
        </p:nvGraphicFramePr>
        <p:xfrm>
          <a:off x="9317697" y="798693"/>
          <a:ext cx="2656801" cy="54205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6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61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5521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B="6480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lnSpc>
                          <a:spcPts val="1200"/>
                        </a:lnSpc>
                        <a:buFontTx/>
                        <a:buNone/>
                      </a:pPr>
                      <a:r>
                        <a:rPr lang="en-US" altLang="ko-KR" sz="800" b="1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Showcase </a:t>
                      </a:r>
                      <a:r>
                        <a:rPr lang="ko-KR" altLang="en-US" sz="800" b="1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메뉴 </a:t>
                      </a:r>
                      <a:r>
                        <a:rPr lang="en-US" altLang="ko-KR" sz="800" b="1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Dropdown</a:t>
                      </a:r>
                    </a:p>
                    <a:p>
                      <a:pPr marL="171450" indent="-171450" latinLnBrk="1">
                        <a:lnSpc>
                          <a:spcPts val="1200"/>
                        </a:lnSpc>
                        <a:buFontTx/>
                        <a:buChar char="-"/>
                      </a:pP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집중도 분석</a:t>
                      </a: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흥미도 분석</a:t>
                      </a: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자세 분석 </a:t>
                      </a: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가지 모델 제공</a:t>
                      </a:r>
                      <a:endParaRPr lang="en-US" altLang="ko-KR" sz="800" b="0" baseline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lnSpc>
                          <a:spcPts val="1200"/>
                        </a:lnSpc>
                        <a:buFontTx/>
                        <a:buChar char="-"/>
                      </a:pPr>
                      <a:endParaRPr lang="en-US" altLang="ko-KR" sz="800" b="0" baseline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lnSpc>
                          <a:spcPts val="1200"/>
                        </a:lnSpc>
                        <a:buFontTx/>
                        <a:buChar char="-"/>
                      </a:pPr>
                      <a:endParaRPr lang="en-US" altLang="ko-KR" sz="800" b="0" baseline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lnSpc>
                          <a:spcPts val="1200"/>
                        </a:lnSpc>
                        <a:buFontTx/>
                        <a:buChar char="-"/>
                      </a:pPr>
                      <a:endParaRPr lang="en-US" altLang="ko-KR" sz="800" b="0" baseline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lnSpc>
                          <a:spcPts val="1200"/>
                        </a:lnSpc>
                        <a:buFontTx/>
                        <a:buChar char="-"/>
                      </a:pPr>
                      <a:endParaRPr lang="en-US" altLang="ko-KR" sz="800" b="0" baseline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lnSpc>
                          <a:spcPts val="1200"/>
                        </a:lnSpc>
                        <a:buFontTx/>
                        <a:buChar char="-"/>
                      </a:pPr>
                      <a:endParaRPr lang="en-US" altLang="ko-KR" sz="800" b="0" baseline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indent="0" latinLnBrk="1">
                        <a:lnSpc>
                          <a:spcPts val="1200"/>
                        </a:lnSpc>
                        <a:buFontTx/>
                        <a:buNone/>
                      </a:pPr>
                      <a:endParaRPr lang="en-US" altLang="ko-KR" sz="800" b="0" baseline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lnSpc>
                          <a:spcPts val="1200"/>
                        </a:lnSpc>
                        <a:buFontTx/>
                        <a:buChar char="-"/>
                      </a:pP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선택 시 해당 모델 소개 팝업으로 이동</a:t>
                      </a:r>
                      <a:endParaRPr lang="en-US" altLang="ko-KR" sz="800" b="0" baseline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B="648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5521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B="6480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lnSpc>
                          <a:spcPts val="1200"/>
                        </a:lnSpc>
                        <a:buFontTx/>
                        <a:buNone/>
                      </a:pPr>
                      <a:r>
                        <a:rPr lang="en-US" altLang="ko-KR" sz="800" b="1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Showcase </a:t>
                      </a:r>
                      <a:r>
                        <a:rPr lang="ko-KR" altLang="en-US" sz="800" b="1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타이틀</a:t>
                      </a:r>
                      <a:endParaRPr lang="en-US" altLang="ko-KR" sz="800" b="1" baseline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B="648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0149282"/>
                  </a:ext>
                </a:extLst>
              </a:tr>
              <a:tr h="255521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B="6480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lnSpc>
                          <a:spcPts val="1200"/>
                        </a:lnSpc>
                        <a:buFontTx/>
                        <a:buNone/>
                      </a:pPr>
                      <a:r>
                        <a:rPr lang="en-US" altLang="ko-KR" sz="800" b="1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URL </a:t>
                      </a:r>
                      <a:r>
                        <a:rPr lang="ko-KR" altLang="en-US" sz="800" b="1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복사</a:t>
                      </a:r>
                      <a:endParaRPr lang="en-US" altLang="ko-KR" sz="800" b="1" baseline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lnSpc>
                          <a:spcPts val="1200"/>
                        </a:lnSpc>
                        <a:buFontTx/>
                        <a:buChar char="-"/>
                      </a:pP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버튼 선택 시 </a:t>
                      </a: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URL </a:t>
                      </a: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복사</a:t>
                      </a: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+ </a:t>
                      </a: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토스트메시지 출력</a:t>
                      </a:r>
                      <a:endParaRPr lang="en-US" altLang="ko-KR" sz="800" b="0" baseline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indent="0" latinLnBrk="1">
                        <a:lnSpc>
                          <a:spcPts val="1200"/>
                        </a:lnSpc>
                        <a:buFontTx/>
                        <a:buNone/>
                      </a:pPr>
                      <a:endParaRPr lang="en-US" altLang="ko-KR" sz="800" b="0" baseline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indent="0" latinLnBrk="1">
                        <a:lnSpc>
                          <a:spcPts val="1200"/>
                        </a:lnSpc>
                        <a:buFontTx/>
                        <a:buNone/>
                      </a:pPr>
                      <a:endParaRPr lang="en-US" altLang="ko-KR" sz="800" b="0" baseline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marR="0" lvl="0" indent="-171450" algn="l" defTabSz="908399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복사한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URL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입력 시 </a:t>
                      </a:r>
                      <a:r>
                        <a:rPr kumimoji="0" lang="ko-KR" altLang="en-US" sz="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메인페이지에서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[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S_POST_01_P]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팝업 출력</a:t>
                      </a:r>
                    </a:p>
                  </a:txBody>
                  <a:tcPr marB="648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8428331"/>
                  </a:ext>
                </a:extLst>
              </a:tr>
              <a:tr h="255521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B="6480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lnSpc>
                          <a:spcPts val="1200"/>
                        </a:lnSpc>
                        <a:buFontTx/>
                        <a:buNone/>
                      </a:pPr>
                      <a:r>
                        <a:rPr lang="ko-KR" altLang="en-US" sz="800" b="1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분석</a:t>
                      </a:r>
                      <a:r>
                        <a:rPr lang="en-US" altLang="ko-KR" sz="800" b="1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800" b="1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시작</a:t>
                      </a:r>
                      <a:endParaRPr lang="en-US" altLang="ko-KR" sz="800" b="0" baseline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marR="0" lvl="0" indent="-171450" algn="l" defTabSz="908399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선택 시 </a:t>
                      </a:r>
                      <a:r>
                        <a:rPr lang="en-US" altLang="ko-KR" sz="800" b="0" baseline="0" dirty="0">
                          <a:solidFill>
                            <a:srgbClr val="0070C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</a:t>
                      </a:r>
                      <a:r>
                        <a:rPr lang="en-US" altLang="ko-KR" sz="800" b="0" dirty="0">
                          <a:solidFill>
                            <a:srgbClr val="0070C0"/>
                          </a:solidFill>
                        </a:rPr>
                        <a:t>S_POST_02_P</a:t>
                      </a:r>
                      <a:r>
                        <a:rPr lang="en-US" altLang="ko-KR" sz="800" b="0" baseline="0" dirty="0">
                          <a:solidFill>
                            <a:srgbClr val="0070C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] </a:t>
                      </a: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으로 이동</a:t>
                      </a:r>
                      <a:endParaRPr lang="en-US" altLang="ko-KR" sz="800" b="0" baseline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marR="0" lvl="0" indent="-171450" algn="l" defTabSz="908399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카메라 접근 허용 </a:t>
                      </a: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인 상태로 버튼을 선택하면 접근 권한 요청 팝업 호출</a:t>
                      </a: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</a:p>
                    <a:p>
                      <a:pPr marL="171450" marR="0" lvl="0" indent="-171450" algn="l" defTabSz="908399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endParaRPr lang="en-US" altLang="ko-KR" sz="800" b="0" baseline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marR="0" lvl="0" indent="-171450" algn="l" defTabSz="908399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endParaRPr lang="en-US" altLang="ko-KR" sz="800" b="0" baseline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marR="0" lvl="0" indent="-171450" algn="l" defTabSz="908399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endParaRPr lang="en-US" altLang="ko-KR" sz="800" b="0" baseline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marR="0" lvl="0" indent="-171450" algn="l" defTabSz="908399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endParaRPr lang="en-US" altLang="ko-KR" sz="800" b="0" baseline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marR="0" lvl="0" indent="-171450" algn="l" defTabSz="908399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endParaRPr lang="en-US" altLang="ko-KR" sz="800" b="0" baseline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marR="0" lvl="0" indent="-171450" algn="l" defTabSz="908399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endParaRPr lang="en-US" altLang="ko-KR" sz="800" b="0" baseline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B="648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993144"/>
                  </a:ext>
                </a:extLst>
              </a:tr>
              <a:tr h="255521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endParaRPr lang="ko-KR" altLang="en-US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B="6480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08399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자세 분석 </a:t>
                      </a:r>
                      <a:r>
                        <a:rPr lang="en-US" altLang="ko-KR" sz="800" b="1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AI </a:t>
                      </a:r>
                      <a:r>
                        <a:rPr lang="ko-KR" altLang="en-US" sz="800" b="1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모델 소개</a:t>
                      </a:r>
                      <a:endParaRPr lang="en-US" altLang="ko-KR" sz="800" b="1" baseline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B="648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9248809"/>
                  </a:ext>
                </a:extLst>
              </a:tr>
              <a:tr h="255521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6</a:t>
                      </a:r>
                      <a:endParaRPr lang="ko-KR" altLang="en-US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B="6480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08399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Showcase </a:t>
                      </a:r>
                      <a:r>
                        <a:rPr lang="ko-KR" altLang="en-US" sz="800" b="1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분석 가이드</a:t>
                      </a:r>
                      <a:endParaRPr lang="en-US" altLang="ko-KR" sz="800" b="1" kern="1200" baseline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B="648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0283896"/>
                  </a:ext>
                </a:extLst>
              </a:tr>
              <a:tr h="255521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7</a:t>
                      </a:r>
                      <a:endParaRPr lang="ko-KR" altLang="en-US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B="6480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08399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닫기</a:t>
                      </a: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171450" marR="0" lvl="0" indent="-171450" algn="l" defTabSz="908399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800" b="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팝업 닫힘</a:t>
                      </a: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B="648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4130836"/>
                  </a:ext>
                </a:extLst>
              </a:tr>
            </a:tbl>
          </a:graphicData>
        </a:graphic>
      </p:graphicFrame>
      <p:sp>
        <p:nvSpPr>
          <p:cNvPr id="114" name="사각형: 둥근 모서리 113">
            <a:extLst>
              <a:ext uri="{FF2B5EF4-FFF2-40B4-BE49-F238E27FC236}">
                <a16:creationId xmlns:a16="http://schemas.microsoft.com/office/drawing/2014/main" id="{1BDB0553-2CDC-D62C-8E10-470616144A8F}"/>
              </a:ext>
            </a:extLst>
          </p:cNvPr>
          <p:cNvSpPr/>
          <p:nvPr/>
        </p:nvSpPr>
        <p:spPr>
          <a:xfrm>
            <a:off x="9832874" y="3062017"/>
            <a:ext cx="1802253" cy="22902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URL</a:t>
            </a:r>
            <a:r>
              <a:rPr lang="ko-KR" altLang="en-US" sz="800" dirty="0"/>
              <a:t>을 복사했습니다</a:t>
            </a:r>
            <a:r>
              <a:rPr lang="en-US" altLang="ko-KR" sz="800" dirty="0"/>
              <a:t>.</a:t>
            </a:r>
            <a:endParaRPr lang="ko-KR" altLang="en-US" sz="800" dirty="0"/>
          </a:p>
        </p:txBody>
      </p:sp>
      <p:grpSp>
        <p:nvGrpSpPr>
          <p:cNvPr id="116" name="Drop-down" descr="&lt;SmartSettings&gt;&lt;SmartResize enabled=&quot;True&quot; minWidth=&quot;20&quot; minHeight=&quot;5&quot; /&gt;&lt;/SmartSettings&gt;">
            <a:extLst>
              <a:ext uri="{FF2B5EF4-FFF2-40B4-BE49-F238E27FC236}">
                <a16:creationId xmlns:a16="http://schemas.microsoft.com/office/drawing/2014/main" id="{9D173548-3F17-0855-CF5E-4CF828B393F6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9819203" y="1348110"/>
            <a:ext cx="804176" cy="206375"/>
            <a:chOff x="5537200" y="2495550"/>
            <a:chExt cx="1281113" cy="206375"/>
          </a:xfrm>
        </p:grpSpPr>
        <p:sp>
          <p:nvSpPr>
            <p:cNvPr id="117" name="Input Field">
              <a:extLst>
                <a:ext uri="{FF2B5EF4-FFF2-40B4-BE49-F238E27FC236}">
                  <a16:creationId xmlns:a16="http://schemas.microsoft.com/office/drawing/2014/main" id="{CF5F81DA-0C0E-AECD-A5DC-F5A4BE00A5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37200" y="2495550"/>
              <a:ext cx="1281113" cy="206375"/>
            </a:xfrm>
            <a:prstGeom prst="rect">
              <a:avLst/>
            </a:prstGeom>
            <a:solidFill>
              <a:srgbClr val="FFFFFF"/>
            </a:solidFill>
            <a:ln w="6350" cap="flat">
              <a:solidFill>
                <a:srgbClr val="A0A0A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54864" tIns="0" rIns="128016" bIns="0" numCol="1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800" dirty="0">
                  <a:solidFill>
                    <a:srgbClr val="333333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집중도 분석</a:t>
              </a:r>
              <a:endParaRPr lang="en-US" sz="800" dirty="0">
                <a:solidFill>
                  <a:srgbClr val="333333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8" name="Arrow" descr="&lt;SmartSettings&gt;&lt;SmartResize anchorLeft=&quot;None&quot; anchorTop=&quot;Non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9F01B980-5342-22FF-170A-11E8F827ED12}"/>
                </a:ext>
              </a:extLst>
            </p:cNvPr>
            <p:cNvSpPr>
              <a:spLocks/>
            </p:cNvSpPr>
            <p:nvPr>
              <p:custDataLst>
                <p:tags r:id="rId3"/>
              </p:custDataLst>
            </p:nvPr>
          </p:nvSpPr>
          <p:spPr bwMode="auto">
            <a:xfrm>
              <a:off x="6643811" y="2579688"/>
              <a:ext cx="78400" cy="39688"/>
            </a:xfrm>
            <a:custGeom>
              <a:avLst/>
              <a:gdLst>
                <a:gd name="T0" fmla="*/ 120 w 240"/>
                <a:gd name="T1" fmla="*/ 197 h 197"/>
                <a:gd name="T2" fmla="*/ 0 w 240"/>
                <a:gd name="T3" fmla="*/ 0 h 197"/>
                <a:gd name="T4" fmla="*/ 240 w 240"/>
                <a:gd name="T5" fmla="*/ 0 h 197"/>
                <a:gd name="T6" fmla="*/ 120 w 240"/>
                <a:gd name="T7" fmla="*/ 197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0" h="197">
                  <a:moveTo>
                    <a:pt x="120" y="197"/>
                  </a:moveTo>
                  <a:lnTo>
                    <a:pt x="0" y="0"/>
                  </a:lnTo>
                  <a:lnTo>
                    <a:pt x="240" y="0"/>
                  </a:lnTo>
                  <a:lnTo>
                    <a:pt x="120" y="197"/>
                  </a:lnTo>
                  <a:close/>
                </a:path>
              </a:pathLst>
            </a:custGeom>
            <a:solidFill>
              <a:srgbClr val="30303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70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119" name="Input Field">
            <a:extLst>
              <a:ext uri="{FF2B5EF4-FFF2-40B4-BE49-F238E27FC236}">
                <a16:creationId xmlns:a16="http://schemas.microsoft.com/office/drawing/2014/main" id="{05E3D1DA-FFBE-7816-89D8-37FAAAADCA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19203" y="1558557"/>
            <a:ext cx="804176" cy="596643"/>
          </a:xfrm>
          <a:prstGeom prst="rect">
            <a:avLst/>
          </a:prstGeom>
          <a:solidFill>
            <a:srgbClr val="FFFFFF"/>
          </a:solidFill>
          <a:ln w="6350" cap="flat">
            <a:solidFill>
              <a:srgbClr val="A0A0A0"/>
            </a:solidFill>
            <a:prstDash val="solid"/>
            <a:miter lim="800000"/>
            <a:headEnd/>
            <a:tailEnd/>
          </a:ln>
        </p:spPr>
        <p:txBody>
          <a:bodyPr vert="horz" wrap="square" lIns="54864" tIns="0" rIns="128016" bIns="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800" dirty="0">
                <a:solidFill>
                  <a:srgbClr val="33333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집중도 분석</a:t>
            </a:r>
            <a:endParaRPr lang="en-US" altLang="ko-KR" sz="800" dirty="0">
              <a:solidFill>
                <a:srgbClr val="33333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ko-KR" altLang="en-US" sz="800" dirty="0">
                <a:solidFill>
                  <a:srgbClr val="33333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흥미도 분석</a:t>
            </a:r>
            <a:endParaRPr lang="en-US" altLang="ko-KR" sz="800" dirty="0">
              <a:solidFill>
                <a:srgbClr val="33333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ko-KR" altLang="en-US" sz="800" b="1" dirty="0">
                <a:solidFill>
                  <a:srgbClr val="33333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자세 분석</a:t>
            </a:r>
            <a:endParaRPr lang="en-US" sz="800" b="1" dirty="0">
              <a:solidFill>
                <a:srgbClr val="33333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4" name="그림 83">
            <a:extLst>
              <a:ext uri="{FF2B5EF4-FFF2-40B4-BE49-F238E27FC236}">
                <a16:creationId xmlns:a16="http://schemas.microsoft.com/office/drawing/2014/main" id="{237D76DB-9CF2-29C7-F67A-C12DD3EFEF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81746" y="3932160"/>
            <a:ext cx="1312180" cy="896823"/>
          </a:xfrm>
          <a:prstGeom prst="rect">
            <a:avLst/>
          </a:prstGeom>
        </p:spPr>
      </p:pic>
      <p:sp>
        <p:nvSpPr>
          <p:cNvPr id="85" name="사각형: 둥근 모서리 128">
            <a:extLst>
              <a:ext uri="{FF2B5EF4-FFF2-40B4-BE49-F238E27FC236}">
                <a16:creationId xmlns:a16="http://schemas.microsoft.com/office/drawing/2014/main" id="{66D7BEAE-0469-1C3C-CA2C-8FA69B864F9D}"/>
              </a:ext>
            </a:extLst>
          </p:cNvPr>
          <p:cNvSpPr>
            <a:spLocks/>
          </p:cNvSpPr>
          <p:nvPr/>
        </p:nvSpPr>
        <p:spPr>
          <a:xfrm>
            <a:off x="4343706" y="2045966"/>
            <a:ext cx="679625" cy="23177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0">
            <a:solidFill>
              <a:schemeClr val="tx1">
                <a:lumMod val="50000"/>
                <a:lumOff val="50000"/>
              </a:schemeClr>
            </a:solidFill>
            <a:prstDash/>
          </a:ln>
          <a:effectLst/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0" tIns="0" rIns="0" bIns="0" numCol="1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i="0" u="none" strike="noStrike" kern="1200" cap="none" normalizeH="0" noProof="0" dirty="0">
                <a:ln w="9525" cap="flat" cmpd="sng">
                  <a:noFill/>
                  <a:prstDash/>
                </a:ln>
                <a:solidFill>
                  <a:schemeClr val="tx1"/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rPr>
              <a:t>URL </a:t>
            </a:r>
            <a:r>
              <a:rPr kumimoji="0" lang="ko-KR" altLang="en-US" sz="900" i="0" u="none" strike="noStrike" kern="1200" cap="none" normalizeH="0" noProof="0" dirty="0">
                <a:ln w="9525" cap="flat" cmpd="sng">
                  <a:noFill/>
                  <a:prstDash/>
                </a:ln>
                <a:solidFill>
                  <a:schemeClr val="tx1"/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rPr>
              <a:t>복사</a:t>
            </a:r>
          </a:p>
        </p:txBody>
      </p:sp>
      <p:pic>
        <p:nvPicPr>
          <p:cNvPr id="86" name="그림 85">
            <a:extLst>
              <a:ext uri="{FF2B5EF4-FFF2-40B4-BE49-F238E27FC236}">
                <a16:creationId xmlns:a16="http://schemas.microsoft.com/office/drawing/2014/main" id="{384A3FFB-EF9E-1668-1B5C-C586867684C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25918" y="4383269"/>
            <a:ext cx="2127688" cy="877900"/>
          </a:xfrm>
          <a:prstGeom prst="rect">
            <a:avLst/>
          </a:prstGeom>
        </p:spPr>
      </p:pic>
      <p:pic>
        <p:nvPicPr>
          <p:cNvPr id="83" name="그림 82">
            <a:extLst>
              <a:ext uri="{FF2B5EF4-FFF2-40B4-BE49-F238E27FC236}">
                <a16:creationId xmlns:a16="http://schemas.microsoft.com/office/drawing/2014/main" id="{8CE86B43-021A-35EA-2C39-CBBF7874B49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77560" y="3940011"/>
            <a:ext cx="1335545" cy="873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22230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35B44F-81DA-3473-5FBF-1116DD70F90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Showcase : </a:t>
            </a:r>
            <a:r>
              <a:rPr lang="ko-KR" altLang="en-US" dirty="0"/>
              <a:t>자세 분석 전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8CC5AD9-DD2C-4CF0-A28D-F52B806C9A6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Main &gt; Showcase &gt; </a:t>
            </a:r>
            <a:r>
              <a:rPr lang="ko-KR" altLang="en-US" dirty="0"/>
              <a:t>자세 분석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1196C17-A330-4510-24B6-FA144F09070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S_POST_02_P</a:t>
            </a:r>
            <a:endParaRPr lang="ko-KR" altLang="en-US" dirty="0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D760755B-0620-0741-3E29-66BFA6A9CE16}"/>
              </a:ext>
            </a:extLst>
          </p:cNvPr>
          <p:cNvGrpSpPr/>
          <p:nvPr/>
        </p:nvGrpSpPr>
        <p:grpSpPr>
          <a:xfrm>
            <a:off x="217498" y="788533"/>
            <a:ext cx="9010640" cy="5798741"/>
            <a:chOff x="217498" y="788533"/>
            <a:chExt cx="9010640" cy="5798741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670860B-58FF-8398-6460-6E095508029F}"/>
                </a:ext>
              </a:extLst>
            </p:cNvPr>
            <p:cNvSpPr/>
            <p:nvPr/>
          </p:nvSpPr>
          <p:spPr bwMode="auto">
            <a:xfrm>
              <a:off x="217502" y="1307243"/>
              <a:ext cx="9010633" cy="2656734"/>
            </a:xfrm>
            <a:prstGeom prst="rect">
              <a:avLst/>
            </a:prstGeom>
            <a:solidFill>
              <a:srgbClr val="D9D9D9"/>
            </a:solidFill>
            <a:ln w="2857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kumimoji="0" lang="ko-KR" altLang="en-US" dirty="0">
                <a:solidFill>
                  <a:srgbClr val="FF0000"/>
                </a:solidFill>
                <a:latin typeface="+mn-ea"/>
              </a:endParaRPr>
            </a:p>
          </p:txBody>
        </p:sp>
        <p:sp>
          <p:nvSpPr>
            <p:cNvPr id="6" name="Freeform 129">
              <a:extLst>
                <a:ext uri="{FF2B5EF4-FFF2-40B4-BE49-F238E27FC236}">
                  <a16:creationId xmlns:a16="http://schemas.microsoft.com/office/drawing/2014/main" id="{F515AB29-725B-AFD7-5224-7E0BAFD873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29119" y="2313334"/>
              <a:ext cx="787402" cy="644552"/>
            </a:xfrm>
            <a:custGeom>
              <a:avLst/>
              <a:gdLst>
                <a:gd name="T0" fmla="*/ 800850339 w 68"/>
                <a:gd name="T1" fmla="*/ 578081024 h 55"/>
                <a:gd name="T2" fmla="*/ 741964184 w 68"/>
                <a:gd name="T3" fmla="*/ 648868068 h 55"/>
                <a:gd name="T4" fmla="*/ 58886155 w 68"/>
                <a:gd name="T5" fmla="*/ 648868068 h 55"/>
                <a:gd name="T6" fmla="*/ 0 w 68"/>
                <a:gd name="T7" fmla="*/ 578081024 h 55"/>
                <a:gd name="T8" fmla="*/ 0 w 68"/>
                <a:gd name="T9" fmla="*/ 70787044 h 55"/>
                <a:gd name="T10" fmla="*/ 58886155 w 68"/>
                <a:gd name="T11" fmla="*/ 0 h 55"/>
                <a:gd name="T12" fmla="*/ 741964184 w 68"/>
                <a:gd name="T13" fmla="*/ 0 h 55"/>
                <a:gd name="T14" fmla="*/ 800850339 w 68"/>
                <a:gd name="T15" fmla="*/ 70787044 h 55"/>
                <a:gd name="T16" fmla="*/ 800850339 w 68"/>
                <a:gd name="T17" fmla="*/ 578081024 h 55"/>
                <a:gd name="T18" fmla="*/ 58886155 w 68"/>
                <a:gd name="T19" fmla="*/ 58988631 h 55"/>
                <a:gd name="T20" fmla="*/ 47108238 w 68"/>
                <a:gd name="T21" fmla="*/ 70787044 h 55"/>
                <a:gd name="T22" fmla="*/ 47108238 w 68"/>
                <a:gd name="T23" fmla="*/ 578081024 h 55"/>
                <a:gd name="T24" fmla="*/ 58886155 w 68"/>
                <a:gd name="T25" fmla="*/ 601677850 h 55"/>
                <a:gd name="T26" fmla="*/ 741964184 w 68"/>
                <a:gd name="T27" fmla="*/ 601677850 h 55"/>
                <a:gd name="T28" fmla="*/ 753742101 w 68"/>
                <a:gd name="T29" fmla="*/ 578081024 h 55"/>
                <a:gd name="T30" fmla="*/ 753742101 w 68"/>
                <a:gd name="T31" fmla="*/ 70787044 h 55"/>
                <a:gd name="T32" fmla="*/ 741964184 w 68"/>
                <a:gd name="T33" fmla="*/ 58988631 h 55"/>
                <a:gd name="T34" fmla="*/ 58886155 w 68"/>
                <a:gd name="T35" fmla="*/ 58988631 h 55"/>
                <a:gd name="T36" fmla="*/ 188436383 w 68"/>
                <a:gd name="T37" fmla="*/ 271346327 h 55"/>
                <a:gd name="T38" fmla="*/ 105994393 w 68"/>
                <a:gd name="T39" fmla="*/ 188760870 h 55"/>
                <a:gd name="T40" fmla="*/ 188436383 w 68"/>
                <a:gd name="T41" fmla="*/ 106178848 h 55"/>
                <a:gd name="T42" fmla="*/ 270874942 w 68"/>
                <a:gd name="T43" fmla="*/ 188760870 h 55"/>
                <a:gd name="T44" fmla="*/ 188436383 w 68"/>
                <a:gd name="T45" fmla="*/ 271346327 h 55"/>
                <a:gd name="T46" fmla="*/ 694855946 w 68"/>
                <a:gd name="T47" fmla="*/ 542689220 h 55"/>
                <a:gd name="T48" fmla="*/ 105994393 w 68"/>
                <a:gd name="T49" fmla="*/ 542689220 h 55"/>
                <a:gd name="T50" fmla="*/ 105994393 w 68"/>
                <a:gd name="T51" fmla="*/ 460107198 h 55"/>
                <a:gd name="T52" fmla="*/ 235544621 w 68"/>
                <a:gd name="T53" fmla="*/ 330331523 h 55"/>
                <a:gd name="T54" fmla="*/ 306208694 w 68"/>
                <a:gd name="T55" fmla="*/ 389320154 h 55"/>
                <a:gd name="T56" fmla="*/ 518197480 w 68"/>
                <a:gd name="T57" fmla="*/ 176962457 h 55"/>
                <a:gd name="T58" fmla="*/ 694855946 w 68"/>
                <a:gd name="T59" fmla="*/ 353928349 h 55"/>
                <a:gd name="T60" fmla="*/ 694855946 w 68"/>
                <a:gd name="T61" fmla="*/ 542689220 h 55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0" t="0" r="r" b="b"/>
              <a:pathLst>
                <a:path w="68" h="55">
                  <a:moveTo>
                    <a:pt x="68" y="49"/>
                  </a:moveTo>
                  <a:cubicBezTo>
                    <a:pt x="68" y="53"/>
                    <a:pt x="66" y="55"/>
                    <a:pt x="63" y="55"/>
                  </a:cubicBezTo>
                  <a:cubicBezTo>
                    <a:pt x="5" y="55"/>
                    <a:pt x="5" y="55"/>
                    <a:pt x="5" y="55"/>
                  </a:cubicBezTo>
                  <a:cubicBezTo>
                    <a:pt x="2" y="55"/>
                    <a:pt x="0" y="53"/>
                    <a:pt x="0" y="4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5" y="0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66" y="0"/>
                    <a:pt x="68" y="3"/>
                    <a:pt x="68" y="6"/>
                  </a:cubicBezTo>
                  <a:lnTo>
                    <a:pt x="68" y="49"/>
                  </a:lnTo>
                  <a:close/>
                  <a:moveTo>
                    <a:pt x="5" y="5"/>
                  </a:moveTo>
                  <a:cubicBezTo>
                    <a:pt x="5" y="5"/>
                    <a:pt x="4" y="5"/>
                    <a:pt x="4" y="6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4" y="50"/>
                    <a:pt x="5" y="51"/>
                    <a:pt x="5" y="51"/>
                  </a:cubicBezTo>
                  <a:cubicBezTo>
                    <a:pt x="63" y="51"/>
                    <a:pt x="63" y="51"/>
                    <a:pt x="63" y="51"/>
                  </a:cubicBezTo>
                  <a:cubicBezTo>
                    <a:pt x="63" y="51"/>
                    <a:pt x="64" y="50"/>
                    <a:pt x="64" y="49"/>
                  </a:cubicBezTo>
                  <a:cubicBezTo>
                    <a:pt x="64" y="6"/>
                    <a:pt x="64" y="6"/>
                    <a:pt x="64" y="6"/>
                  </a:cubicBezTo>
                  <a:cubicBezTo>
                    <a:pt x="64" y="5"/>
                    <a:pt x="63" y="5"/>
                    <a:pt x="63" y="5"/>
                  </a:cubicBezTo>
                  <a:lnTo>
                    <a:pt x="5" y="5"/>
                  </a:lnTo>
                  <a:close/>
                  <a:moveTo>
                    <a:pt x="16" y="23"/>
                  </a:moveTo>
                  <a:cubicBezTo>
                    <a:pt x="12" y="23"/>
                    <a:pt x="9" y="20"/>
                    <a:pt x="9" y="16"/>
                  </a:cubicBezTo>
                  <a:cubicBezTo>
                    <a:pt x="9" y="13"/>
                    <a:pt x="12" y="9"/>
                    <a:pt x="16" y="9"/>
                  </a:cubicBezTo>
                  <a:cubicBezTo>
                    <a:pt x="20" y="9"/>
                    <a:pt x="23" y="13"/>
                    <a:pt x="23" y="16"/>
                  </a:cubicBezTo>
                  <a:cubicBezTo>
                    <a:pt x="23" y="20"/>
                    <a:pt x="20" y="23"/>
                    <a:pt x="16" y="23"/>
                  </a:cubicBezTo>
                  <a:close/>
                  <a:moveTo>
                    <a:pt x="59" y="46"/>
                  </a:moveTo>
                  <a:cubicBezTo>
                    <a:pt x="9" y="46"/>
                    <a:pt x="9" y="46"/>
                    <a:pt x="9" y="46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20" y="28"/>
                    <a:pt x="20" y="28"/>
                    <a:pt x="20" y="28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44" y="15"/>
                    <a:pt x="44" y="15"/>
                    <a:pt x="44" y="15"/>
                  </a:cubicBezTo>
                  <a:cubicBezTo>
                    <a:pt x="59" y="30"/>
                    <a:pt x="59" y="30"/>
                    <a:pt x="59" y="30"/>
                  </a:cubicBezTo>
                  <a:lnTo>
                    <a:pt x="59" y="46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endParaRPr lang="id-ID" dirty="0">
                <a:latin typeface="+mn-ea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FCED180-08F2-2DC0-8FA0-58A91F3C8052}"/>
                </a:ext>
              </a:extLst>
            </p:cNvPr>
            <p:cNvSpPr txBox="1"/>
            <p:nvPr/>
          </p:nvSpPr>
          <p:spPr>
            <a:xfrm>
              <a:off x="3251200" y="1764865"/>
              <a:ext cx="30241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편리하고 정확한</a:t>
              </a:r>
              <a:endPara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92B93E8-DA9F-64B7-C62C-57E2B02FD1EA}"/>
                </a:ext>
              </a:extLst>
            </p:cNvPr>
            <p:cNvSpPr txBox="1"/>
            <p:nvPr/>
          </p:nvSpPr>
          <p:spPr>
            <a:xfrm>
              <a:off x="3724375" y="1971880"/>
              <a:ext cx="200639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Raiseme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4E3D33A-A34C-96F0-5D57-58C7DF3324DF}"/>
                </a:ext>
              </a:extLst>
            </p:cNvPr>
            <p:cNvSpPr txBox="1"/>
            <p:nvPr/>
          </p:nvSpPr>
          <p:spPr>
            <a:xfrm>
              <a:off x="550862" y="4596211"/>
              <a:ext cx="270033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Raiseme</a:t>
              </a:r>
              <a:r>
                <a:rPr lang="ko-KR" alt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의 집중도 분석 </a:t>
              </a:r>
              <a:endPara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  <a:p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AI</a:t>
              </a:r>
              <a:r>
                <a:rPr lang="ko-KR" alt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 모델을 소개합니다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10A5EBD-82E0-9EF7-0162-4D5F433E8B7A}"/>
                </a:ext>
              </a:extLst>
            </p:cNvPr>
            <p:cNvSpPr txBox="1"/>
            <p:nvPr/>
          </p:nvSpPr>
          <p:spPr>
            <a:xfrm>
              <a:off x="3507967" y="5140091"/>
              <a:ext cx="3592858" cy="11244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en-US" altLang="ko-KR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Raiseme</a:t>
              </a:r>
              <a:r>
                <a:rPr lang="ko-KR" alt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의 집중과 비집중상태의 뇌파를 활용한 </a:t>
              </a:r>
              <a:r>
                <a:rPr lang="en-US" altLang="ko-KR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AI</a:t>
              </a:r>
              <a:r>
                <a:rPr lang="ko-KR" alt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학습으로 더 정확하게 판정할 수 있습니다</a:t>
              </a:r>
              <a:r>
                <a:rPr lang="en-US" altLang="ko-KR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.</a:t>
              </a:r>
            </a:p>
            <a:p>
              <a:pPr algn="just">
                <a:lnSpc>
                  <a:spcPct val="150000"/>
                </a:lnSpc>
              </a:pPr>
              <a:endParaRPr lang="en-US" altLang="ko-KR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  <a:p>
              <a:pPr algn="just">
                <a:lnSpc>
                  <a:spcPct val="150000"/>
                </a:lnSpc>
              </a:pPr>
              <a:r>
                <a:rPr lang="en-US" altLang="ko-KR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Eye Tracking</a:t>
              </a:r>
              <a:r>
                <a:rPr lang="ko-KR" alt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으로는 구분할 수 없는 청각 집중상태나 </a:t>
              </a:r>
              <a:endPara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  <a:p>
              <a:pPr algn="just">
                <a:lnSpc>
                  <a:spcPct val="150000"/>
                </a:lnSpc>
              </a:pPr>
              <a:r>
                <a:rPr lang="ko-KR" alt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시선만 고정한 상태를 구분할 수 있습니다</a:t>
              </a:r>
              <a:r>
                <a:rPr lang="en-US" altLang="ko-KR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.</a:t>
              </a:r>
              <a:endPara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68873E9B-B9D6-D7FD-0001-4C549F181434}"/>
                </a:ext>
              </a:extLst>
            </p:cNvPr>
            <p:cNvGrpSpPr/>
            <p:nvPr/>
          </p:nvGrpSpPr>
          <p:grpSpPr>
            <a:xfrm>
              <a:off x="550862" y="5140091"/>
              <a:ext cx="2700338" cy="1447183"/>
              <a:chOff x="550862" y="2149829"/>
              <a:chExt cx="2700338" cy="1447183"/>
            </a:xfrm>
          </p:grpSpPr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D3DE306C-7286-82CB-5285-04888E1E6736}"/>
                  </a:ext>
                </a:extLst>
              </p:cNvPr>
              <p:cNvSpPr/>
              <p:nvPr/>
            </p:nvSpPr>
            <p:spPr bwMode="auto">
              <a:xfrm>
                <a:off x="550862" y="2149829"/>
                <a:ext cx="2700338" cy="1447183"/>
              </a:xfrm>
              <a:prstGeom prst="rect">
                <a:avLst/>
              </a:prstGeom>
              <a:solidFill>
                <a:srgbClr val="D9D9D9"/>
              </a:solidFill>
              <a:ln w="28575"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kumimoji="0" lang="ko-KR" altLang="en-US" dirty="0">
                  <a:solidFill>
                    <a:srgbClr val="FF0000"/>
                  </a:solidFill>
                  <a:latin typeface="+mn-ea"/>
                </a:endParaRPr>
              </a:p>
            </p:txBody>
          </p:sp>
          <p:sp>
            <p:nvSpPr>
              <p:cNvPr id="13" name="Freeform 129">
                <a:extLst>
                  <a:ext uri="{FF2B5EF4-FFF2-40B4-BE49-F238E27FC236}">
                    <a16:creationId xmlns:a16="http://schemas.microsoft.com/office/drawing/2014/main" id="{825E5FCB-0E3A-C0FD-7882-45E25FA0190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21397" y="2644518"/>
                <a:ext cx="559267" cy="457805"/>
              </a:xfrm>
              <a:custGeom>
                <a:avLst/>
                <a:gdLst>
                  <a:gd name="T0" fmla="*/ 800850339 w 68"/>
                  <a:gd name="T1" fmla="*/ 578081024 h 55"/>
                  <a:gd name="T2" fmla="*/ 741964184 w 68"/>
                  <a:gd name="T3" fmla="*/ 648868068 h 55"/>
                  <a:gd name="T4" fmla="*/ 58886155 w 68"/>
                  <a:gd name="T5" fmla="*/ 648868068 h 55"/>
                  <a:gd name="T6" fmla="*/ 0 w 68"/>
                  <a:gd name="T7" fmla="*/ 578081024 h 55"/>
                  <a:gd name="T8" fmla="*/ 0 w 68"/>
                  <a:gd name="T9" fmla="*/ 70787044 h 55"/>
                  <a:gd name="T10" fmla="*/ 58886155 w 68"/>
                  <a:gd name="T11" fmla="*/ 0 h 55"/>
                  <a:gd name="T12" fmla="*/ 741964184 w 68"/>
                  <a:gd name="T13" fmla="*/ 0 h 55"/>
                  <a:gd name="T14" fmla="*/ 800850339 w 68"/>
                  <a:gd name="T15" fmla="*/ 70787044 h 55"/>
                  <a:gd name="T16" fmla="*/ 800850339 w 68"/>
                  <a:gd name="T17" fmla="*/ 578081024 h 55"/>
                  <a:gd name="T18" fmla="*/ 58886155 w 68"/>
                  <a:gd name="T19" fmla="*/ 58988631 h 55"/>
                  <a:gd name="T20" fmla="*/ 47108238 w 68"/>
                  <a:gd name="T21" fmla="*/ 70787044 h 55"/>
                  <a:gd name="T22" fmla="*/ 47108238 w 68"/>
                  <a:gd name="T23" fmla="*/ 578081024 h 55"/>
                  <a:gd name="T24" fmla="*/ 58886155 w 68"/>
                  <a:gd name="T25" fmla="*/ 601677850 h 55"/>
                  <a:gd name="T26" fmla="*/ 741964184 w 68"/>
                  <a:gd name="T27" fmla="*/ 601677850 h 55"/>
                  <a:gd name="T28" fmla="*/ 753742101 w 68"/>
                  <a:gd name="T29" fmla="*/ 578081024 h 55"/>
                  <a:gd name="T30" fmla="*/ 753742101 w 68"/>
                  <a:gd name="T31" fmla="*/ 70787044 h 55"/>
                  <a:gd name="T32" fmla="*/ 741964184 w 68"/>
                  <a:gd name="T33" fmla="*/ 58988631 h 55"/>
                  <a:gd name="T34" fmla="*/ 58886155 w 68"/>
                  <a:gd name="T35" fmla="*/ 58988631 h 55"/>
                  <a:gd name="T36" fmla="*/ 188436383 w 68"/>
                  <a:gd name="T37" fmla="*/ 271346327 h 55"/>
                  <a:gd name="T38" fmla="*/ 105994393 w 68"/>
                  <a:gd name="T39" fmla="*/ 188760870 h 55"/>
                  <a:gd name="T40" fmla="*/ 188436383 w 68"/>
                  <a:gd name="T41" fmla="*/ 106178848 h 55"/>
                  <a:gd name="T42" fmla="*/ 270874942 w 68"/>
                  <a:gd name="T43" fmla="*/ 188760870 h 55"/>
                  <a:gd name="T44" fmla="*/ 188436383 w 68"/>
                  <a:gd name="T45" fmla="*/ 271346327 h 55"/>
                  <a:gd name="T46" fmla="*/ 694855946 w 68"/>
                  <a:gd name="T47" fmla="*/ 542689220 h 55"/>
                  <a:gd name="T48" fmla="*/ 105994393 w 68"/>
                  <a:gd name="T49" fmla="*/ 542689220 h 55"/>
                  <a:gd name="T50" fmla="*/ 105994393 w 68"/>
                  <a:gd name="T51" fmla="*/ 460107198 h 55"/>
                  <a:gd name="T52" fmla="*/ 235544621 w 68"/>
                  <a:gd name="T53" fmla="*/ 330331523 h 55"/>
                  <a:gd name="T54" fmla="*/ 306208694 w 68"/>
                  <a:gd name="T55" fmla="*/ 389320154 h 55"/>
                  <a:gd name="T56" fmla="*/ 518197480 w 68"/>
                  <a:gd name="T57" fmla="*/ 176962457 h 55"/>
                  <a:gd name="T58" fmla="*/ 694855946 w 68"/>
                  <a:gd name="T59" fmla="*/ 353928349 h 55"/>
                  <a:gd name="T60" fmla="*/ 694855946 w 68"/>
                  <a:gd name="T61" fmla="*/ 542689220 h 55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</a:gdLst>
                <a:ahLst/>
                <a:cxnLst>
                  <a:cxn ang="T62">
                    <a:pos x="T0" y="T1"/>
                  </a:cxn>
                  <a:cxn ang="T63">
                    <a:pos x="T2" y="T3"/>
                  </a:cxn>
                  <a:cxn ang="T64">
                    <a:pos x="T4" y="T5"/>
                  </a:cxn>
                  <a:cxn ang="T65">
                    <a:pos x="T6" y="T7"/>
                  </a:cxn>
                  <a:cxn ang="T66">
                    <a:pos x="T8" y="T9"/>
                  </a:cxn>
                  <a:cxn ang="T67">
                    <a:pos x="T10" y="T11"/>
                  </a:cxn>
                  <a:cxn ang="T68">
                    <a:pos x="T12" y="T13"/>
                  </a:cxn>
                  <a:cxn ang="T69">
                    <a:pos x="T14" y="T15"/>
                  </a:cxn>
                  <a:cxn ang="T70">
                    <a:pos x="T16" y="T17"/>
                  </a:cxn>
                  <a:cxn ang="T71">
                    <a:pos x="T18" y="T19"/>
                  </a:cxn>
                  <a:cxn ang="T72">
                    <a:pos x="T20" y="T21"/>
                  </a:cxn>
                  <a:cxn ang="T73">
                    <a:pos x="T22" y="T23"/>
                  </a:cxn>
                  <a:cxn ang="T74">
                    <a:pos x="T24" y="T25"/>
                  </a:cxn>
                  <a:cxn ang="T75">
                    <a:pos x="T26" y="T27"/>
                  </a:cxn>
                  <a:cxn ang="T76">
                    <a:pos x="T28" y="T29"/>
                  </a:cxn>
                  <a:cxn ang="T77">
                    <a:pos x="T30" y="T31"/>
                  </a:cxn>
                  <a:cxn ang="T78">
                    <a:pos x="T32" y="T33"/>
                  </a:cxn>
                  <a:cxn ang="T79">
                    <a:pos x="T34" y="T35"/>
                  </a:cxn>
                  <a:cxn ang="T80">
                    <a:pos x="T36" y="T37"/>
                  </a:cxn>
                  <a:cxn ang="T81">
                    <a:pos x="T38" y="T39"/>
                  </a:cxn>
                  <a:cxn ang="T82">
                    <a:pos x="T40" y="T41"/>
                  </a:cxn>
                  <a:cxn ang="T83">
                    <a:pos x="T42" y="T43"/>
                  </a:cxn>
                  <a:cxn ang="T84">
                    <a:pos x="T44" y="T45"/>
                  </a:cxn>
                  <a:cxn ang="T85">
                    <a:pos x="T46" y="T47"/>
                  </a:cxn>
                  <a:cxn ang="T86">
                    <a:pos x="T48" y="T49"/>
                  </a:cxn>
                  <a:cxn ang="T87">
                    <a:pos x="T50" y="T51"/>
                  </a:cxn>
                  <a:cxn ang="T88">
                    <a:pos x="T52" y="T53"/>
                  </a:cxn>
                  <a:cxn ang="T89">
                    <a:pos x="T54" y="T55"/>
                  </a:cxn>
                  <a:cxn ang="T90">
                    <a:pos x="T56" y="T57"/>
                  </a:cxn>
                  <a:cxn ang="T91">
                    <a:pos x="T58" y="T59"/>
                  </a:cxn>
                  <a:cxn ang="T92">
                    <a:pos x="T60" y="T61"/>
                  </a:cxn>
                </a:cxnLst>
                <a:rect l="0" t="0" r="r" b="b"/>
                <a:pathLst>
                  <a:path w="68" h="55">
                    <a:moveTo>
                      <a:pt x="68" y="49"/>
                    </a:moveTo>
                    <a:cubicBezTo>
                      <a:pt x="68" y="53"/>
                      <a:pt x="66" y="55"/>
                      <a:pt x="63" y="55"/>
                    </a:cubicBezTo>
                    <a:cubicBezTo>
                      <a:pt x="5" y="55"/>
                      <a:pt x="5" y="55"/>
                      <a:pt x="5" y="55"/>
                    </a:cubicBezTo>
                    <a:cubicBezTo>
                      <a:pt x="2" y="55"/>
                      <a:pt x="0" y="53"/>
                      <a:pt x="0" y="49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2" y="0"/>
                      <a:pt x="5" y="0"/>
                    </a:cubicBezTo>
                    <a:cubicBezTo>
                      <a:pt x="63" y="0"/>
                      <a:pt x="63" y="0"/>
                      <a:pt x="63" y="0"/>
                    </a:cubicBezTo>
                    <a:cubicBezTo>
                      <a:pt x="66" y="0"/>
                      <a:pt x="68" y="3"/>
                      <a:pt x="68" y="6"/>
                    </a:cubicBezTo>
                    <a:lnTo>
                      <a:pt x="68" y="49"/>
                    </a:lnTo>
                    <a:close/>
                    <a:moveTo>
                      <a:pt x="5" y="5"/>
                    </a:moveTo>
                    <a:cubicBezTo>
                      <a:pt x="5" y="5"/>
                      <a:pt x="4" y="5"/>
                      <a:pt x="4" y="6"/>
                    </a:cubicBezTo>
                    <a:cubicBezTo>
                      <a:pt x="4" y="49"/>
                      <a:pt x="4" y="49"/>
                      <a:pt x="4" y="49"/>
                    </a:cubicBezTo>
                    <a:cubicBezTo>
                      <a:pt x="4" y="50"/>
                      <a:pt x="5" y="51"/>
                      <a:pt x="5" y="51"/>
                    </a:cubicBezTo>
                    <a:cubicBezTo>
                      <a:pt x="63" y="51"/>
                      <a:pt x="63" y="51"/>
                      <a:pt x="63" y="51"/>
                    </a:cubicBezTo>
                    <a:cubicBezTo>
                      <a:pt x="63" y="51"/>
                      <a:pt x="64" y="50"/>
                      <a:pt x="64" y="49"/>
                    </a:cubicBezTo>
                    <a:cubicBezTo>
                      <a:pt x="64" y="6"/>
                      <a:pt x="64" y="6"/>
                      <a:pt x="64" y="6"/>
                    </a:cubicBezTo>
                    <a:cubicBezTo>
                      <a:pt x="64" y="5"/>
                      <a:pt x="63" y="5"/>
                      <a:pt x="63" y="5"/>
                    </a:cubicBezTo>
                    <a:lnTo>
                      <a:pt x="5" y="5"/>
                    </a:lnTo>
                    <a:close/>
                    <a:moveTo>
                      <a:pt x="16" y="23"/>
                    </a:moveTo>
                    <a:cubicBezTo>
                      <a:pt x="12" y="23"/>
                      <a:pt x="9" y="20"/>
                      <a:pt x="9" y="16"/>
                    </a:cubicBezTo>
                    <a:cubicBezTo>
                      <a:pt x="9" y="13"/>
                      <a:pt x="12" y="9"/>
                      <a:pt x="16" y="9"/>
                    </a:cubicBezTo>
                    <a:cubicBezTo>
                      <a:pt x="20" y="9"/>
                      <a:pt x="23" y="13"/>
                      <a:pt x="23" y="16"/>
                    </a:cubicBezTo>
                    <a:cubicBezTo>
                      <a:pt x="23" y="20"/>
                      <a:pt x="20" y="23"/>
                      <a:pt x="16" y="23"/>
                    </a:cubicBezTo>
                    <a:close/>
                    <a:moveTo>
                      <a:pt x="59" y="46"/>
                    </a:moveTo>
                    <a:cubicBezTo>
                      <a:pt x="9" y="46"/>
                      <a:pt x="9" y="46"/>
                      <a:pt x="9" y="46"/>
                    </a:cubicBezTo>
                    <a:cubicBezTo>
                      <a:pt x="9" y="39"/>
                      <a:pt x="9" y="39"/>
                      <a:pt x="9" y="39"/>
                    </a:cubicBezTo>
                    <a:cubicBezTo>
                      <a:pt x="20" y="28"/>
                      <a:pt x="20" y="28"/>
                      <a:pt x="20" y="28"/>
                    </a:cubicBezTo>
                    <a:cubicBezTo>
                      <a:pt x="26" y="33"/>
                      <a:pt x="26" y="33"/>
                      <a:pt x="26" y="33"/>
                    </a:cubicBezTo>
                    <a:cubicBezTo>
                      <a:pt x="44" y="15"/>
                      <a:pt x="44" y="15"/>
                      <a:pt x="44" y="15"/>
                    </a:cubicBezTo>
                    <a:cubicBezTo>
                      <a:pt x="59" y="30"/>
                      <a:pt x="59" y="30"/>
                      <a:pt x="59" y="30"/>
                    </a:cubicBezTo>
                    <a:lnTo>
                      <a:pt x="59" y="46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id-ID" dirty="0">
                  <a:latin typeface="+mn-ea"/>
                </a:endParaRPr>
              </a:p>
            </p:txBody>
          </p:sp>
        </p:grpSp>
        <p:sp>
          <p:nvSpPr>
            <p:cNvPr id="14" name="Button">
              <a:extLst>
                <a:ext uri="{FF2B5EF4-FFF2-40B4-BE49-F238E27FC236}">
                  <a16:creationId xmlns:a16="http://schemas.microsoft.com/office/drawing/2014/main" id="{28D07AC6-3D81-F497-643B-2862B16A96A0}"/>
                </a:ext>
              </a:extLst>
            </p:cNvPr>
            <p:cNvSpPr>
              <a:spLocks/>
            </p:cNvSpPr>
            <p:nvPr/>
          </p:nvSpPr>
          <p:spPr bwMode="auto">
            <a:xfrm>
              <a:off x="3507967" y="6313512"/>
              <a:ext cx="956861" cy="241995"/>
            </a:xfrm>
            <a:prstGeom prst="roundRect">
              <a:avLst>
                <a:gd name="adj" fmla="val 8776"/>
              </a:avLst>
            </a:prstGeom>
            <a:solidFill>
              <a:srgbClr val="FFFFFF"/>
            </a:solidFill>
            <a:ln w="6350" cap="flat" cmpd="sng" algn="ctr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Showcase </a:t>
              </a:r>
              <a:r>
                <a:rPr lang="ko-KR" alt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체험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43F485E6-1EFD-59A0-ADD5-B89AFEDD602A}"/>
                </a:ext>
              </a:extLst>
            </p:cNvPr>
            <p:cNvCxnSpPr/>
            <p:nvPr/>
          </p:nvCxnSpPr>
          <p:spPr>
            <a:xfrm>
              <a:off x="217502" y="4401108"/>
              <a:ext cx="9010633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4CECF07D-DCD4-F5EB-C432-594628811256}"/>
                </a:ext>
              </a:extLst>
            </p:cNvPr>
            <p:cNvCxnSpPr>
              <a:cxnSpLocks/>
            </p:cNvCxnSpPr>
            <p:nvPr/>
          </p:nvCxnSpPr>
          <p:spPr>
            <a:xfrm>
              <a:off x="2592015" y="3981978"/>
              <a:ext cx="0" cy="42003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F08E072D-C8DE-6F02-25ED-075A4740AD5C}"/>
                </a:ext>
              </a:extLst>
            </p:cNvPr>
            <p:cNvSpPr/>
            <p:nvPr/>
          </p:nvSpPr>
          <p:spPr>
            <a:xfrm>
              <a:off x="675699" y="4102800"/>
              <a:ext cx="1335545" cy="154914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/>
            <a:p>
              <a:pPr lvl="0" algn="ctr" latinLnBrk="0">
                <a:lnSpc>
                  <a:spcPct val="110000"/>
                </a:lnSpc>
                <a:defRPr/>
              </a:pPr>
              <a:r>
                <a:rPr lang="ko-KR" altLang="en-US" sz="1000" b="1" dirty="0">
                  <a:latin typeface="+mn-ea"/>
                  <a:cs typeface="Segoe UI" panose="020B0502040204020203" pitchFamily="34" charset="0"/>
                </a:rPr>
                <a:t>집중도 분석</a:t>
              </a: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8551FC55-6857-F9AC-9C97-10EFB07D00AD}"/>
                </a:ext>
              </a:extLst>
            </p:cNvPr>
            <p:cNvSpPr/>
            <p:nvPr/>
          </p:nvSpPr>
          <p:spPr>
            <a:xfrm>
              <a:off x="7440746" y="4102800"/>
              <a:ext cx="1335545" cy="154914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/>
            <a:p>
              <a:pPr lvl="0" algn="ctr" latinLnBrk="0">
                <a:lnSpc>
                  <a:spcPct val="110000"/>
                </a:lnSpc>
                <a:defRPr/>
              </a:pPr>
              <a:r>
                <a:rPr lang="ko-KR" altLang="en-US" sz="1000" b="1" dirty="0">
                  <a:latin typeface="+mn-ea"/>
                  <a:cs typeface="Segoe UI" panose="020B0502040204020203" pitchFamily="34" charset="0"/>
                </a:rPr>
                <a:t>시험 부정행위 검출</a:t>
              </a: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B5AA7010-51FC-7C2F-DFF8-3CF257881328}"/>
                </a:ext>
              </a:extLst>
            </p:cNvPr>
            <p:cNvSpPr/>
            <p:nvPr/>
          </p:nvSpPr>
          <p:spPr>
            <a:xfrm>
              <a:off x="217498" y="4341026"/>
              <a:ext cx="2369487" cy="70745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Ins="90000" rtlCol="0" anchor="ctr"/>
            <a:lstStyle/>
            <a:p>
              <a:pPr algn="l"/>
              <a:endParaRPr lang="ko-KR" altLang="en-US" sz="1000" noProof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E1ABF8F0-E4B2-8922-55DF-2CDE74C718B1}"/>
                </a:ext>
              </a:extLst>
            </p:cNvPr>
            <p:cNvCxnSpPr/>
            <p:nvPr/>
          </p:nvCxnSpPr>
          <p:spPr>
            <a:xfrm>
              <a:off x="217502" y="3963977"/>
              <a:ext cx="9010633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60063F82-859C-24AC-45B3-AD5AFE2B8456}"/>
                </a:ext>
              </a:extLst>
            </p:cNvPr>
            <p:cNvCxnSpPr>
              <a:cxnSpLocks/>
            </p:cNvCxnSpPr>
            <p:nvPr/>
          </p:nvCxnSpPr>
          <p:spPr>
            <a:xfrm>
              <a:off x="4763778" y="3967282"/>
              <a:ext cx="8503" cy="45431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243429C0-F2FE-652E-E6B2-808048198E3F}"/>
                </a:ext>
              </a:extLst>
            </p:cNvPr>
            <p:cNvCxnSpPr>
              <a:cxnSpLocks/>
            </p:cNvCxnSpPr>
            <p:nvPr/>
          </p:nvCxnSpPr>
          <p:spPr>
            <a:xfrm>
              <a:off x="6945599" y="3967282"/>
              <a:ext cx="0" cy="43472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3C83B75D-563D-A473-2E17-E5DA03EC3A04}"/>
                </a:ext>
              </a:extLst>
            </p:cNvPr>
            <p:cNvSpPr/>
            <p:nvPr/>
          </p:nvSpPr>
          <p:spPr>
            <a:xfrm>
              <a:off x="3014376" y="4102800"/>
              <a:ext cx="1335545" cy="154914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/>
            <a:p>
              <a:pPr lvl="0" algn="ctr" latinLnBrk="0">
                <a:lnSpc>
                  <a:spcPct val="110000"/>
                </a:lnSpc>
                <a:defRPr/>
              </a:pPr>
              <a:r>
                <a:rPr lang="ko-KR" altLang="en-US" sz="1000" b="1">
                  <a:latin typeface="+mn-ea"/>
                  <a:cs typeface="Segoe UI" panose="020B0502040204020203" pitchFamily="34" charset="0"/>
                </a:rPr>
                <a:t>흥미도 </a:t>
              </a:r>
              <a:r>
                <a:rPr lang="ko-KR" altLang="en-US" sz="1000" b="1" dirty="0">
                  <a:latin typeface="+mn-ea"/>
                  <a:cs typeface="Segoe UI" panose="020B0502040204020203" pitchFamily="34" charset="0"/>
                </a:rPr>
                <a:t>분석</a:t>
              </a: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6B364A5D-2F5D-4000-5893-221C93E6B63F}"/>
                </a:ext>
              </a:extLst>
            </p:cNvPr>
            <p:cNvSpPr/>
            <p:nvPr/>
          </p:nvSpPr>
          <p:spPr>
            <a:xfrm>
              <a:off x="5193524" y="4102800"/>
              <a:ext cx="1335545" cy="154914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/>
            <a:p>
              <a:pPr lvl="0" algn="ctr" latinLnBrk="0">
                <a:lnSpc>
                  <a:spcPct val="110000"/>
                </a:lnSpc>
                <a:defRPr/>
              </a:pPr>
              <a:r>
                <a:rPr lang="ko-KR" altLang="en-US" sz="1000" b="1" dirty="0">
                  <a:latin typeface="+mn-ea"/>
                  <a:cs typeface="Segoe UI" panose="020B0502040204020203" pitchFamily="34" charset="0"/>
                </a:rPr>
                <a:t>자세 분석</a:t>
              </a: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49ABF374-A6BF-7317-209A-7A83805A7CF6}"/>
                </a:ext>
              </a:extLst>
            </p:cNvPr>
            <p:cNvSpPr/>
            <p:nvPr/>
          </p:nvSpPr>
          <p:spPr>
            <a:xfrm>
              <a:off x="217502" y="791183"/>
              <a:ext cx="9010636" cy="51606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x-none" altLang="en-US" dirty="0">
                <a:latin typeface="+mn-ea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5C64B45F-4FC0-A46D-BF36-B2E5D38F8D5F}"/>
                </a:ext>
              </a:extLst>
            </p:cNvPr>
            <p:cNvSpPr/>
            <p:nvPr/>
          </p:nvSpPr>
          <p:spPr>
            <a:xfrm>
              <a:off x="217502" y="791183"/>
              <a:ext cx="9010636" cy="51606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x-none" altLang="en-US" dirty="0">
                <a:latin typeface="+mn-ea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EFB28432-8539-3297-884A-369F9CDFE6B5}"/>
                </a:ext>
              </a:extLst>
            </p:cNvPr>
            <p:cNvSpPr/>
            <p:nvPr/>
          </p:nvSpPr>
          <p:spPr>
            <a:xfrm>
              <a:off x="217502" y="791183"/>
              <a:ext cx="9010636" cy="51606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x-none" altLang="en-US" dirty="0">
                <a:latin typeface="+mn-ea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91DABD91-D4C7-9F17-2FF5-84E8D5B6C21E}"/>
                </a:ext>
              </a:extLst>
            </p:cNvPr>
            <p:cNvSpPr/>
            <p:nvPr/>
          </p:nvSpPr>
          <p:spPr bwMode="auto">
            <a:xfrm>
              <a:off x="338543" y="949952"/>
              <a:ext cx="1004929" cy="198522"/>
            </a:xfrm>
            <a:prstGeom prst="rect">
              <a:avLst/>
            </a:prstGeom>
            <a:noFill/>
            <a:ln w="2857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none" lIns="36000"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0" lang="en-US" altLang="ko-KR" sz="1050" b="1" dirty="0">
                  <a:solidFill>
                    <a:schemeClr val="bg1">
                      <a:lumMod val="65000"/>
                    </a:schemeClr>
                  </a:solidFill>
                  <a:latin typeface="+mn-ea"/>
                </a:rPr>
                <a:t>Raiseme </a:t>
              </a:r>
              <a:r>
                <a:rPr lang="en-US" altLang="ko-KR" sz="1050" b="1" dirty="0">
                  <a:solidFill>
                    <a:schemeClr val="bg1">
                      <a:lumMod val="65000"/>
                    </a:schemeClr>
                  </a:solidFill>
                  <a:latin typeface="+mn-ea"/>
                </a:rPr>
                <a:t>Logo</a:t>
              </a:r>
              <a:endParaRPr kumimoji="0" lang="ko-KR" altLang="en-US" sz="1050" b="1" dirty="0">
                <a:solidFill>
                  <a:schemeClr val="bg1">
                    <a:lumMod val="65000"/>
                  </a:schemeClr>
                </a:solidFill>
                <a:latin typeface="+mn-ea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05B60A9-FEAA-D5F8-6863-78B74316EA62}"/>
                </a:ext>
              </a:extLst>
            </p:cNvPr>
            <p:cNvSpPr txBox="1"/>
            <p:nvPr/>
          </p:nvSpPr>
          <p:spPr>
            <a:xfrm>
              <a:off x="6903769" y="926102"/>
              <a:ext cx="502309" cy="246221"/>
            </a:xfrm>
            <a:prstGeom prst="rect">
              <a:avLst/>
            </a:prstGeom>
            <a:noFill/>
          </p:spPr>
          <p:txBody>
            <a:bodyPr wrap="none" lIns="36000" rIns="36000" rtlCol="0" anchor="ctr">
              <a:spAutoFit/>
            </a:bodyPr>
            <a:lstStyle/>
            <a:p>
              <a:pPr algn="ctr"/>
              <a:r>
                <a:rPr kumimoji="1" lang="en-US" altLang="en-US" sz="1000" b="1" dirty="0">
                  <a:latin typeface="+mn-ea"/>
                </a:rPr>
                <a:t>Service</a:t>
              </a:r>
              <a:endParaRPr kumimoji="1" lang="x-none" altLang="en-US" sz="1000" b="1" dirty="0">
                <a:latin typeface="+mn-ea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AC6E76D6-AC7D-82FF-8E4C-68EA9DED4696}"/>
                </a:ext>
              </a:extLst>
            </p:cNvPr>
            <p:cNvSpPr txBox="1"/>
            <p:nvPr/>
          </p:nvSpPr>
          <p:spPr>
            <a:xfrm>
              <a:off x="8651687" y="926102"/>
              <a:ext cx="407731" cy="246221"/>
            </a:xfrm>
            <a:prstGeom prst="rect">
              <a:avLst/>
            </a:prstGeom>
            <a:noFill/>
          </p:spPr>
          <p:txBody>
            <a:bodyPr wrap="none" lIns="36000" rIns="36000" rtlCol="0" anchor="ctr">
              <a:spAutoFit/>
            </a:bodyPr>
            <a:lstStyle/>
            <a:p>
              <a:pPr algn="ctr"/>
              <a:r>
                <a:rPr kumimoji="1" lang="en-US" altLang="en-US" sz="1000" b="1" dirty="0">
                  <a:latin typeface="+mn-ea"/>
                </a:rPr>
                <a:t>News</a:t>
              </a:r>
              <a:endParaRPr kumimoji="1" lang="x-none" altLang="en-US" sz="1000" b="1" dirty="0">
                <a:latin typeface="+mn-ea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F3D80295-FEB6-6C6F-453B-462BC64E2155}"/>
                </a:ext>
              </a:extLst>
            </p:cNvPr>
            <p:cNvSpPr/>
            <p:nvPr/>
          </p:nvSpPr>
          <p:spPr bwMode="auto">
            <a:xfrm>
              <a:off x="5775776" y="971689"/>
              <a:ext cx="346666" cy="155049"/>
            </a:xfrm>
            <a:prstGeom prst="rect">
              <a:avLst/>
            </a:prstGeom>
            <a:noFill/>
            <a:ln w="2857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none" lIns="36000"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kumimoji="0" lang="ko-KR" altLang="en-US" sz="1000" b="1" dirty="0">
                <a:latin typeface="+mn-ea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D2E52764-4E8E-D9C7-FAA8-57B6899B0B40}"/>
                </a:ext>
              </a:extLst>
            </p:cNvPr>
            <p:cNvSpPr txBox="1"/>
            <p:nvPr/>
          </p:nvSpPr>
          <p:spPr>
            <a:xfrm>
              <a:off x="8080805" y="926102"/>
              <a:ext cx="353228" cy="246221"/>
            </a:xfrm>
            <a:prstGeom prst="rect">
              <a:avLst/>
            </a:prstGeom>
            <a:noFill/>
          </p:spPr>
          <p:txBody>
            <a:bodyPr wrap="none" lIns="36000" rIns="36000" rtlCol="0" anchor="ctr">
              <a:spAutoFit/>
            </a:bodyPr>
            <a:lstStyle/>
            <a:p>
              <a:pPr algn="ctr"/>
              <a:r>
                <a:rPr kumimoji="1" lang="en-US" altLang="en-US" sz="1000" b="1" dirty="0">
                  <a:latin typeface="+mn-ea"/>
                </a:rPr>
                <a:t>Case</a:t>
              </a:r>
              <a:endParaRPr kumimoji="1" lang="x-none" altLang="en-US" sz="1000" b="1" dirty="0">
                <a:latin typeface="+mn-ea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6AF2542-CED7-2911-3559-17CC3AE61FAD}"/>
                </a:ext>
              </a:extLst>
            </p:cNvPr>
            <p:cNvSpPr txBox="1"/>
            <p:nvPr/>
          </p:nvSpPr>
          <p:spPr>
            <a:xfrm>
              <a:off x="6323266" y="926102"/>
              <a:ext cx="451012" cy="246221"/>
            </a:xfrm>
            <a:prstGeom prst="rect">
              <a:avLst/>
            </a:prstGeom>
            <a:noFill/>
          </p:spPr>
          <p:txBody>
            <a:bodyPr wrap="none" lIns="36000" rIns="36000" rtlCol="0" anchor="ctr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0" lang="en-US" altLang="ko-KR" sz="1000" b="1" dirty="0">
                  <a:latin typeface="+mn-ea"/>
                </a:rPr>
                <a:t>About</a:t>
              </a:r>
              <a:endParaRPr kumimoji="0" lang="ko-KR" altLang="en-US" sz="1000" b="1" dirty="0">
                <a:latin typeface="+mn-ea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9167492-B130-9FC3-1A05-D6D129CE7E29}"/>
                </a:ext>
              </a:extLst>
            </p:cNvPr>
            <p:cNvSpPr txBox="1"/>
            <p:nvPr/>
          </p:nvSpPr>
          <p:spPr>
            <a:xfrm>
              <a:off x="7506714" y="926102"/>
              <a:ext cx="359641" cy="246221"/>
            </a:xfrm>
            <a:prstGeom prst="rect">
              <a:avLst/>
            </a:prstGeom>
            <a:noFill/>
          </p:spPr>
          <p:txBody>
            <a:bodyPr wrap="none" lIns="36000" rIns="36000" rtlCol="0" anchor="ctr">
              <a:spAutoFit/>
            </a:bodyPr>
            <a:lstStyle/>
            <a:p>
              <a:pPr algn="ctr"/>
              <a:r>
                <a:rPr kumimoji="1" lang="en-US" altLang="en-US" sz="1000" b="1" dirty="0">
                  <a:latin typeface="+mn-ea"/>
                </a:rPr>
                <a:t>Tech</a:t>
              </a:r>
              <a:endParaRPr kumimoji="1" lang="x-none" altLang="en-US" sz="1000" b="1" dirty="0">
                <a:latin typeface="+mn-ea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8F8EF853-7126-6C59-040F-3143CD65C553}"/>
                </a:ext>
              </a:extLst>
            </p:cNvPr>
            <p:cNvSpPr/>
            <p:nvPr/>
          </p:nvSpPr>
          <p:spPr>
            <a:xfrm>
              <a:off x="217498" y="788533"/>
              <a:ext cx="9010632" cy="5798735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Ins="90000" rtlCol="0" anchor="ctr"/>
            <a:lstStyle/>
            <a:p>
              <a:pPr algn="ctr"/>
              <a:endParaRPr lang="ko-KR" altLang="en-US" noProof="1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075FA131-4D90-E9FB-7569-0BF35691967D}"/>
              </a:ext>
            </a:extLst>
          </p:cNvPr>
          <p:cNvSpPr/>
          <p:nvPr/>
        </p:nvSpPr>
        <p:spPr>
          <a:xfrm>
            <a:off x="308166" y="878163"/>
            <a:ext cx="8760063" cy="539563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marR="0" lvl="1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2" name="Delete">
            <a:extLst>
              <a:ext uri="{FF2B5EF4-FFF2-40B4-BE49-F238E27FC236}">
                <a16:creationId xmlns:a16="http://schemas.microsoft.com/office/drawing/2014/main" id="{A172FB87-C407-1C75-1F51-1DCE62DFD1EB}"/>
              </a:ext>
            </a:extLst>
          </p:cNvPr>
          <p:cNvSpPr>
            <a:spLocks noChangeAspect="1"/>
          </p:cNvSpPr>
          <p:nvPr/>
        </p:nvSpPr>
        <p:spPr bwMode="auto">
          <a:xfrm>
            <a:off x="8531986" y="1037036"/>
            <a:ext cx="157114" cy="169711"/>
          </a:xfrm>
          <a:custGeom>
            <a:avLst/>
            <a:gdLst>
              <a:gd name="T0" fmla="*/ 3 w 77"/>
              <a:gd name="T1" fmla="*/ 0 h 77"/>
              <a:gd name="T2" fmla="*/ 0 w 77"/>
              <a:gd name="T3" fmla="*/ 3 h 77"/>
              <a:gd name="T4" fmla="*/ 36 w 77"/>
              <a:gd name="T5" fmla="*/ 38 h 77"/>
              <a:gd name="T6" fmla="*/ 0 w 77"/>
              <a:gd name="T7" fmla="*/ 74 h 77"/>
              <a:gd name="T8" fmla="*/ 3 w 77"/>
              <a:gd name="T9" fmla="*/ 77 h 77"/>
              <a:gd name="T10" fmla="*/ 39 w 77"/>
              <a:gd name="T11" fmla="*/ 41 h 77"/>
              <a:gd name="T12" fmla="*/ 74 w 77"/>
              <a:gd name="T13" fmla="*/ 77 h 77"/>
              <a:gd name="T14" fmla="*/ 77 w 77"/>
              <a:gd name="T15" fmla="*/ 74 h 77"/>
              <a:gd name="T16" fmla="*/ 42 w 77"/>
              <a:gd name="T17" fmla="*/ 38 h 77"/>
              <a:gd name="T18" fmla="*/ 77 w 77"/>
              <a:gd name="T19" fmla="*/ 3 h 77"/>
              <a:gd name="T20" fmla="*/ 74 w 77"/>
              <a:gd name="T21" fmla="*/ 0 h 77"/>
              <a:gd name="T22" fmla="*/ 39 w 77"/>
              <a:gd name="T23" fmla="*/ 35 h 77"/>
              <a:gd name="T24" fmla="*/ 3 w 77"/>
              <a:gd name="T25" fmla="*/ 0 h 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77" h="77">
                <a:moveTo>
                  <a:pt x="3" y="0"/>
                </a:moveTo>
                <a:lnTo>
                  <a:pt x="0" y="3"/>
                </a:lnTo>
                <a:lnTo>
                  <a:pt x="36" y="38"/>
                </a:lnTo>
                <a:lnTo>
                  <a:pt x="0" y="74"/>
                </a:lnTo>
                <a:lnTo>
                  <a:pt x="3" y="77"/>
                </a:lnTo>
                <a:lnTo>
                  <a:pt x="39" y="41"/>
                </a:lnTo>
                <a:lnTo>
                  <a:pt x="74" y="77"/>
                </a:lnTo>
                <a:lnTo>
                  <a:pt x="77" y="74"/>
                </a:lnTo>
                <a:lnTo>
                  <a:pt x="42" y="38"/>
                </a:lnTo>
                <a:lnTo>
                  <a:pt x="77" y="3"/>
                </a:lnTo>
                <a:lnTo>
                  <a:pt x="74" y="0"/>
                </a:lnTo>
                <a:lnTo>
                  <a:pt x="39" y="35"/>
                </a:lnTo>
                <a:lnTo>
                  <a:pt x="3" y="0"/>
                </a:lnTo>
                <a:close/>
              </a:path>
            </a:pathLst>
          </a:custGeom>
          <a:solidFill>
            <a:srgbClr val="5F5F5F"/>
          </a:solidFill>
          <a:ln w="3175"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04331153-395C-9E62-87F4-32BD7E1FB4BE}"/>
              </a:ext>
            </a:extLst>
          </p:cNvPr>
          <p:cNvSpPr/>
          <p:nvPr/>
        </p:nvSpPr>
        <p:spPr>
          <a:xfrm>
            <a:off x="548549" y="1413736"/>
            <a:ext cx="8283984" cy="4571139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lnSpc>
                <a:spcPct val="150000"/>
              </a:lnSpc>
              <a:buAutoNum type="arabicPeriod"/>
            </a:pP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1E8FE4E8-FA0C-66DB-D8A1-215BFC27639A}"/>
              </a:ext>
            </a:extLst>
          </p:cNvPr>
          <p:cNvSpPr/>
          <p:nvPr/>
        </p:nvSpPr>
        <p:spPr>
          <a:xfrm>
            <a:off x="548548" y="986216"/>
            <a:ext cx="1803035" cy="293034"/>
          </a:xfrm>
          <a:prstGeom prst="rect">
            <a:avLst/>
          </a:prstGeom>
          <a:noFill/>
          <a:ln w="3175">
            <a:noFill/>
          </a:ln>
          <a:effectLst/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Raiseme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Showcase</a:t>
            </a:r>
            <a:endParaRPr lang="ko-KR" altLang="en-US" sz="12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88615EC3-17C9-4C75-E85E-BA172EEA0F17}"/>
              </a:ext>
            </a:extLst>
          </p:cNvPr>
          <p:cNvSpPr/>
          <p:nvPr/>
        </p:nvSpPr>
        <p:spPr>
          <a:xfrm>
            <a:off x="1571105" y="1768081"/>
            <a:ext cx="7261427" cy="42167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8873CD0A-6A87-85CD-8624-2CD4A1EB36A6}"/>
              </a:ext>
            </a:extLst>
          </p:cNvPr>
          <p:cNvSpPr/>
          <p:nvPr/>
        </p:nvSpPr>
        <p:spPr>
          <a:xfrm>
            <a:off x="548541" y="1768085"/>
            <a:ext cx="6170335" cy="421887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User">
            <a:extLst>
              <a:ext uri="{FF2B5EF4-FFF2-40B4-BE49-F238E27FC236}">
                <a16:creationId xmlns:a16="http://schemas.microsoft.com/office/drawing/2014/main" id="{813574E9-527E-191D-DA7D-2D3FA11CD2D6}"/>
              </a:ext>
            </a:extLst>
          </p:cNvPr>
          <p:cNvSpPr>
            <a:spLocks noChangeAspect="1"/>
          </p:cNvSpPr>
          <p:nvPr/>
        </p:nvSpPr>
        <p:spPr bwMode="auto">
          <a:xfrm>
            <a:off x="2583016" y="2685271"/>
            <a:ext cx="2101384" cy="2795097"/>
          </a:xfrm>
          <a:custGeom>
            <a:avLst/>
            <a:gdLst>
              <a:gd name="T0" fmla="*/ 597 w 1194"/>
              <a:gd name="T1" fmla="*/ 0 h 1411"/>
              <a:gd name="T2" fmla="*/ 271 w 1194"/>
              <a:gd name="T3" fmla="*/ 325 h 1411"/>
              <a:gd name="T4" fmla="*/ 434 w 1194"/>
              <a:gd name="T5" fmla="*/ 695 h 1411"/>
              <a:gd name="T6" fmla="*/ 434 w 1194"/>
              <a:gd name="T7" fmla="*/ 771 h 1411"/>
              <a:gd name="T8" fmla="*/ 385 w 1194"/>
              <a:gd name="T9" fmla="*/ 836 h 1411"/>
              <a:gd name="T10" fmla="*/ 0 w 1194"/>
              <a:gd name="T11" fmla="*/ 1124 h 1411"/>
              <a:gd name="T12" fmla="*/ 0 w 1194"/>
              <a:gd name="T13" fmla="*/ 1221 h 1411"/>
              <a:gd name="T14" fmla="*/ 597 w 1194"/>
              <a:gd name="T15" fmla="*/ 1411 h 1411"/>
              <a:gd name="T16" fmla="*/ 1194 w 1194"/>
              <a:gd name="T17" fmla="*/ 1221 h 1411"/>
              <a:gd name="T18" fmla="*/ 1194 w 1194"/>
              <a:gd name="T19" fmla="*/ 1124 h 1411"/>
              <a:gd name="T20" fmla="*/ 809 w 1194"/>
              <a:gd name="T21" fmla="*/ 836 h 1411"/>
              <a:gd name="T22" fmla="*/ 760 w 1194"/>
              <a:gd name="T23" fmla="*/ 771 h 1411"/>
              <a:gd name="T24" fmla="*/ 760 w 1194"/>
              <a:gd name="T25" fmla="*/ 695 h 1411"/>
              <a:gd name="T26" fmla="*/ 923 w 1194"/>
              <a:gd name="T27" fmla="*/ 325 h 1411"/>
              <a:gd name="T28" fmla="*/ 597 w 1194"/>
              <a:gd name="T29" fmla="*/ 0 h 14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194" h="1411">
                <a:moveTo>
                  <a:pt x="597" y="0"/>
                </a:moveTo>
                <a:cubicBezTo>
                  <a:pt x="418" y="0"/>
                  <a:pt x="271" y="113"/>
                  <a:pt x="271" y="325"/>
                </a:cubicBezTo>
                <a:cubicBezTo>
                  <a:pt x="271" y="467"/>
                  <a:pt x="337" y="613"/>
                  <a:pt x="434" y="695"/>
                </a:cubicBezTo>
                <a:lnTo>
                  <a:pt x="434" y="771"/>
                </a:lnTo>
                <a:cubicBezTo>
                  <a:pt x="434" y="804"/>
                  <a:pt x="412" y="830"/>
                  <a:pt x="385" y="836"/>
                </a:cubicBezTo>
                <a:cubicBezTo>
                  <a:pt x="173" y="901"/>
                  <a:pt x="0" y="1043"/>
                  <a:pt x="0" y="1124"/>
                </a:cubicBezTo>
                <a:lnTo>
                  <a:pt x="0" y="1221"/>
                </a:lnTo>
                <a:cubicBezTo>
                  <a:pt x="0" y="1324"/>
                  <a:pt x="266" y="1411"/>
                  <a:pt x="597" y="1411"/>
                </a:cubicBezTo>
                <a:cubicBezTo>
                  <a:pt x="928" y="1411"/>
                  <a:pt x="1194" y="1324"/>
                  <a:pt x="1194" y="1221"/>
                </a:cubicBezTo>
                <a:lnTo>
                  <a:pt x="1194" y="1124"/>
                </a:lnTo>
                <a:cubicBezTo>
                  <a:pt x="1194" y="1048"/>
                  <a:pt x="1026" y="901"/>
                  <a:pt x="809" y="836"/>
                </a:cubicBezTo>
                <a:cubicBezTo>
                  <a:pt x="782" y="830"/>
                  <a:pt x="760" y="798"/>
                  <a:pt x="760" y="771"/>
                </a:cubicBezTo>
                <a:lnTo>
                  <a:pt x="760" y="695"/>
                </a:lnTo>
                <a:cubicBezTo>
                  <a:pt x="857" y="613"/>
                  <a:pt x="923" y="467"/>
                  <a:pt x="923" y="325"/>
                </a:cubicBezTo>
                <a:cubicBezTo>
                  <a:pt x="923" y="113"/>
                  <a:pt x="776" y="0"/>
                  <a:pt x="597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solidFill>
              <a:srgbClr val="0070C0"/>
            </a:solidFill>
            <a:prstDash val="dash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E6FEABC2-BEA9-669C-9DED-1E68D049E790}"/>
              </a:ext>
            </a:extLst>
          </p:cNvPr>
          <p:cNvSpPr txBox="1"/>
          <p:nvPr/>
        </p:nvSpPr>
        <p:spPr>
          <a:xfrm>
            <a:off x="7746467" y="1981060"/>
            <a:ext cx="75196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solidFill>
                  <a:schemeClr val="bg1"/>
                </a:solidFill>
              </a:rPr>
              <a:t>0</a:t>
            </a:r>
            <a:r>
              <a:rPr lang="ko-KR" altLang="en-US" sz="1050" dirty="0">
                <a:solidFill>
                  <a:schemeClr val="bg1"/>
                </a:solidFill>
              </a:rPr>
              <a:t>초 </a:t>
            </a:r>
            <a:r>
              <a:rPr lang="en-US" altLang="ko-KR" sz="1050" dirty="0">
                <a:solidFill>
                  <a:schemeClr val="bg1"/>
                </a:solidFill>
              </a:rPr>
              <a:t>(0</a:t>
            </a:r>
            <a:r>
              <a:rPr lang="ko-KR" altLang="en-US" sz="1050" dirty="0">
                <a:solidFill>
                  <a:schemeClr val="bg1"/>
                </a:solidFill>
              </a:rPr>
              <a:t>회</a:t>
            </a:r>
            <a:r>
              <a:rPr lang="en-US" altLang="ko-KR" sz="1050" dirty="0">
                <a:solidFill>
                  <a:schemeClr val="bg1"/>
                </a:solidFill>
              </a:rPr>
              <a:t>)</a:t>
            </a:r>
            <a:endParaRPr lang="ko-KR" altLang="en-US" sz="1050" dirty="0">
              <a:solidFill>
                <a:schemeClr val="bg1"/>
              </a:solidFill>
            </a:endParaRPr>
          </a:p>
        </p:txBody>
      </p:sp>
      <p:pic>
        <p:nvPicPr>
          <p:cNvPr id="94" name="그림 93">
            <a:extLst>
              <a:ext uri="{FF2B5EF4-FFF2-40B4-BE49-F238E27FC236}">
                <a16:creationId xmlns:a16="http://schemas.microsoft.com/office/drawing/2014/main" id="{629543F0-3B74-900F-DFBE-453DAD71AF4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344"/>
          <a:stretch/>
        </p:blipFill>
        <p:spPr>
          <a:xfrm>
            <a:off x="7082675" y="2337766"/>
            <a:ext cx="677724" cy="216506"/>
          </a:xfrm>
          <a:prstGeom prst="rect">
            <a:avLst/>
          </a:prstGeom>
        </p:spPr>
      </p:pic>
      <p:sp>
        <p:nvSpPr>
          <p:cNvPr id="95" name="TextBox 94">
            <a:extLst>
              <a:ext uri="{FF2B5EF4-FFF2-40B4-BE49-F238E27FC236}">
                <a16:creationId xmlns:a16="http://schemas.microsoft.com/office/drawing/2014/main" id="{1A2DB95D-C611-3951-D183-45D4F40584CE}"/>
              </a:ext>
            </a:extLst>
          </p:cNvPr>
          <p:cNvSpPr txBox="1"/>
          <p:nvPr/>
        </p:nvSpPr>
        <p:spPr>
          <a:xfrm>
            <a:off x="7746467" y="2319061"/>
            <a:ext cx="75196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solidFill>
                  <a:schemeClr val="bg1"/>
                </a:solidFill>
              </a:rPr>
              <a:t>0</a:t>
            </a:r>
            <a:r>
              <a:rPr lang="ko-KR" altLang="en-US" sz="1050" dirty="0">
                <a:solidFill>
                  <a:schemeClr val="bg1"/>
                </a:solidFill>
              </a:rPr>
              <a:t>초 </a:t>
            </a:r>
            <a:r>
              <a:rPr lang="en-US" altLang="ko-KR" sz="1050" dirty="0">
                <a:solidFill>
                  <a:schemeClr val="bg1"/>
                </a:solidFill>
              </a:rPr>
              <a:t>(0</a:t>
            </a:r>
            <a:r>
              <a:rPr lang="ko-KR" altLang="en-US" sz="1050" dirty="0">
                <a:solidFill>
                  <a:schemeClr val="bg1"/>
                </a:solidFill>
              </a:rPr>
              <a:t>회</a:t>
            </a:r>
            <a:r>
              <a:rPr lang="en-US" altLang="ko-KR" sz="1050" dirty="0">
                <a:solidFill>
                  <a:schemeClr val="bg1"/>
                </a:solidFill>
              </a:rPr>
              <a:t>)</a:t>
            </a:r>
            <a:endParaRPr lang="ko-KR" altLang="en-US" sz="1050" dirty="0">
              <a:solidFill>
                <a:schemeClr val="bg1"/>
              </a:solidFill>
            </a:endParaRPr>
          </a:p>
        </p:txBody>
      </p:sp>
      <p:pic>
        <p:nvPicPr>
          <p:cNvPr id="97" name="그림 96">
            <a:extLst>
              <a:ext uri="{FF2B5EF4-FFF2-40B4-BE49-F238E27FC236}">
                <a16:creationId xmlns:a16="http://schemas.microsoft.com/office/drawing/2014/main" id="{4347467E-AA01-9536-75C1-F511145B58E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562"/>
          <a:stretch/>
        </p:blipFill>
        <p:spPr>
          <a:xfrm>
            <a:off x="7082675" y="3013769"/>
            <a:ext cx="677724" cy="216506"/>
          </a:xfrm>
          <a:prstGeom prst="rect">
            <a:avLst/>
          </a:prstGeom>
        </p:spPr>
      </p:pic>
      <p:sp>
        <p:nvSpPr>
          <p:cNvPr id="98" name="TextBox 97">
            <a:extLst>
              <a:ext uri="{FF2B5EF4-FFF2-40B4-BE49-F238E27FC236}">
                <a16:creationId xmlns:a16="http://schemas.microsoft.com/office/drawing/2014/main" id="{0E8D2A43-41AD-A7DE-1155-CC56916B06F7}"/>
              </a:ext>
            </a:extLst>
          </p:cNvPr>
          <p:cNvSpPr txBox="1"/>
          <p:nvPr/>
        </p:nvSpPr>
        <p:spPr>
          <a:xfrm>
            <a:off x="7746467" y="2995064"/>
            <a:ext cx="75196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solidFill>
                  <a:schemeClr val="bg1"/>
                </a:solidFill>
              </a:rPr>
              <a:t>0</a:t>
            </a:r>
            <a:r>
              <a:rPr lang="ko-KR" altLang="en-US" sz="1050" dirty="0">
                <a:solidFill>
                  <a:schemeClr val="bg1"/>
                </a:solidFill>
              </a:rPr>
              <a:t>초</a:t>
            </a:r>
            <a:r>
              <a:rPr lang="en-US" altLang="ko-KR" sz="1050" dirty="0">
                <a:solidFill>
                  <a:schemeClr val="bg1"/>
                </a:solidFill>
              </a:rPr>
              <a:t> (0</a:t>
            </a:r>
            <a:r>
              <a:rPr lang="ko-KR" altLang="en-US" sz="1050" dirty="0">
                <a:solidFill>
                  <a:schemeClr val="bg1"/>
                </a:solidFill>
              </a:rPr>
              <a:t>회</a:t>
            </a:r>
            <a:r>
              <a:rPr lang="en-US" altLang="ko-KR" sz="1050" dirty="0">
                <a:solidFill>
                  <a:schemeClr val="bg1"/>
                </a:solidFill>
              </a:rPr>
              <a:t>)</a:t>
            </a:r>
            <a:endParaRPr lang="ko-KR" altLang="en-US" sz="1050" dirty="0">
              <a:solidFill>
                <a:schemeClr val="bg1"/>
              </a:solidFill>
            </a:endParaRPr>
          </a:p>
        </p:txBody>
      </p:sp>
      <p:pic>
        <p:nvPicPr>
          <p:cNvPr id="100" name="그림 99">
            <a:extLst>
              <a:ext uri="{FF2B5EF4-FFF2-40B4-BE49-F238E27FC236}">
                <a16:creationId xmlns:a16="http://schemas.microsoft.com/office/drawing/2014/main" id="{4B16DFD7-77E5-A7BC-45D6-D691155C53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82675" y="2674710"/>
            <a:ext cx="677725" cy="218621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01" name="TextBox 100">
            <a:extLst>
              <a:ext uri="{FF2B5EF4-FFF2-40B4-BE49-F238E27FC236}">
                <a16:creationId xmlns:a16="http://schemas.microsoft.com/office/drawing/2014/main" id="{B84B8FF7-9F53-F670-DFFF-70EF44E9C93B}"/>
              </a:ext>
            </a:extLst>
          </p:cNvPr>
          <p:cNvSpPr txBox="1"/>
          <p:nvPr/>
        </p:nvSpPr>
        <p:spPr>
          <a:xfrm>
            <a:off x="7760400" y="2657062"/>
            <a:ext cx="75196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solidFill>
                  <a:schemeClr val="bg1"/>
                </a:solidFill>
              </a:rPr>
              <a:t>0</a:t>
            </a:r>
            <a:r>
              <a:rPr lang="ko-KR" altLang="en-US" sz="1050" dirty="0">
                <a:solidFill>
                  <a:schemeClr val="bg1"/>
                </a:solidFill>
              </a:rPr>
              <a:t>초 </a:t>
            </a:r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6DFC8437-6B48-16A0-8D9A-E5C4CFBAA657}"/>
              </a:ext>
            </a:extLst>
          </p:cNvPr>
          <p:cNvSpPr/>
          <p:nvPr/>
        </p:nvSpPr>
        <p:spPr>
          <a:xfrm>
            <a:off x="8450126" y="2107662"/>
            <a:ext cx="166154" cy="166154"/>
          </a:xfrm>
          <a:prstGeom prst="ellipse">
            <a:avLst/>
          </a:prstGeom>
          <a:solidFill>
            <a:srgbClr val="C0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38" dirty="0">
                <a:solidFill>
                  <a:schemeClr val="bg1"/>
                </a:solidFill>
                <a:latin typeface="+mn-ea"/>
              </a:rPr>
              <a:t>4</a:t>
            </a:r>
            <a:endParaRPr lang="ko-KR" altLang="en-US" sz="738" dirty="0" err="1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105" name="그림 104">
            <a:extLst>
              <a:ext uri="{FF2B5EF4-FFF2-40B4-BE49-F238E27FC236}">
                <a16:creationId xmlns:a16="http://schemas.microsoft.com/office/drawing/2014/main" id="{EE6A6541-387A-95B2-FA21-B0F063A5801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1049"/>
          <a:stretch/>
        </p:blipFill>
        <p:spPr>
          <a:xfrm>
            <a:off x="7082675" y="2000773"/>
            <a:ext cx="677724" cy="214011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F3902AAF-FC41-89AD-A222-094476700EE0}"/>
              </a:ext>
            </a:extLst>
          </p:cNvPr>
          <p:cNvSpPr txBox="1"/>
          <p:nvPr/>
        </p:nvSpPr>
        <p:spPr>
          <a:xfrm>
            <a:off x="640730" y="1456745"/>
            <a:ext cx="2574950" cy="241980"/>
          </a:xfrm>
          <a:prstGeom prst="rect">
            <a:avLst/>
          </a:prstGeom>
          <a:noFill/>
        </p:spPr>
        <p:txBody>
          <a:bodyPr wrap="square" lIns="72000" tIns="36000" rIns="72000" bIns="36000" rtlCol="0">
            <a:spAutoFit/>
          </a:bodyPr>
          <a:lstStyle/>
          <a:p>
            <a:r>
              <a:rPr lang="ko-KR" altLang="en-US" sz="1050" b="1" dirty="0"/>
              <a:t>당신의 자세는 </a:t>
            </a:r>
            <a:r>
              <a:rPr lang="ko-KR" altLang="en-US" sz="1050" b="1" dirty="0" err="1"/>
              <a:t>어떤가요</a:t>
            </a:r>
            <a:r>
              <a:rPr lang="en-US" altLang="ko-KR" sz="1050" b="1" dirty="0"/>
              <a:t>?</a:t>
            </a:r>
          </a:p>
        </p:txBody>
      </p:sp>
      <p:grpSp>
        <p:nvGrpSpPr>
          <p:cNvPr id="87" name="Drop-down" descr="&lt;SmartSettings&gt;&lt;SmartResize enabled=&quot;True&quot; minWidth=&quot;20&quot; minHeight=&quot;5&quot; /&gt;&lt;/SmartSettings&gt;">
            <a:extLst>
              <a:ext uri="{FF2B5EF4-FFF2-40B4-BE49-F238E27FC236}">
                <a16:creationId xmlns:a16="http://schemas.microsoft.com/office/drawing/2014/main" id="{7F998D13-41BF-3C5B-BE86-DDBB98523CF4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2123473" y="1029546"/>
            <a:ext cx="804176" cy="206375"/>
            <a:chOff x="5537200" y="2495550"/>
            <a:chExt cx="1281113" cy="206375"/>
          </a:xfrm>
        </p:grpSpPr>
        <p:sp>
          <p:nvSpPr>
            <p:cNvPr id="89" name="Input Field">
              <a:extLst>
                <a:ext uri="{FF2B5EF4-FFF2-40B4-BE49-F238E27FC236}">
                  <a16:creationId xmlns:a16="http://schemas.microsoft.com/office/drawing/2014/main" id="{79331D04-6AC9-E429-BDC7-0E1E19327D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37200" y="2495550"/>
              <a:ext cx="1281113" cy="206375"/>
            </a:xfrm>
            <a:prstGeom prst="rect">
              <a:avLst/>
            </a:prstGeom>
            <a:solidFill>
              <a:srgbClr val="FFFFFF"/>
            </a:solidFill>
            <a:ln w="6350" cap="flat">
              <a:solidFill>
                <a:srgbClr val="A0A0A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54864" tIns="0" rIns="128016" bIns="0" numCol="1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800" dirty="0">
                  <a:solidFill>
                    <a:srgbClr val="333333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자세 분석</a:t>
              </a:r>
              <a:endParaRPr lang="en-US" sz="800" dirty="0">
                <a:solidFill>
                  <a:srgbClr val="333333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0" name="Arrow" descr="&lt;SmartSettings&gt;&lt;SmartResize anchorLeft=&quot;None&quot; anchorTop=&quot;Non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B3B82111-4F64-2C29-5049-48A0776356BF}"/>
                </a:ext>
              </a:extLst>
            </p:cNvPr>
            <p:cNvSpPr>
              <a:spLocks/>
            </p:cNvSpPr>
            <p:nvPr>
              <p:custDataLst>
                <p:tags r:id="rId2"/>
              </p:custDataLst>
            </p:nvPr>
          </p:nvSpPr>
          <p:spPr bwMode="auto">
            <a:xfrm>
              <a:off x="6643811" y="2579688"/>
              <a:ext cx="78400" cy="39688"/>
            </a:xfrm>
            <a:custGeom>
              <a:avLst/>
              <a:gdLst>
                <a:gd name="T0" fmla="*/ 120 w 240"/>
                <a:gd name="T1" fmla="*/ 197 h 197"/>
                <a:gd name="T2" fmla="*/ 0 w 240"/>
                <a:gd name="T3" fmla="*/ 0 h 197"/>
                <a:gd name="T4" fmla="*/ 240 w 240"/>
                <a:gd name="T5" fmla="*/ 0 h 197"/>
                <a:gd name="T6" fmla="*/ 120 w 240"/>
                <a:gd name="T7" fmla="*/ 197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0" h="197">
                  <a:moveTo>
                    <a:pt x="120" y="197"/>
                  </a:moveTo>
                  <a:lnTo>
                    <a:pt x="0" y="0"/>
                  </a:lnTo>
                  <a:lnTo>
                    <a:pt x="240" y="0"/>
                  </a:lnTo>
                  <a:lnTo>
                    <a:pt x="120" y="197"/>
                  </a:lnTo>
                  <a:close/>
                </a:path>
              </a:pathLst>
            </a:custGeom>
            <a:solidFill>
              <a:srgbClr val="30303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70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82" name="사각형: 둥근 모서리 128">
            <a:extLst>
              <a:ext uri="{FF2B5EF4-FFF2-40B4-BE49-F238E27FC236}">
                <a16:creationId xmlns:a16="http://schemas.microsoft.com/office/drawing/2014/main" id="{13FDD9DF-CB16-0494-BC71-46F41B2D75B0}"/>
              </a:ext>
            </a:extLst>
          </p:cNvPr>
          <p:cNvSpPr>
            <a:spLocks/>
          </p:cNvSpPr>
          <p:nvPr/>
        </p:nvSpPr>
        <p:spPr>
          <a:xfrm>
            <a:off x="2337926" y="1455802"/>
            <a:ext cx="679625" cy="23177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0">
            <a:solidFill>
              <a:schemeClr val="tx1">
                <a:lumMod val="50000"/>
                <a:lumOff val="50000"/>
              </a:schemeClr>
            </a:solidFill>
            <a:prstDash/>
          </a:ln>
          <a:effectLst/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0" tIns="0" rIns="0" bIns="0" numCol="1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i="0" u="none" strike="noStrike" kern="1200" cap="none" normalizeH="0" noProof="0" dirty="0">
                <a:ln w="9525" cap="flat" cmpd="sng">
                  <a:noFill/>
                  <a:prstDash/>
                </a:ln>
                <a:solidFill>
                  <a:schemeClr val="tx1"/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rPr>
              <a:t>URL </a:t>
            </a:r>
            <a:r>
              <a:rPr kumimoji="0" lang="ko-KR" altLang="en-US" sz="900" i="0" u="none" strike="noStrike" kern="1200" cap="none" normalizeH="0" noProof="0" dirty="0">
                <a:ln w="9525" cap="flat" cmpd="sng">
                  <a:noFill/>
                  <a:prstDash/>
                </a:ln>
                <a:solidFill>
                  <a:schemeClr val="tx1"/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rPr>
              <a:t>복사</a:t>
            </a: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3DC9D8A9-8F60-8E9A-6FB2-8FD61B4EDB6B}"/>
              </a:ext>
            </a:extLst>
          </p:cNvPr>
          <p:cNvSpPr/>
          <p:nvPr/>
        </p:nvSpPr>
        <p:spPr>
          <a:xfrm>
            <a:off x="3013522" y="1472223"/>
            <a:ext cx="166154" cy="166154"/>
          </a:xfrm>
          <a:prstGeom prst="ellipse">
            <a:avLst/>
          </a:prstGeom>
          <a:solidFill>
            <a:srgbClr val="C0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38" dirty="0">
                <a:solidFill>
                  <a:schemeClr val="bg1"/>
                </a:solidFill>
                <a:latin typeface="+mn-ea"/>
              </a:rPr>
              <a:t>1</a:t>
            </a:r>
            <a:endParaRPr lang="ko-KR" altLang="en-US" sz="738" dirty="0" err="1">
              <a:solidFill>
                <a:schemeClr val="bg1"/>
              </a:solidFill>
              <a:latin typeface="+mn-ea"/>
            </a:endParaRPr>
          </a:p>
        </p:txBody>
      </p: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E5D1AEB4-756E-03F4-C12F-346E4F58F701}"/>
              </a:ext>
            </a:extLst>
          </p:cNvPr>
          <p:cNvGrpSpPr/>
          <p:nvPr/>
        </p:nvGrpSpPr>
        <p:grpSpPr>
          <a:xfrm>
            <a:off x="2921722" y="1908151"/>
            <a:ext cx="1423972" cy="252883"/>
            <a:chOff x="3992533" y="1908151"/>
            <a:chExt cx="1423972" cy="252883"/>
          </a:xfrm>
        </p:grpSpPr>
        <p:sp>
          <p:nvSpPr>
            <p:cNvPr id="75" name="Timer">
              <a:extLst>
                <a:ext uri="{FF2B5EF4-FFF2-40B4-BE49-F238E27FC236}">
                  <a16:creationId xmlns:a16="http://schemas.microsoft.com/office/drawing/2014/main" id="{61217AE5-DEFF-D1E0-4386-B2E3D03E932C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992533" y="1956011"/>
              <a:ext cx="157162" cy="157162"/>
            </a:xfrm>
            <a:custGeom>
              <a:avLst/>
              <a:gdLst>
                <a:gd name="T0" fmla="*/ 706 w 1411"/>
                <a:gd name="T1" fmla="*/ 0 h 1412"/>
                <a:gd name="T2" fmla="*/ 597 w 1411"/>
                <a:gd name="T3" fmla="*/ 109 h 1412"/>
                <a:gd name="T4" fmla="*/ 706 w 1411"/>
                <a:gd name="T5" fmla="*/ 218 h 1412"/>
                <a:gd name="T6" fmla="*/ 814 w 1411"/>
                <a:gd name="T7" fmla="*/ 109 h 1412"/>
                <a:gd name="T8" fmla="*/ 706 w 1411"/>
                <a:gd name="T9" fmla="*/ 0 h 1412"/>
                <a:gd name="T10" fmla="*/ 985 w 1411"/>
                <a:gd name="T11" fmla="*/ 68 h 1412"/>
                <a:gd name="T12" fmla="*/ 938 w 1411"/>
                <a:gd name="T13" fmla="*/ 97 h 1412"/>
                <a:gd name="T14" fmla="*/ 977 w 1411"/>
                <a:gd name="T15" fmla="*/ 209 h 1412"/>
                <a:gd name="T16" fmla="*/ 1272 w 1411"/>
                <a:gd name="T17" fmla="*/ 706 h 1412"/>
                <a:gd name="T18" fmla="*/ 706 w 1411"/>
                <a:gd name="T19" fmla="*/ 1274 h 1412"/>
                <a:gd name="T20" fmla="*/ 137 w 1411"/>
                <a:gd name="T21" fmla="*/ 706 h 1412"/>
                <a:gd name="T22" fmla="*/ 175 w 1411"/>
                <a:gd name="T23" fmla="*/ 502 h 1412"/>
                <a:gd name="T24" fmla="*/ 149 w 1411"/>
                <a:gd name="T25" fmla="*/ 401 h 1412"/>
                <a:gd name="T26" fmla="*/ 59 w 1411"/>
                <a:gd name="T27" fmla="*/ 423 h 1412"/>
                <a:gd name="T28" fmla="*/ 0 w 1411"/>
                <a:gd name="T29" fmla="*/ 706 h 1412"/>
                <a:gd name="T30" fmla="*/ 706 w 1411"/>
                <a:gd name="T31" fmla="*/ 1412 h 1412"/>
                <a:gd name="T32" fmla="*/ 1411 w 1411"/>
                <a:gd name="T33" fmla="*/ 706 h 1412"/>
                <a:gd name="T34" fmla="*/ 1018 w 1411"/>
                <a:gd name="T35" fmla="*/ 73 h 1412"/>
                <a:gd name="T36" fmla="*/ 985 w 1411"/>
                <a:gd name="T37" fmla="*/ 68 h 1412"/>
                <a:gd name="T38" fmla="*/ 181 w 1411"/>
                <a:gd name="T39" fmla="*/ 182 h 1412"/>
                <a:gd name="T40" fmla="*/ 612 w 1411"/>
                <a:gd name="T41" fmla="*/ 762 h 1412"/>
                <a:gd name="T42" fmla="*/ 622 w 1411"/>
                <a:gd name="T43" fmla="*/ 776 h 1412"/>
                <a:gd name="T44" fmla="*/ 706 w 1411"/>
                <a:gd name="T45" fmla="*/ 815 h 1412"/>
                <a:gd name="T46" fmla="*/ 814 w 1411"/>
                <a:gd name="T47" fmla="*/ 706 h 1412"/>
                <a:gd name="T48" fmla="*/ 777 w 1411"/>
                <a:gd name="T49" fmla="*/ 625 h 1412"/>
                <a:gd name="T50" fmla="*/ 775 w 1411"/>
                <a:gd name="T51" fmla="*/ 623 h 1412"/>
                <a:gd name="T52" fmla="*/ 765 w 1411"/>
                <a:gd name="T53" fmla="*/ 616 h 1412"/>
                <a:gd name="T54" fmla="*/ 181 w 1411"/>
                <a:gd name="T55" fmla="*/ 182 h 1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411" h="1412">
                  <a:moveTo>
                    <a:pt x="706" y="0"/>
                  </a:moveTo>
                  <a:cubicBezTo>
                    <a:pt x="646" y="0"/>
                    <a:pt x="597" y="49"/>
                    <a:pt x="597" y="109"/>
                  </a:cubicBezTo>
                  <a:cubicBezTo>
                    <a:pt x="597" y="169"/>
                    <a:pt x="646" y="218"/>
                    <a:pt x="706" y="218"/>
                  </a:cubicBezTo>
                  <a:cubicBezTo>
                    <a:pt x="765" y="218"/>
                    <a:pt x="814" y="169"/>
                    <a:pt x="814" y="109"/>
                  </a:cubicBezTo>
                  <a:cubicBezTo>
                    <a:pt x="814" y="49"/>
                    <a:pt x="765" y="0"/>
                    <a:pt x="706" y="0"/>
                  </a:cubicBezTo>
                  <a:close/>
                  <a:moveTo>
                    <a:pt x="985" y="68"/>
                  </a:moveTo>
                  <a:cubicBezTo>
                    <a:pt x="969" y="69"/>
                    <a:pt x="951" y="75"/>
                    <a:pt x="938" y="97"/>
                  </a:cubicBezTo>
                  <a:cubicBezTo>
                    <a:pt x="901" y="160"/>
                    <a:pt x="959" y="199"/>
                    <a:pt x="977" y="209"/>
                  </a:cubicBezTo>
                  <a:cubicBezTo>
                    <a:pt x="1153" y="305"/>
                    <a:pt x="1272" y="491"/>
                    <a:pt x="1272" y="706"/>
                  </a:cubicBezTo>
                  <a:cubicBezTo>
                    <a:pt x="1272" y="1019"/>
                    <a:pt x="1019" y="1274"/>
                    <a:pt x="706" y="1274"/>
                  </a:cubicBezTo>
                  <a:cubicBezTo>
                    <a:pt x="392" y="1274"/>
                    <a:pt x="137" y="1019"/>
                    <a:pt x="137" y="706"/>
                  </a:cubicBezTo>
                  <a:cubicBezTo>
                    <a:pt x="137" y="634"/>
                    <a:pt x="150" y="566"/>
                    <a:pt x="175" y="502"/>
                  </a:cubicBezTo>
                  <a:cubicBezTo>
                    <a:pt x="178" y="494"/>
                    <a:pt x="210" y="439"/>
                    <a:pt x="149" y="401"/>
                  </a:cubicBezTo>
                  <a:cubicBezTo>
                    <a:pt x="108" y="375"/>
                    <a:pt x="67" y="404"/>
                    <a:pt x="59" y="423"/>
                  </a:cubicBezTo>
                  <a:cubicBezTo>
                    <a:pt x="21" y="509"/>
                    <a:pt x="0" y="605"/>
                    <a:pt x="0" y="706"/>
                  </a:cubicBezTo>
                  <a:cubicBezTo>
                    <a:pt x="0" y="1096"/>
                    <a:pt x="316" y="1412"/>
                    <a:pt x="706" y="1412"/>
                  </a:cubicBezTo>
                  <a:cubicBezTo>
                    <a:pt x="1095" y="1412"/>
                    <a:pt x="1411" y="1096"/>
                    <a:pt x="1411" y="706"/>
                  </a:cubicBezTo>
                  <a:cubicBezTo>
                    <a:pt x="1411" y="428"/>
                    <a:pt x="1251" y="188"/>
                    <a:pt x="1018" y="73"/>
                  </a:cubicBezTo>
                  <a:cubicBezTo>
                    <a:pt x="1015" y="72"/>
                    <a:pt x="1001" y="67"/>
                    <a:pt x="985" y="68"/>
                  </a:cubicBezTo>
                  <a:close/>
                  <a:moveTo>
                    <a:pt x="181" y="182"/>
                  </a:moveTo>
                  <a:cubicBezTo>
                    <a:pt x="165" y="199"/>
                    <a:pt x="592" y="737"/>
                    <a:pt x="612" y="762"/>
                  </a:cubicBezTo>
                  <a:cubicBezTo>
                    <a:pt x="615" y="767"/>
                    <a:pt x="619" y="771"/>
                    <a:pt x="622" y="776"/>
                  </a:cubicBezTo>
                  <a:cubicBezTo>
                    <a:pt x="642" y="799"/>
                    <a:pt x="672" y="815"/>
                    <a:pt x="706" y="815"/>
                  </a:cubicBezTo>
                  <a:cubicBezTo>
                    <a:pt x="765" y="815"/>
                    <a:pt x="814" y="766"/>
                    <a:pt x="814" y="706"/>
                  </a:cubicBezTo>
                  <a:cubicBezTo>
                    <a:pt x="814" y="674"/>
                    <a:pt x="799" y="644"/>
                    <a:pt x="777" y="625"/>
                  </a:cubicBezTo>
                  <a:cubicBezTo>
                    <a:pt x="776" y="624"/>
                    <a:pt x="776" y="623"/>
                    <a:pt x="775" y="623"/>
                  </a:cubicBezTo>
                  <a:cubicBezTo>
                    <a:pt x="775" y="623"/>
                    <a:pt x="765" y="616"/>
                    <a:pt x="765" y="616"/>
                  </a:cubicBezTo>
                  <a:cubicBezTo>
                    <a:pt x="746" y="601"/>
                    <a:pt x="198" y="165"/>
                    <a:pt x="181" y="182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6" name="사각형: 둥근 모서리 128">
              <a:extLst>
                <a:ext uri="{FF2B5EF4-FFF2-40B4-BE49-F238E27FC236}">
                  <a16:creationId xmlns:a16="http://schemas.microsoft.com/office/drawing/2014/main" id="{0682ECCD-257A-70DD-AA94-7529819639DA}"/>
                </a:ext>
              </a:extLst>
            </p:cNvPr>
            <p:cNvSpPr>
              <a:spLocks/>
            </p:cNvSpPr>
            <p:nvPr/>
          </p:nvSpPr>
          <p:spPr>
            <a:xfrm>
              <a:off x="4751432" y="1908151"/>
              <a:ext cx="665073" cy="252883"/>
            </a:xfrm>
            <a:prstGeom prst="roundRect">
              <a:avLst>
                <a:gd name="adj" fmla="val 50000"/>
              </a:avLst>
            </a:prstGeom>
            <a:solidFill>
              <a:srgbClr val="7F7F7F"/>
            </a:solidFill>
            <a:ln w="0">
              <a:noFill/>
              <a:prstDash/>
            </a:ln>
            <a:effectLst/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800" dirty="0">
                  <a:ln w="9525" cap="flat" cmpd="sng">
                    <a:noFill/>
                    <a:prstDash/>
                  </a:ln>
                  <a:solidFill>
                    <a:srgbClr val="FFFFFF"/>
                  </a:solidFill>
                  <a:latin typeface="맑은 고딕" charset="0"/>
                  <a:ea typeface="맑은 고딕" charset="0"/>
                </a:rPr>
                <a:t>시작</a:t>
              </a:r>
              <a:endParaRPr kumimoji="0" lang="ko-KR" altLang="en-US" sz="800" b="0" i="0" u="none" strike="noStrike" kern="1200" cap="none" spc="0" normalizeH="0" baseline="0" noProof="0" dirty="0">
                <a:ln w="9525" cap="flat" cmpd="sng">
                  <a:noFill/>
                  <a:prstDash/>
                </a:ln>
                <a:solidFill>
                  <a:srgbClr val="FFFFFF"/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17F73DFD-AB77-DD3C-DE28-781F33FB39B4}"/>
                </a:ext>
              </a:extLst>
            </p:cNvPr>
            <p:cNvSpPr/>
            <p:nvPr/>
          </p:nvSpPr>
          <p:spPr>
            <a:xfrm>
              <a:off x="4215665" y="1936343"/>
              <a:ext cx="525485" cy="19649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lIns="36000" tIns="0" rIns="36000" bIns="0" rtlCol="0" anchor="ctr"/>
            <a:lstStyle/>
            <a:p>
              <a:r>
                <a:rPr lang="en-US" altLang="ko-KR" sz="1200" dirty="0">
                  <a:solidFill>
                    <a:schemeClr val="bg1"/>
                  </a:solidFill>
                  <a:latin typeface="Impact" panose="020B0806030902050204" pitchFamily="34" charset="0"/>
                  <a:cs typeface="Aldhabi" panose="01000000000000000000" pitchFamily="2" charset="-78"/>
                </a:rPr>
                <a:t>00:30</a:t>
              </a:r>
              <a:endParaRPr lang="ko-KR" altLang="en-US" sz="1200" dirty="0">
                <a:solidFill>
                  <a:schemeClr val="bg1"/>
                </a:solidFill>
                <a:latin typeface="Impact" panose="020B0806030902050204" pitchFamily="34" charset="0"/>
                <a:cs typeface="Aldhabi" panose="01000000000000000000" pitchFamily="2" charset="-78"/>
              </a:endParaRPr>
            </a:p>
          </p:txBody>
        </p:sp>
      </p:grpSp>
      <p:sp>
        <p:nvSpPr>
          <p:cNvPr id="84" name="타원 83">
            <a:extLst>
              <a:ext uri="{FF2B5EF4-FFF2-40B4-BE49-F238E27FC236}">
                <a16:creationId xmlns:a16="http://schemas.microsoft.com/office/drawing/2014/main" id="{5D0D36D7-AE30-6D08-A2F4-9DD421BAD1FA}"/>
              </a:ext>
            </a:extLst>
          </p:cNvPr>
          <p:cNvSpPr/>
          <p:nvPr/>
        </p:nvSpPr>
        <p:spPr>
          <a:xfrm>
            <a:off x="3930080" y="1771193"/>
            <a:ext cx="166154" cy="166154"/>
          </a:xfrm>
          <a:prstGeom prst="ellipse">
            <a:avLst/>
          </a:prstGeom>
          <a:solidFill>
            <a:srgbClr val="C0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38" dirty="0">
                <a:solidFill>
                  <a:schemeClr val="bg1"/>
                </a:solidFill>
                <a:latin typeface="+mn-ea"/>
              </a:rPr>
              <a:t>3</a:t>
            </a:r>
            <a:endParaRPr lang="ko-KR" altLang="en-US" sz="738" dirty="0" err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35CF4537-E3C2-6395-4C31-E561A633CA8F}"/>
              </a:ext>
            </a:extLst>
          </p:cNvPr>
          <p:cNvSpPr/>
          <p:nvPr/>
        </p:nvSpPr>
        <p:spPr>
          <a:xfrm>
            <a:off x="3262227" y="1761353"/>
            <a:ext cx="166154" cy="166154"/>
          </a:xfrm>
          <a:prstGeom prst="ellipse">
            <a:avLst/>
          </a:prstGeom>
          <a:solidFill>
            <a:srgbClr val="C0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38" dirty="0">
                <a:solidFill>
                  <a:schemeClr val="bg1"/>
                </a:solidFill>
                <a:latin typeface="+mn-ea"/>
              </a:rPr>
              <a:t>2</a:t>
            </a:r>
            <a:endParaRPr lang="ko-KR" altLang="en-US" sz="738" dirty="0" err="1">
              <a:solidFill>
                <a:schemeClr val="bg1"/>
              </a:solidFill>
              <a:latin typeface="+mn-ea"/>
            </a:endParaRPr>
          </a:p>
        </p:txBody>
      </p:sp>
      <p:graphicFrame>
        <p:nvGraphicFramePr>
          <p:cNvPr id="68" name="표 67">
            <a:extLst>
              <a:ext uri="{FF2B5EF4-FFF2-40B4-BE49-F238E27FC236}">
                <a16:creationId xmlns:a16="http://schemas.microsoft.com/office/drawing/2014/main" id="{CCE927B5-9CF9-1944-C6D7-122819A7E4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1787369"/>
              </p:ext>
            </p:extLst>
          </p:nvPr>
        </p:nvGraphicFramePr>
        <p:xfrm>
          <a:off x="9317697" y="798693"/>
          <a:ext cx="2656801" cy="29278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6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61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5521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B="6480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lnSpc>
                          <a:spcPts val="1200"/>
                        </a:lnSpc>
                        <a:buFontTx/>
                        <a:buNone/>
                      </a:pPr>
                      <a:r>
                        <a:rPr lang="en-US" altLang="ko-KR" sz="800" b="1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URL </a:t>
                      </a:r>
                      <a:r>
                        <a:rPr lang="ko-KR" altLang="en-US" sz="800" b="1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복사</a:t>
                      </a:r>
                      <a:endParaRPr lang="en-US" altLang="ko-KR" sz="800" b="1" baseline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lnSpc>
                          <a:spcPts val="1200"/>
                        </a:lnSpc>
                        <a:buFontTx/>
                        <a:buChar char="-"/>
                      </a:pP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버튼 선택 시 </a:t>
                      </a: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URL </a:t>
                      </a: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복사</a:t>
                      </a: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+ </a:t>
                      </a: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토스트메시지 출력</a:t>
                      </a:r>
                      <a:endParaRPr lang="en-US" altLang="ko-KR" sz="800" b="0" baseline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indent="0" latinLnBrk="1">
                        <a:lnSpc>
                          <a:spcPts val="1200"/>
                        </a:lnSpc>
                        <a:buFontTx/>
                        <a:buNone/>
                      </a:pPr>
                      <a:endParaRPr lang="en-US" altLang="ko-KR" sz="800" b="0" baseline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indent="0" latinLnBrk="1">
                        <a:lnSpc>
                          <a:spcPts val="1200"/>
                        </a:lnSpc>
                        <a:buFontTx/>
                        <a:buNone/>
                      </a:pPr>
                      <a:endParaRPr lang="en-US" altLang="ko-KR" sz="800" b="0" baseline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marR="0" lvl="0" indent="-171450" algn="l" defTabSz="908399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복사한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URL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입력 시 </a:t>
                      </a:r>
                      <a:r>
                        <a:rPr kumimoji="0" lang="ko-KR" altLang="en-US" sz="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메인페이지에서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[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S_POST_01_P]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팝업 출력</a:t>
                      </a:r>
                    </a:p>
                  </a:txBody>
                  <a:tcPr marB="648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7354078"/>
                  </a:ext>
                </a:extLst>
              </a:tr>
              <a:tr h="255521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B="6480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08399" rtl="0" eaLnBrk="1" latinLnBrk="1" hangingPunct="1">
                        <a:lnSpc>
                          <a:spcPts val="1200"/>
                        </a:lnSpc>
                        <a:buFontTx/>
                        <a:buNone/>
                      </a:pPr>
                      <a:r>
                        <a:rPr lang="en-US" altLang="ko-KR" sz="800" b="1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30</a:t>
                      </a:r>
                      <a:r>
                        <a:rPr lang="ko-KR" altLang="en-US" sz="800" b="1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초 타이머 </a:t>
                      </a:r>
                      <a:r>
                        <a:rPr lang="en-US" altLang="ko-KR" sz="800" b="1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(</a:t>
                      </a:r>
                      <a:r>
                        <a:rPr lang="ko-KR" altLang="en-US" sz="800" b="1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분석</a:t>
                      </a:r>
                      <a:r>
                        <a:rPr lang="en-US" altLang="ko-KR" sz="800" b="1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</a:t>
                      </a:r>
                      <a:r>
                        <a:rPr lang="ko-KR" altLang="en-US" sz="800" b="1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전</a:t>
                      </a:r>
                      <a:r>
                        <a:rPr lang="en-US" altLang="ko-KR" sz="800" b="1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)</a:t>
                      </a: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171450" indent="-171450" algn="l" defTabSz="908399" rtl="0" eaLnBrk="1" latinLnBrk="1" hangingPunct="1">
                        <a:lnSpc>
                          <a:spcPts val="1200"/>
                        </a:lnSpc>
                        <a:buFontTx/>
                        <a:buChar char="-"/>
                      </a:pPr>
                      <a:r>
                        <a:rPr lang="ko-KR" altLang="en-US" sz="800" b="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분석 시작 전에는 카운트다운 </a:t>
                      </a:r>
                      <a:r>
                        <a:rPr lang="en-US" altLang="ko-KR" sz="800" b="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STOP</a:t>
                      </a:r>
                    </a:p>
                  </a:txBody>
                  <a:tcPr marB="648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386860"/>
                  </a:ext>
                </a:extLst>
              </a:tr>
              <a:tr h="255521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B="6480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08399" rtl="0" eaLnBrk="1" latinLnBrk="1" hangingPunct="1">
                        <a:lnSpc>
                          <a:spcPts val="1200"/>
                        </a:lnSpc>
                        <a:buFontTx/>
                        <a:buNone/>
                      </a:pPr>
                      <a:r>
                        <a:rPr lang="ko-KR" altLang="en-US" sz="800" b="1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시작</a:t>
                      </a:r>
                      <a:endParaRPr lang="en-US" altLang="ko-KR" sz="800" b="1" kern="1200" baseline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171450" marR="0" lvl="0" indent="-171450" algn="l" defTabSz="908399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800" b="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버튼 선택 시 </a:t>
                      </a:r>
                      <a:r>
                        <a:rPr lang="en-US" altLang="ko-KR" sz="800" b="0" kern="1200" baseline="0" dirty="0">
                          <a:solidFill>
                            <a:srgbClr val="0070C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[</a:t>
                      </a:r>
                      <a:r>
                        <a:rPr lang="en-US" altLang="ko-KR" sz="800" dirty="0">
                          <a:solidFill>
                            <a:srgbClr val="0070C0"/>
                          </a:solidFill>
                        </a:rPr>
                        <a:t>S_POST_03_P</a:t>
                      </a:r>
                      <a:r>
                        <a:rPr lang="en-US" altLang="ko-KR" sz="800" b="0" kern="1200" baseline="0" dirty="0">
                          <a:solidFill>
                            <a:srgbClr val="0070C0"/>
                          </a:solidFill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r>
                        <a:rPr lang="ko-KR" altLang="en-US" sz="800" b="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으로 </a:t>
                      </a:r>
                      <a:r>
                        <a:rPr lang="ko-KR" altLang="en-US" sz="800" b="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이동</a:t>
                      </a: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B="648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27429"/>
                  </a:ext>
                </a:extLst>
              </a:tr>
              <a:tr h="255521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B="6480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08399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분석 시작 전 올바른 구도를 점선</a:t>
                      </a:r>
                      <a:r>
                        <a:rPr lang="en-US" altLang="ko-KR" sz="800" b="1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</a:t>
                      </a:r>
                      <a:r>
                        <a:rPr lang="ko-KR" altLang="en-US" sz="800" b="1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형태로 안내</a:t>
                      </a:r>
                      <a:endParaRPr lang="en-US" altLang="ko-KR" sz="800" b="1" kern="1200" baseline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171450" marR="0" lvl="0" indent="-171450" algn="l" defTabSz="908399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800" b="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[</a:t>
                      </a:r>
                      <a:r>
                        <a:rPr lang="ko-KR" altLang="en-US" sz="800" b="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시작</a:t>
                      </a:r>
                      <a:r>
                        <a:rPr lang="en-US" altLang="ko-KR" sz="800" b="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] </a:t>
                      </a:r>
                      <a:r>
                        <a:rPr lang="ko-KR" altLang="en-US" sz="800" b="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버튼 선택하면 토스트메시지 사라짐</a:t>
                      </a: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171450" marR="0" lvl="0" indent="-171450" algn="l" defTabSz="908399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0" marR="0" lvl="0" indent="0" algn="l" defTabSz="908399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0" marR="0" lvl="0" indent="0" algn="l" defTabSz="908399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kern="1200" baseline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B="648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8012597"/>
                  </a:ext>
                </a:extLst>
              </a:tr>
              <a:tr h="255521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endParaRPr lang="ko-KR" altLang="en-US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B="6480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08399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집중도 측정 그래프 </a:t>
                      </a:r>
                      <a:r>
                        <a:rPr lang="en-US" altLang="ko-KR" sz="800" b="1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(</a:t>
                      </a:r>
                      <a:r>
                        <a:rPr lang="ko-KR" altLang="en-US" sz="800" b="1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분석 전</a:t>
                      </a:r>
                      <a:r>
                        <a:rPr lang="en-US" altLang="ko-KR" sz="800" b="1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)</a:t>
                      </a: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B="648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9992454"/>
                  </a:ext>
                </a:extLst>
              </a:tr>
            </a:tbl>
          </a:graphicData>
        </a:graphic>
      </p:graphicFrame>
      <p:sp>
        <p:nvSpPr>
          <p:cNvPr id="69" name="사각형: 둥근 모서리 68">
            <a:extLst>
              <a:ext uri="{FF2B5EF4-FFF2-40B4-BE49-F238E27FC236}">
                <a16:creationId xmlns:a16="http://schemas.microsoft.com/office/drawing/2014/main" id="{675CBBA8-611E-3384-3DF6-D5C395AA9A57}"/>
              </a:ext>
            </a:extLst>
          </p:cNvPr>
          <p:cNvSpPr/>
          <p:nvPr/>
        </p:nvSpPr>
        <p:spPr>
          <a:xfrm>
            <a:off x="9797954" y="1191961"/>
            <a:ext cx="1802253" cy="229023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URL</a:t>
            </a:r>
            <a:r>
              <a:rPr lang="ko-KR" altLang="en-US" sz="800" dirty="0"/>
              <a:t>을 복사했습니다</a:t>
            </a:r>
            <a:r>
              <a:rPr lang="en-US" altLang="ko-KR" sz="800" dirty="0"/>
              <a:t>.</a:t>
            </a:r>
            <a:endParaRPr lang="ko-KR" altLang="en-US" sz="800" dirty="0"/>
          </a:p>
        </p:txBody>
      </p:sp>
      <p:sp>
        <p:nvSpPr>
          <p:cNvPr id="70" name="사각형: 둥근 모서리 69">
            <a:extLst>
              <a:ext uri="{FF2B5EF4-FFF2-40B4-BE49-F238E27FC236}">
                <a16:creationId xmlns:a16="http://schemas.microsoft.com/office/drawing/2014/main" id="{57092AFB-CA13-BAE4-3A47-74D3E0DB8F43}"/>
              </a:ext>
            </a:extLst>
          </p:cNvPr>
          <p:cNvSpPr/>
          <p:nvPr/>
        </p:nvSpPr>
        <p:spPr>
          <a:xfrm>
            <a:off x="9797953" y="3014118"/>
            <a:ext cx="1802253" cy="303384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/>
              <a:t>점선 안에 정면으로 </a:t>
            </a:r>
            <a:endParaRPr lang="en-US" altLang="ko-KR" sz="800" dirty="0"/>
          </a:p>
          <a:p>
            <a:pPr algn="ctr"/>
            <a:r>
              <a:rPr lang="ko-KR" altLang="en-US" sz="800" dirty="0"/>
              <a:t>어깨까지 나오도록 해주세요</a:t>
            </a:r>
            <a:r>
              <a:rPr lang="en-US" altLang="ko-KR" sz="800" dirty="0"/>
              <a:t>.</a:t>
            </a:r>
            <a:endParaRPr lang="ko-KR" altLang="en-US" sz="800" dirty="0"/>
          </a:p>
        </p:txBody>
      </p:sp>
      <p:sp>
        <p:nvSpPr>
          <p:cNvPr id="71" name="사각형: 둥근 모서리 70">
            <a:extLst>
              <a:ext uri="{FF2B5EF4-FFF2-40B4-BE49-F238E27FC236}">
                <a16:creationId xmlns:a16="http://schemas.microsoft.com/office/drawing/2014/main" id="{7A30B7CE-7D4E-F84B-EB4C-1529665602A5}"/>
              </a:ext>
            </a:extLst>
          </p:cNvPr>
          <p:cNvSpPr/>
          <p:nvPr/>
        </p:nvSpPr>
        <p:spPr>
          <a:xfrm>
            <a:off x="2812856" y="2246919"/>
            <a:ext cx="1802253" cy="303384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/>
              <a:t>점선 안에 정면으로 </a:t>
            </a:r>
            <a:endParaRPr lang="en-US" altLang="ko-KR" sz="800" dirty="0"/>
          </a:p>
          <a:p>
            <a:pPr algn="ctr"/>
            <a:r>
              <a:rPr lang="ko-KR" altLang="en-US" sz="800" dirty="0"/>
              <a:t>어깨까지 나오도록 해주세요</a:t>
            </a:r>
            <a:r>
              <a:rPr lang="en-US" altLang="ko-KR" sz="800" dirty="0"/>
              <a:t>.</a:t>
            </a:r>
            <a:endParaRPr lang="ko-KR" altLang="en-US" sz="8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264C488-309E-1371-3FF8-75EB46EA04DF}"/>
              </a:ext>
            </a:extLst>
          </p:cNvPr>
          <p:cNvSpPr txBox="1"/>
          <p:nvPr/>
        </p:nvSpPr>
        <p:spPr>
          <a:xfrm>
            <a:off x="10596500" y="599"/>
            <a:ext cx="1595500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dirty="0" err="1">
                <a:solidFill>
                  <a:srgbClr val="FF0000"/>
                </a:solidFill>
              </a:rPr>
              <a:t>퍼블제외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593790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35B44F-81DA-3473-5FBF-1116DD70F90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Showcase : </a:t>
            </a:r>
            <a:r>
              <a:rPr lang="ko-KR" altLang="en-US" dirty="0"/>
              <a:t>자세 분석 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8CC5AD9-DD2C-4CF0-A28D-F52B806C9A6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Main &gt; Showcase &gt; </a:t>
            </a:r>
            <a:r>
              <a:rPr lang="ko-KR" altLang="en-US" dirty="0"/>
              <a:t>자세 분석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1196C17-A330-4510-24B6-FA144F09070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S_POST_03_P</a:t>
            </a:r>
            <a:endParaRPr lang="ko-KR" altLang="en-US" dirty="0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D760755B-0620-0741-3E29-66BFA6A9CE16}"/>
              </a:ext>
            </a:extLst>
          </p:cNvPr>
          <p:cNvGrpSpPr/>
          <p:nvPr/>
        </p:nvGrpSpPr>
        <p:grpSpPr>
          <a:xfrm>
            <a:off x="217498" y="788533"/>
            <a:ext cx="9010640" cy="5798741"/>
            <a:chOff x="217498" y="788533"/>
            <a:chExt cx="9010640" cy="5798741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670860B-58FF-8398-6460-6E095508029F}"/>
                </a:ext>
              </a:extLst>
            </p:cNvPr>
            <p:cNvSpPr/>
            <p:nvPr/>
          </p:nvSpPr>
          <p:spPr bwMode="auto">
            <a:xfrm>
              <a:off x="217502" y="1307243"/>
              <a:ext cx="9010633" cy="2656734"/>
            </a:xfrm>
            <a:prstGeom prst="rect">
              <a:avLst/>
            </a:prstGeom>
            <a:solidFill>
              <a:srgbClr val="D9D9D9"/>
            </a:solidFill>
            <a:ln w="2857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kumimoji="0" lang="ko-KR" altLang="en-US" dirty="0">
                <a:solidFill>
                  <a:srgbClr val="FF0000"/>
                </a:solidFill>
                <a:latin typeface="+mn-ea"/>
              </a:endParaRPr>
            </a:p>
          </p:txBody>
        </p:sp>
        <p:sp>
          <p:nvSpPr>
            <p:cNvPr id="6" name="Freeform 129">
              <a:extLst>
                <a:ext uri="{FF2B5EF4-FFF2-40B4-BE49-F238E27FC236}">
                  <a16:creationId xmlns:a16="http://schemas.microsoft.com/office/drawing/2014/main" id="{F515AB29-725B-AFD7-5224-7E0BAFD873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29119" y="2313334"/>
              <a:ext cx="787402" cy="644552"/>
            </a:xfrm>
            <a:custGeom>
              <a:avLst/>
              <a:gdLst>
                <a:gd name="T0" fmla="*/ 800850339 w 68"/>
                <a:gd name="T1" fmla="*/ 578081024 h 55"/>
                <a:gd name="T2" fmla="*/ 741964184 w 68"/>
                <a:gd name="T3" fmla="*/ 648868068 h 55"/>
                <a:gd name="T4" fmla="*/ 58886155 w 68"/>
                <a:gd name="T5" fmla="*/ 648868068 h 55"/>
                <a:gd name="T6" fmla="*/ 0 w 68"/>
                <a:gd name="T7" fmla="*/ 578081024 h 55"/>
                <a:gd name="T8" fmla="*/ 0 w 68"/>
                <a:gd name="T9" fmla="*/ 70787044 h 55"/>
                <a:gd name="T10" fmla="*/ 58886155 w 68"/>
                <a:gd name="T11" fmla="*/ 0 h 55"/>
                <a:gd name="T12" fmla="*/ 741964184 w 68"/>
                <a:gd name="T13" fmla="*/ 0 h 55"/>
                <a:gd name="T14" fmla="*/ 800850339 w 68"/>
                <a:gd name="T15" fmla="*/ 70787044 h 55"/>
                <a:gd name="T16" fmla="*/ 800850339 w 68"/>
                <a:gd name="T17" fmla="*/ 578081024 h 55"/>
                <a:gd name="T18" fmla="*/ 58886155 w 68"/>
                <a:gd name="T19" fmla="*/ 58988631 h 55"/>
                <a:gd name="T20" fmla="*/ 47108238 w 68"/>
                <a:gd name="T21" fmla="*/ 70787044 h 55"/>
                <a:gd name="T22" fmla="*/ 47108238 w 68"/>
                <a:gd name="T23" fmla="*/ 578081024 h 55"/>
                <a:gd name="T24" fmla="*/ 58886155 w 68"/>
                <a:gd name="T25" fmla="*/ 601677850 h 55"/>
                <a:gd name="T26" fmla="*/ 741964184 w 68"/>
                <a:gd name="T27" fmla="*/ 601677850 h 55"/>
                <a:gd name="T28" fmla="*/ 753742101 w 68"/>
                <a:gd name="T29" fmla="*/ 578081024 h 55"/>
                <a:gd name="T30" fmla="*/ 753742101 w 68"/>
                <a:gd name="T31" fmla="*/ 70787044 h 55"/>
                <a:gd name="T32" fmla="*/ 741964184 w 68"/>
                <a:gd name="T33" fmla="*/ 58988631 h 55"/>
                <a:gd name="T34" fmla="*/ 58886155 w 68"/>
                <a:gd name="T35" fmla="*/ 58988631 h 55"/>
                <a:gd name="T36" fmla="*/ 188436383 w 68"/>
                <a:gd name="T37" fmla="*/ 271346327 h 55"/>
                <a:gd name="T38" fmla="*/ 105994393 w 68"/>
                <a:gd name="T39" fmla="*/ 188760870 h 55"/>
                <a:gd name="T40" fmla="*/ 188436383 w 68"/>
                <a:gd name="T41" fmla="*/ 106178848 h 55"/>
                <a:gd name="T42" fmla="*/ 270874942 w 68"/>
                <a:gd name="T43" fmla="*/ 188760870 h 55"/>
                <a:gd name="T44" fmla="*/ 188436383 w 68"/>
                <a:gd name="T45" fmla="*/ 271346327 h 55"/>
                <a:gd name="T46" fmla="*/ 694855946 w 68"/>
                <a:gd name="T47" fmla="*/ 542689220 h 55"/>
                <a:gd name="T48" fmla="*/ 105994393 w 68"/>
                <a:gd name="T49" fmla="*/ 542689220 h 55"/>
                <a:gd name="T50" fmla="*/ 105994393 w 68"/>
                <a:gd name="T51" fmla="*/ 460107198 h 55"/>
                <a:gd name="T52" fmla="*/ 235544621 w 68"/>
                <a:gd name="T53" fmla="*/ 330331523 h 55"/>
                <a:gd name="T54" fmla="*/ 306208694 w 68"/>
                <a:gd name="T55" fmla="*/ 389320154 h 55"/>
                <a:gd name="T56" fmla="*/ 518197480 w 68"/>
                <a:gd name="T57" fmla="*/ 176962457 h 55"/>
                <a:gd name="T58" fmla="*/ 694855946 w 68"/>
                <a:gd name="T59" fmla="*/ 353928349 h 55"/>
                <a:gd name="T60" fmla="*/ 694855946 w 68"/>
                <a:gd name="T61" fmla="*/ 542689220 h 55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0" t="0" r="r" b="b"/>
              <a:pathLst>
                <a:path w="68" h="55">
                  <a:moveTo>
                    <a:pt x="68" y="49"/>
                  </a:moveTo>
                  <a:cubicBezTo>
                    <a:pt x="68" y="53"/>
                    <a:pt x="66" y="55"/>
                    <a:pt x="63" y="55"/>
                  </a:cubicBezTo>
                  <a:cubicBezTo>
                    <a:pt x="5" y="55"/>
                    <a:pt x="5" y="55"/>
                    <a:pt x="5" y="55"/>
                  </a:cubicBezTo>
                  <a:cubicBezTo>
                    <a:pt x="2" y="55"/>
                    <a:pt x="0" y="53"/>
                    <a:pt x="0" y="4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5" y="0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66" y="0"/>
                    <a:pt x="68" y="3"/>
                    <a:pt x="68" y="6"/>
                  </a:cubicBezTo>
                  <a:lnTo>
                    <a:pt x="68" y="49"/>
                  </a:lnTo>
                  <a:close/>
                  <a:moveTo>
                    <a:pt x="5" y="5"/>
                  </a:moveTo>
                  <a:cubicBezTo>
                    <a:pt x="5" y="5"/>
                    <a:pt x="4" y="5"/>
                    <a:pt x="4" y="6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4" y="50"/>
                    <a:pt x="5" y="51"/>
                    <a:pt x="5" y="51"/>
                  </a:cubicBezTo>
                  <a:cubicBezTo>
                    <a:pt x="63" y="51"/>
                    <a:pt x="63" y="51"/>
                    <a:pt x="63" y="51"/>
                  </a:cubicBezTo>
                  <a:cubicBezTo>
                    <a:pt x="63" y="51"/>
                    <a:pt x="64" y="50"/>
                    <a:pt x="64" y="49"/>
                  </a:cubicBezTo>
                  <a:cubicBezTo>
                    <a:pt x="64" y="6"/>
                    <a:pt x="64" y="6"/>
                    <a:pt x="64" y="6"/>
                  </a:cubicBezTo>
                  <a:cubicBezTo>
                    <a:pt x="64" y="5"/>
                    <a:pt x="63" y="5"/>
                    <a:pt x="63" y="5"/>
                  </a:cubicBezTo>
                  <a:lnTo>
                    <a:pt x="5" y="5"/>
                  </a:lnTo>
                  <a:close/>
                  <a:moveTo>
                    <a:pt x="16" y="23"/>
                  </a:moveTo>
                  <a:cubicBezTo>
                    <a:pt x="12" y="23"/>
                    <a:pt x="9" y="20"/>
                    <a:pt x="9" y="16"/>
                  </a:cubicBezTo>
                  <a:cubicBezTo>
                    <a:pt x="9" y="13"/>
                    <a:pt x="12" y="9"/>
                    <a:pt x="16" y="9"/>
                  </a:cubicBezTo>
                  <a:cubicBezTo>
                    <a:pt x="20" y="9"/>
                    <a:pt x="23" y="13"/>
                    <a:pt x="23" y="16"/>
                  </a:cubicBezTo>
                  <a:cubicBezTo>
                    <a:pt x="23" y="20"/>
                    <a:pt x="20" y="23"/>
                    <a:pt x="16" y="23"/>
                  </a:cubicBezTo>
                  <a:close/>
                  <a:moveTo>
                    <a:pt x="59" y="46"/>
                  </a:moveTo>
                  <a:cubicBezTo>
                    <a:pt x="9" y="46"/>
                    <a:pt x="9" y="46"/>
                    <a:pt x="9" y="46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20" y="28"/>
                    <a:pt x="20" y="28"/>
                    <a:pt x="20" y="28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44" y="15"/>
                    <a:pt x="44" y="15"/>
                    <a:pt x="44" y="15"/>
                  </a:cubicBezTo>
                  <a:cubicBezTo>
                    <a:pt x="59" y="30"/>
                    <a:pt x="59" y="30"/>
                    <a:pt x="59" y="30"/>
                  </a:cubicBezTo>
                  <a:lnTo>
                    <a:pt x="59" y="46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endParaRPr lang="id-ID" dirty="0">
                <a:latin typeface="+mn-ea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FCED180-08F2-2DC0-8FA0-58A91F3C8052}"/>
                </a:ext>
              </a:extLst>
            </p:cNvPr>
            <p:cNvSpPr txBox="1"/>
            <p:nvPr/>
          </p:nvSpPr>
          <p:spPr>
            <a:xfrm>
              <a:off x="3251200" y="1764865"/>
              <a:ext cx="30241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편리하고 정확한</a:t>
              </a:r>
              <a:endPara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92B93E8-DA9F-64B7-C62C-57E2B02FD1EA}"/>
                </a:ext>
              </a:extLst>
            </p:cNvPr>
            <p:cNvSpPr txBox="1"/>
            <p:nvPr/>
          </p:nvSpPr>
          <p:spPr>
            <a:xfrm>
              <a:off x="3724375" y="1971880"/>
              <a:ext cx="200639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Raiseme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4E3D33A-A34C-96F0-5D57-58C7DF3324DF}"/>
                </a:ext>
              </a:extLst>
            </p:cNvPr>
            <p:cNvSpPr txBox="1"/>
            <p:nvPr/>
          </p:nvSpPr>
          <p:spPr>
            <a:xfrm>
              <a:off x="550862" y="4596211"/>
              <a:ext cx="270033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Raiseme</a:t>
              </a:r>
              <a:r>
                <a:rPr lang="ko-KR" alt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의 집중도 분석 </a:t>
              </a:r>
              <a:endPara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  <a:p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AI</a:t>
              </a:r>
              <a:r>
                <a:rPr lang="ko-KR" alt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 모델을 소개합니다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10A5EBD-82E0-9EF7-0162-4D5F433E8B7A}"/>
                </a:ext>
              </a:extLst>
            </p:cNvPr>
            <p:cNvSpPr txBox="1"/>
            <p:nvPr/>
          </p:nvSpPr>
          <p:spPr>
            <a:xfrm>
              <a:off x="3507967" y="5140091"/>
              <a:ext cx="3592858" cy="11244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en-US" altLang="ko-KR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Raiseme</a:t>
              </a:r>
              <a:r>
                <a:rPr lang="ko-KR" alt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의 집중과 비집중상태의 뇌파를 활용한 </a:t>
              </a:r>
              <a:r>
                <a:rPr lang="en-US" altLang="ko-KR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AI</a:t>
              </a:r>
              <a:r>
                <a:rPr lang="ko-KR" alt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학습으로 더 정확하게 판정할 수 있습니다</a:t>
              </a:r>
              <a:r>
                <a:rPr lang="en-US" altLang="ko-KR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.</a:t>
              </a:r>
            </a:p>
            <a:p>
              <a:pPr algn="just">
                <a:lnSpc>
                  <a:spcPct val="150000"/>
                </a:lnSpc>
              </a:pPr>
              <a:endParaRPr lang="en-US" altLang="ko-KR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  <a:p>
              <a:pPr algn="just">
                <a:lnSpc>
                  <a:spcPct val="150000"/>
                </a:lnSpc>
              </a:pPr>
              <a:r>
                <a:rPr lang="en-US" altLang="ko-KR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Eye Tracking</a:t>
              </a:r>
              <a:r>
                <a:rPr lang="ko-KR" alt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으로는 구분할 수 없는 청각 집중상태나 </a:t>
              </a:r>
              <a:endPara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  <a:p>
              <a:pPr algn="just">
                <a:lnSpc>
                  <a:spcPct val="150000"/>
                </a:lnSpc>
              </a:pPr>
              <a:r>
                <a:rPr lang="ko-KR" alt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시선만 고정한 상태를 구분할 수 있습니다</a:t>
              </a:r>
              <a:r>
                <a:rPr lang="en-US" altLang="ko-KR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.</a:t>
              </a:r>
              <a:endPara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68873E9B-B9D6-D7FD-0001-4C549F181434}"/>
                </a:ext>
              </a:extLst>
            </p:cNvPr>
            <p:cNvGrpSpPr/>
            <p:nvPr/>
          </p:nvGrpSpPr>
          <p:grpSpPr>
            <a:xfrm>
              <a:off x="550862" y="5140091"/>
              <a:ext cx="2700338" cy="1447183"/>
              <a:chOff x="550862" y="2149829"/>
              <a:chExt cx="2700338" cy="1447183"/>
            </a:xfrm>
          </p:grpSpPr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D3DE306C-7286-82CB-5285-04888E1E6736}"/>
                  </a:ext>
                </a:extLst>
              </p:cNvPr>
              <p:cNvSpPr/>
              <p:nvPr/>
            </p:nvSpPr>
            <p:spPr bwMode="auto">
              <a:xfrm>
                <a:off x="550862" y="2149829"/>
                <a:ext cx="2700338" cy="1447183"/>
              </a:xfrm>
              <a:prstGeom prst="rect">
                <a:avLst/>
              </a:prstGeom>
              <a:solidFill>
                <a:srgbClr val="D9D9D9"/>
              </a:solidFill>
              <a:ln w="28575"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kumimoji="0" lang="ko-KR" altLang="en-US" dirty="0">
                  <a:solidFill>
                    <a:srgbClr val="FF0000"/>
                  </a:solidFill>
                  <a:latin typeface="+mn-ea"/>
                </a:endParaRPr>
              </a:p>
            </p:txBody>
          </p:sp>
          <p:sp>
            <p:nvSpPr>
              <p:cNvPr id="13" name="Freeform 129">
                <a:extLst>
                  <a:ext uri="{FF2B5EF4-FFF2-40B4-BE49-F238E27FC236}">
                    <a16:creationId xmlns:a16="http://schemas.microsoft.com/office/drawing/2014/main" id="{825E5FCB-0E3A-C0FD-7882-45E25FA0190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21397" y="2644518"/>
                <a:ext cx="559267" cy="457805"/>
              </a:xfrm>
              <a:custGeom>
                <a:avLst/>
                <a:gdLst>
                  <a:gd name="T0" fmla="*/ 800850339 w 68"/>
                  <a:gd name="T1" fmla="*/ 578081024 h 55"/>
                  <a:gd name="T2" fmla="*/ 741964184 w 68"/>
                  <a:gd name="T3" fmla="*/ 648868068 h 55"/>
                  <a:gd name="T4" fmla="*/ 58886155 w 68"/>
                  <a:gd name="T5" fmla="*/ 648868068 h 55"/>
                  <a:gd name="T6" fmla="*/ 0 w 68"/>
                  <a:gd name="T7" fmla="*/ 578081024 h 55"/>
                  <a:gd name="T8" fmla="*/ 0 w 68"/>
                  <a:gd name="T9" fmla="*/ 70787044 h 55"/>
                  <a:gd name="T10" fmla="*/ 58886155 w 68"/>
                  <a:gd name="T11" fmla="*/ 0 h 55"/>
                  <a:gd name="T12" fmla="*/ 741964184 w 68"/>
                  <a:gd name="T13" fmla="*/ 0 h 55"/>
                  <a:gd name="T14" fmla="*/ 800850339 w 68"/>
                  <a:gd name="T15" fmla="*/ 70787044 h 55"/>
                  <a:gd name="T16" fmla="*/ 800850339 w 68"/>
                  <a:gd name="T17" fmla="*/ 578081024 h 55"/>
                  <a:gd name="T18" fmla="*/ 58886155 w 68"/>
                  <a:gd name="T19" fmla="*/ 58988631 h 55"/>
                  <a:gd name="T20" fmla="*/ 47108238 w 68"/>
                  <a:gd name="T21" fmla="*/ 70787044 h 55"/>
                  <a:gd name="T22" fmla="*/ 47108238 w 68"/>
                  <a:gd name="T23" fmla="*/ 578081024 h 55"/>
                  <a:gd name="T24" fmla="*/ 58886155 w 68"/>
                  <a:gd name="T25" fmla="*/ 601677850 h 55"/>
                  <a:gd name="T26" fmla="*/ 741964184 w 68"/>
                  <a:gd name="T27" fmla="*/ 601677850 h 55"/>
                  <a:gd name="T28" fmla="*/ 753742101 w 68"/>
                  <a:gd name="T29" fmla="*/ 578081024 h 55"/>
                  <a:gd name="T30" fmla="*/ 753742101 w 68"/>
                  <a:gd name="T31" fmla="*/ 70787044 h 55"/>
                  <a:gd name="T32" fmla="*/ 741964184 w 68"/>
                  <a:gd name="T33" fmla="*/ 58988631 h 55"/>
                  <a:gd name="T34" fmla="*/ 58886155 w 68"/>
                  <a:gd name="T35" fmla="*/ 58988631 h 55"/>
                  <a:gd name="T36" fmla="*/ 188436383 w 68"/>
                  <a:gd name="T37" fmla="*/ 271346327 h 55"/>
                  <a:gd name="T38" fmla="*/ 105994393 w 68"/>
                  <a:gd name="T39" fmla="*/ 188760870 h 55"/>
                  <a:gd name="T40" fmla="*/ 188436383 w 68"/>
                  <a:gd name="T41" fmla="*/ 106178848 h 55"/>
                  <a:gd name="T42" fmla="*/ 270874942 w 68"/>
                  <a:gd name="T43" fmla="*/ 188760870 h 55"/>
                  <a:gd name="T44" fmla="*/ 188436383 w 68"/>
                  <a:gd name="T45" fmla="*/ 271346327 h 55"/>
                  <a:gd name="T46" fmla="*/ 694855946 w 68"/>
                  <a:gd name="T47" fmla="*/ 542689220 h 55"/>
                  <a:gd name="T48" fmla="*/ 105994393 w 68"/>
                  <a:gd name="T49" fmla="*/ 542689220 h 55"/>
                  <a:gd name="T50" fmla="*/ 105994393 w 68"/>
                  <a:gd name="T51" fmla="*/ 460107198 h 55"/>
                  <a:gd name="T52" fmla="*/ 235544621 w 68"/>
                  <a:gd name="T53" fmla="*/ 330331523 h 55"/>
                  <a:gd name="T54" fmla="*/ 306208694 w 68"/>
                  <a:gd name="T55" fmla="*/ 389320154 h 55"/>
                  <a:gd name="T56" fmla="*/ 518197480 w 68"/>
                  <a:gd name="T57" fmla="*/ 176962457 h 55"/>
                  <a:gd name="T58" fmla="*/ 694855946 w 68"/>
                  <a:gd name="T59" fmla="*/ 353928349 h 55"/>
                  <a:gd name="T60" fmla="*/ 694855946 w 68"/>
                  <a:gd name="T61" fmla="*/ 542689220 h 55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</a:gdLst>
                <a:ahLst/>
                <a:cxnLst>
                  <a:cxn ang="T62">
                    <a:pos x="T0" y="T1"/>
                  </a:cxn>
                  <a:cxn ang="T63">
                    <a:pos x="T2" y="T3"/>
                  </a:cxn>
                  <a:cxn ang="T64">
                    <a:pos x="T4" y="T5"/>
                  </a:cxn>
                  <a:cxn ang="T65">
                    <a:pos x="T6" y="T7"/>
                  </a:cxn>
                  <a:cxn ang="T66">
                    <a:pos x="T8" y="T9"/>
                  </a:cxn>
                  <a:cxn ang="T67">
                    <a:pos x="T10" y="T11"/>
                  </a:cxn>
                  <a:cxn ang="T68">
                    <a:pos x="T12" y="T13"/>
                  </a:cxn>
                  <a:cxn ang="T69">
                    <a:pos x="T14" y="T15"/>
                  </a:cxn>
                  <a:cxn ang="T70">
                    <a:pos x="T16" y="T17"/>
                  </a:cxn>
                  <a:cxn ang="T71">
                    <a:pos x="T18" y="T19"/>
                  </a:cxn>
                  <a:cxn ang="T72">
                    <a:pos x="T20" y="T21"/>
                  </a:cxn>
                  <a:cxn ang="T73">
                    <a:pos x="T22" y="T23"/>
                  </a:cxn>
                  <a:cxn ang="T74">
                    <a:pos x="T24" y="T25"/>
                  </a:cxn>
                  <a:cxn ang="T75">
                    <a:pos x="T26" y="T27"/>
                  </a:cxn>
                  <a:cxn ang="T76">
                    <a:pos x="T28" y="T29"/>
                  </a:cxn>
                  <a:cxn ang="T77">
                    <a:pos x="T30" y="T31"/>
                  </a:cxn>
                  <a:cxn ang="T78">
                    <a:pos x="T32" y="T33"/>
                  </a:cxn>
                  <a:cxn ang="T79">
                    <a:pos x="T34" y="T35"/>
                  </a:cxn>
                  <a:cxn ang="T80">
                    <a:pos x="T36" y="T37"/>
                  </a:cxn>
                  <a:cxn ang="T81">
                    <a:pos x="T38" y="T39"/>
                  </a:cxn>
                  <a:cxn ang="T82">
                    <a:pos x="T40" y="T41"/>
                  </a:cxn>
                  <a:cxn ang="T83">
                    <a:pos x="T42" y="T43"/>
                  </a:cxn>
                  <a:cxn ang="T84">
                    <a:pos x="T44" y="T45"/>
                  </a:cxn>
                  <a:cxn ang="T85">
                    <a:pos x="T46" y="T47"/>
                  </a:cxn>
                  <a:cxn ang="T86">
                    <a:pos x="T48" y="T49"/>
                  </a:cxn>
                  <a:cxn ang="T87">
                    <a:pos x="T50" y="T51"/>
                  </a:cxn>
                  <a:cxn ang="T88">
                    <a:pos x="T52" y="T53"/>
                  </a:cxn>
                  <a:cxn ang="T89">
                    <a:pos x="T54" y="T55"/>
                  </a:cxn>
                  <a:cxn ang="T90">
                    <a:pos x="T56" y="T57"/>
                  </a:cxn>
                  <a:cxn ang="T91">
                    <a:pos x="T58" y="T59"/>
                  </a:cxn>
                  <a:cxn ang="T92">
                    <a:pos x="T60" y="T61"/>
                  </a:cxn>
                </a:cxnLst>
                <a:rect l="0" t="0" r="r" b="b"/>
                <a:pathLst>
                  <a:path w="68" h="55">
                    <a:moveTo>
                      <a:pt x="68" y="49"/>
                    </a:moveTo>
                    <a:cubicBezTo>
                      <a:pt x="68" y="53"/>
                      <a:pt x="66" y="55"/>
                      <a:pt x="63" y="55"/>
                    </a:cubicBezTo>
                    <a:cubicBezTo>
                      <a:pt x="5" y="55"/>
                      <a:pt x="5" y="55"/>
                      <a:pt x="5" y="55"/>
                    </a:cubicBezTo>
                    <a:cubicBezTo>
                      <a:pt x="2" y="55"/>
                      <a:pt x="0" y="53"/>
                      <a:pt x="0" y="49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2" y="0"/>
                      <a:pt x="5" y="0"/>
                    </a:cubicBezTo>
                    <a:cubicBezTo>
                      <a:pt x="63" y="0"/>
                      <a:pt x="63" y="0"/>
                      <a:pt x="63" y="0"/>
                    </a:cubicBezTo>
                    <a:cubicBezTo>
                      <a:pt x="66" y="0"/>
                      <a:pt x="68" y="3"/>
                      <a:pt x="68" y="6"/>
                    </a:cubicBezTo>
                    <a:lnTo>
                      <a:pt x="68" y="49"/>
                    </a:lnTo>
                    <a:close/>
                    <a:moveTo>
                      <a:pt x="5" y="5"/>
                    </a:moveTo>
                    <a:cubicBezTo>
                      <a:pt x="5" y="5"/>
                      <a:pt x="4" y="5"/>
                      <a:pt x="4" y="6"/>
                    </a:cubicBezTo>
                    <a:cubicBezTo>
                      <a:pt x="4" y="49"/>
                      <a:pt x="4" y="49"/>
                      <a:pt x="4" y="49"/>
                    </a:cubicBezTo>
                    <a:cubicBezTo>
                      <a:pt x="4" y="50"/>
                      <a:pt x="5" y="51"/>
                      <a:pt x="5" y="51"/>
                    </a:cubicBezTo>
                    <a:cubicBezTo>
                      <a:pt x="63" y="51"/>
                      <a:pt x="63" y="51"/>
                      <a:pt x="63" y="51"/>
                    </a:cubicBezTo>
                    <a:cubicBezTo>
                      <a:pt x="63" y="51"/>
                      <a:pt x="64" y="50"/>
                      <a:pt x="64" y="49"/>
                    </a:cubicBezTo>
                    <a:cubicBezTo>
                      <a:pt x="64" y="6"/>
                      <a:pt x="64" y="6"/>
                      <a:pt x="64" y="6"/>
                    </a:cubicBezTo>
                    <a:cubicBezTo>
                      <a:pt x="64" y="5"/>
                      <a:pt x="63" y="5"/>
                      <a:pt x="63" y="5"/>
                    </a:cubicBezTo>
                    <a:lnTo>
                      <a:pt x="5" y="5"/>
                    </a:lnTo>
                    <a:close/>
                    <a:moveTo>
                      <a:pt x="16" y="23"/>
                    </a:moveTo>
                    <a:cubicBezTo>
                      <a:pt x="12" y="23"/>
                      <a:pt x="9" y="20"/>
                      <a:pt x="9" y="16"/>
                    </a:cubicBezTo>
                    <a:cubicBezTo>
                      <a:pt x="9" y="13"/>
                      <a:pt x="12" y="9"/>
                      <a:pt x="16" y="9"/>
                    </a:cubicBezTo>
                    <a:cubicBezTo>
                      <a:pt x="20" y="9"/>
                      <a:pt x="23" y="13"/>
                      <a:pt x="23" y="16"/>
                    </a:cubicBezTo>
                    <a:cubicBezTo>
                      <a:pt x="23" y="20"/>
                      <a:pt x="20" y="23"/>
                      <a:pt x="16" y="23"/>
                    </a:cubicBezTo>
                    <a:close/>
                    <a:moveTo>
                      <a:pt x="59" y="46"/>
                    </a:moveTo>
                    <a:cubicBezTo>
                      <a:pt x="9" y="46"/>
                      <a:pt x="9" y="46"/>
                      <a:pt x="9" y="46"/>
                    </a:cubicBezTo>
                    <a:cubicBezTo>
                      <a:pt x="9" y="39"/>
                      <a:pt x="9" y="39"/>
                      <a:pt x="9" y="39"/>
                    </a:cubicBezTo>
                    <a:cubicBezTo>
                      <a:pt x="20" y="28"/>
                      <a:pt x="20" y="28"/>
                      <a:pt x="20" y="28"/>
                    </a:cubicBezTo>
                    <a:cubicBezTo>
                      <a:pt x="26" y="33"/>
                      <a:pt x="26" y="33"/>
                      <a:pt x="26" y="33"/>
                    </a:cubicBezTo>
                    <a:cubicBezTo>
                      <a:pt x="44" y="15"/>
                      <a:pt x="44" y="15"/>
                      <a:pt x="44" y="15"/>
                    </a:cubicBezTo>
                    <a:cubicBezTo>
                      <a:pt x="59" y="30"/>
                      <a:pt x="59" y="30"/>
                      <a:pt x="59" y="30"/>
                    </a:cubicBezTo>
                    <a:lnTo>
                      <a:pt x="59" y="46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id-ID" dirty="0">
                  <a:latin typeface="+mn-ea"/>
                </a:endParaRPr>
              </a:p>
            </p:txBody>
          </p:sp>
        </p:grpSp>
        <p:sp>
          <p:nvSpPr>
            <p:cNvPr id="14" name="Button">
              <a:extLst>
                <a:ext uri="{FF2B5EF4-FFF2-40B4-BE49-F238E27FC236}">
                  <a16:creationId xmlns:a16="http://schemas.microsoft.com/office/drawing/2014/main" id="{28D07AC6-3D81-F497-643B-2862B16A96A0}"/>
                </a:ext>
              </a:extLst>
            </p:cNvPr>
            <p:cNvSpPr>
              <a:spLocks/>
            </p:cNvSpPr>
            <p:nvPr/>
          </p:nvSpPr>
          <p:spPr bwMode="auto">
            <a:xfrm>
              <a:off x="3507967" y="6313512"/>
              <a:ext cx="956861" cy="241995"/>
            </a:xfrm>
            <a:prstGeom prst="roundRect">
              <a:avLst>
                <a:gd name="adj" fmla="val 8776"/>
              </a:avLst>
            </a:prstGeom>
            <a:solidFill>
              <a:srgbClr val="FFFFFF"/>
            </a:solidFill>
            <a:ln w="6350" cap="flat" cmpd="sng" algn="ctr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Showcase </a:t>
              </a:r>
              <a:r>
                <a:rPr lang="ko-KR" alt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체험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43F485E6-1EFD-59A0-ADD5-B89AFEDD602A}"/>
                </a:ext>
              </a:extLst>
            </p:cNvPr>
            <p:cNvCxnSpPr/>
            <p:nvPr/>
          </p:nvCxnSpPr>
          <p:spPr>
            <a:xfrm>
              <a:off x="217502" y="4401108"/>
              <a:ext cx="9010633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4CECF07D-DCD4-F5EB-C432-594628811256}"/>
                </a:ext>
              </a:extLst>
            </p:cNvPr>
            <p:cNvCxnSpPr>
              <a:cxnSpLocks/>
            </p:cNvCxnSpPr>
            <p:nvPr/>
          </p:nvCxnSpPr>
          <p:spPr>
            <a:xfrm>
              <a:off x="2592015" y="3981978"/>
              <a:ext cx="0" cy="42003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F08E072D-C8DE-6F02-25ED-075A4740AD5C}"/>
                </a:ext>
              </a:extLst>
            </p:cNvPr>
            <p:cNvSpPr/>
            <p:nvPr/>
          </p:nvSpPr>
          <p:spPr>
            <a:xfrm>
              <a:off x="675699" y="4102800"/>
              <a:ext cx="1335545" cy="154914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/>
            <a:p>
              <a:pPr lvl="0" algn="ctr" latinLnBrk="0">
                <a:lnSpc>
                  <a:spcPct val="110000"/>
                </a:lnSpc>
                <a:defRPr/>
              </a:pPr>
              <a:r>
                <a:rPr lang="ko-KR" altLang="en-US" sz="1000" b="1" dirty="0">
                  <a:latin typeface="+mn-ea"/>
                  <a:cs typeface="Segoe UI" panose="020B0502040204020203" pitchFamily="34" charset="0"/>
                </a:rPr>
                <a:t>집중도 분석</a:t>
              </a: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8551FC55-6857-F9AC-9C97-10EFB07D00AD}"/>
                </a:ext>
              </a:extLst>
            </p:cNvPr>
            <p:cNvSpPr/>
            <p:nvPr/>
          </p:nvSpPr>
          <p:spPr>
            <a:xfrm>
              <a:off x="7440746" y="4102800"/>
              <a:ext cx="1335545" cy="154914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/>
            <a:p>
              <a:pPr lvl="0" algn="ctr" latinLnBrk="0">
                <a:lnSpc>
                  <a:spcPct val="110000"/>
                </a:lnSpc>
                <a:defRPr/>
              </a:pPr>
              <a:r>
                <a:rPr lang="ko-KR" altLang="en-US" sz="1000" b="1" dirty="0">
                  <a:latin typeface="+mn-ea"/>
                  <a:cs typeface="Segoe UI" panose="020B0502040204020203" pitchFamily="34" charset="0"/>
                </a:rPr>
                <a:t>시험 부정행위 검출</a:t>
              </a: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B5AA7010-51FC-7C2F-DFF8-3CF257881328}"/>
                </a:ext>
              </a:extLst>
            </p:cNvPr>
            <p:cNvSpPr/>
            <p:nvPr/>
          </p:nvSpPr>
          <p:spPr>
            <a:xfrm>
              <a:off x="217498" y="4341026"/>
              <a:ext cx="2369487" cy="70745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Ins="90000" rtlCol="0" anchor="ctr"/>
            <a:lstStyle/>
            <a:p>
              <a:pPr algn="l"/>
              <a:endParaRPr lang="ko-KR" altLang="en-US" sz="1000" noProof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E1ABF8F0-E4B2-8922-55DF-2CDE74C718B1}"/>
                </a:ext>
              </a:extLst>
            </p:cNvPr>
            <p:cNvCxnSpPr/>
            <p:nvPr/>
          </p:nvCxnSpPr>
          <p:spPr>
            <a:xfrm>
              <a:off x="217502" y="3963977"/>
              <a:ext cx="9010633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60063F82-859C-24AC-45B3-AD5AFE2B8456}"/>
                </a:ext>
              </a:extLst>
            </p:cNvPr>
            <p:cNvCxnSpPr>
              <a:cxnSpLocks/>
            </p:cNvCxnSpPr>
            <p:nvPr/>
          </p:nvCxnSpPr>
          <p:spPr>
            <a:xfrm>
              <a:off x="4763778" y="3967282"/>
              <a:ext cx="8503" cy="45431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243429C0-F2FE-652E-E6B2-808048198E3F}"/>
                </a:ext>
              </a:extLst>
            </p:cNvPr>
            <p:cNvCxnSpPr>
              <a:cxnSpLocks/>
            </p:cNvCxnSpPr>
            <p:nvPr/>
          </p:nvCxnSpPr>
          <p:spPr>
            <a:xfrm>
              <a:off x="6945599" y="3967282"/>
              <a:ext cx="0" cy="43472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3C83B75D-563D-A473-2E17-E5DA03EC3A04}"/>
                </a:ext>
              </a:extLst>
            </p:cNvPr>
            <p:cNvSpPr/>
            <p:nvPr/>
          </p:nvSpPr>
          <p:spPr>
            <a:xfrm>
              <a:off x="3014376" y="4102800"/>
              <a:ext cx="1335545" cy="154914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/>
            <a:p>
              <a:pPr lvl="0" algn="ctr" latinLnBrk="0">
                <a:lnSpc>
                  <a:spcPct val="110000"/>
                </a:lnSpc>
                <a:defRPr/>
              </a:pPr>
              <a:r>
                <a:rPr lang="ko-KR" altLang="en-US" sz="1000" b="1">
                  <a:latin typeface="+mn-ea"/>
                  <a:cs typeface="Segoe UI" panose="020B0502040204020203" pitchFamily="34" charset="0"/>
                </a:rPr>
                <a:t>흥미도 </a:t>
              </a:r>
              <a:r>
                <a:rPr lang="ko-KR" altLang="en-US" sz="1000" b="1" dirty="0">
                  <a:latin typeface="+mn-ea"/>
                  <a:cs typeface="Segoe UI" panose="020B0502040204020203" pitchFamily="34" charset="0"/>
                </a:rPr>
                <a:t>분석</a:t>
              </a: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6B364A5D-2F5D-4000-5893-221C93E6B63F}"/>
                </a:ext>
              </a:extLst>
            </p:cNvPr>
            <p:cNvSpPr/>
            <p:nvPr/>
          </p:nvSpPr>
          <p:spPr>
            <a:xfrm>
              <a:off x="5193524" y="4102800"/>
              <a:ext cx="1335545" cy="154914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/>
            <a:p>
              <a:pPr lvl="0" algn="ctr" latinLnBrk="0">
                <a:lnSpc>
                  <a:spcPct val="110000"/>
                </a:lnSpc>
                <a:defRPr/>
              </a:pPr>
              <a:r>
                <a:rPr lang="ko-KR" altLang="en-US" sz="1000" b="1" dirty="0">
                  <a:latin typeface="+mn-ea"/>
                  <a:cs typeface="Segoe UI" panose="020B0502040204020203" pitchFamily="34" charset="0"/>
                </a:rPr>
                <a:t>자세 분석</a:t>
              </a: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49ABF374-A6BF-7317-209A-7A83805A7CF6}"/>
                </a:ext>
              </a:extLst>
            </p:cNvPr>
            <p:cNvSpPr/>
            <p:nvPr/>
          </p:nvSpPr>
          <p:spPr>
            <a:xfrm>
              <a:off x="217502" y="791183"/>
              <a:ext cx="9010636" cy="51606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x-none" altLang="en-US" dirty="0">
                <a:latin typeface="+mn-ea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5C64B45F-4FC0-A46D-BF36-B2E5D38F8D5F}"/>
                </a:ext>
              </a:extLst>
            </p:cNvPr>
            <p:cNvSpPr/>
            <p:nvPr/>
          </p:nvSpPr>
          <p:spPr>
            <a:xfrm>
              <a:off x="217502" y="791183"/>
              <a:ext cx="9010636" cy="51606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x-none" altLang="en-US" dirty="0">
                <a:latin typeface="+mn-ea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EFB28432-8539-3297-884A-369F9CDFE6B5}"/>
                </a:ext>
              </a:extLst>
            </p:cNvPr>
            <p:cNvSpPr/>
            <p:nvPr/>
          </p:nvSpPr>
          <p:spPr>
            <a:xfrm>
              <a:off x="217502" y="791183"/>
              <a:ext cx="9010636" cy="51606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x-none" altLang="en-US" dirty="0">
                <a:latin typeface="+mn-ea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91DABD91-D4C7-9F17-2FF5-84E8D5B6C21E}"/>
                </a:ext>
              </a:extLst>
            </p:cNvPr>
            <p:cNvSpPr/>
            <p:nvPr/>
          </p:nvSpPr>
          <p:spPr bwMode="auto">
            <a:xfrm>
              <a:off x="338543" y="949952"/>
              <a:ext cx="1004929" cy="198522"/>
            </a:xfrm>
            <a:prstGeom prst="rect">
              <a:avLst/>
            </a:prstGeom>
            <a:noFill/>
            <a:ln w="2857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none" lIns="36000"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0" lang="en-US" altLang="ko-KR" sz="1050" b="1" dirty="0">
                  <a:solidFill>
                    <a:schemeClr val="bg1">
                      <a:lumMod val="65000"/>
                    </a:schemeClr>
                  </a:solidFill>
                  <a:latin typeface="+mn-ea"/>
                </a:rPr>
                <a:t>Raiseme </a:t>
              </a:r>
              <a:r>
                <a:rPr lang="en-US" altLang="ko-KR" sz="1050" b="1" dirty="0">
                  <a:solidFill>
                    <a:schemeClr val="bg1">
                      <a:lumMod val="65000"/>
                    </a:schemeClr>
                  </a:solidFill>
                  <a:latin typeface="+mn-ea"/>
                </a:rPr>
                <a:t>Logo</a:t>
              </a:r>
              <a:endParaRPr kumimoji="0" lang="ko-KR" altLang="en-US" sz="1050" b="1" dirty="0">
                <a:solidFill>
                  <a:schemeClr val="bg1">
                    <a:lumMod val="65000"/>
                  </a:schemeClr>
                </a:solidFill>
                <a:latin typeface="+mn-ea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05B60A9-FEAA-D5F8-6863-78B74316EA62}"/>
                </a:ext>
              </a:extLst>
            </p:cNvPr>
            <p:cNvSpPr txBox="1"/>
            <p:nvPr/>
          </p:nvSpPr>
          <p:spPr>
            <a:xfrm>
              <a:off x="6903769" y="926102"/>
              <a:ext cx="502309" cy="246221"/>
            </a:xfrm>
            <a:prstGeom prst="rect">
              <a:avLst/>
            </a:prstGeom>
            <a:noFill/>
          </p:spPr>
          <p:txBody>
            <a:bodyPr wrap="none" lIns="36000" rIns="36000" rtlCol="0" anchor="ctr">
              <a:spAutoFit/>
            </a:bodyPr>
            <a:lstStyle/>
            <a:p>
              <a:pPr algn="ctr"/>
              <a:r>
                <a:rPr kumimoji="1" lang="en-US" altLang="en-US" sz="1000" b="1" dirty="0">
                  <a:latin typeface="+mn-ea"/>
                </a:rPr>
                <a:t>Service</a:t>
              </a:r>
              <a:endParaRPr kumimoji="1" lang="x-none" altLang="en-US" sz="1000" b="1" dirty="0">
                <a:latin typeface="+mn-ea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AC6E76D6-AC7D-82FF-8E4C-68EA9DED4696}"/>
                </a:ext>
              </a:extLst>
            </p:cNvPr>
            <p:cNvSpPr txBox="1"/>
            <p:nvPr/>
          </p:nvSpPr>
          <p:spPr>
            <a:xfrm>
              <a:off x="8651687" y="926102"/>
              <a:ext cx="407731" cy="246221"/>
            </a:xfrm>
            <a:prstGeom prst="rect">
              <a:avLst/>
            </a:prstGeom>
            <a:noFill/>
          </p:spPr>
          <p:txBody>
            <a:bodyPr wrap="none" lIns="36000" rIns="36000" rtlCol="0" anchor="ctr">
              <a:spAutoFit/>
            </a:bodyPr>
            <a:lstStyle/>
            <a:p>
              <a:pPr algn="ctr"/>
              <a:r>
                <a:rPr kumimoji="1" lang="en-US" altLang="en-US" sz="1000" b="1" dirty="0">
                  <a:latin typeface="+mn-ea"/>
                </a:rPr>
                <a:t>News</a:t>
              </a:r>
              <a:endParaRPr kumimoji="1" lang="x-none" altLang="en-US" sz="1000" b="1" dirty="0">
                <a:latin typeface="+mn-ea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F3D80295-FEB6-6C6F-453B-462BC64E2155}"/>
                </a:ext>
              </a:extLst>
            </p:cNvPr>
            <p:cNvSpPr/>
            <p:nvPr/>
          </p:nvSpPr>
          <p:spPr bwMode="auto">
            <a:xfrm>
              <a:off x="5775776" y="971689"/>
              <a:ext cx="346666" cy="155049"/>
            </a:xfrm>
            <a:prstGeom prst="rect">
              <a:avLst/>
            </a:prstGeom>
            <a:noFill/>
            <a:ln w="2857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none" lIns="36000"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kumimoji="0" lang="ko-KR" altLang="en-US" sz="1000" b="1" dirty="0">
                <a:latin typeface="+mn-ea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D2E52764-4E8E-D9C7-FAA8-57B6899B0B40}"/>
                </a:ext>
              </a:extLst>
            </p:cNvPr>
            <p:cNvSpPr txBox="1"/>
            <p:nvPr/>
          </p:nvSpPr>
          <p:spPr>
            <a:xfrm>
              <a:off x="8080805" y="926102"/>
              <a:ext cx="353228" cy="246221"/>
            </a:xfrm>
            <a:prstGeom prst="rect">
              <a:avLst/>
            </a:prstGeom>
            <a:noFill/>
          </p:spPr>
          <p:txBody>
            <a:bodyPr wrap="none" lIns="36000" rIns="36000" rtlCol="0" anchor="ctr">
              <a:spAutoFit/>
            </a:bodyPr>
            <a:lstStyle/>
            <a:p>
              <a:pPr algn="ctr"/>
              <a:r>
                <a:rPr kumimoji="1" lang="en-US" altLang="en-US" sz="1000" b="1" dirty="0">
                  <a:latin typeface="+mn-ea"/>
                </a:rPr>
                <a:t>Case</a:t>
              </a:r>
              <a:endParaRPr kumimoji="1" lang="x-none" altLang="en-US" sz="1000" b="1" dirty="0">
                <a:latin typeface="+mn-ea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6AF2542-CED7-2911-3559-17CC3AE61FAD}"/>
                </a:ext>
              </a:extLst>
            </p:cNvPr>
            <p:cNvSpPr txBox="1"/>
            <p:nvPr/>
          </p:nvSpPr>
          <p:spPr>
            <a:xfrm>
              <a:off x="6323266" y="926102"/>
              <a:ext cx="451012" cy="246221"/>
            </a:xfrm>
            <a:prstGeom prst="rect">
              <a:avLst/>
            </a:prstGeom>
            <a:noFill/>
          </p:spPr>
          <p:txBody>
            <a:bodyPr wrap="none" lIns="36000" rIns="36000" rtlCol="0" anchor="ctr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0" lang="en-US" altLang="ko-KR" sz="1000" b="1" dirty="0">
                  <a:latin typeface="+mn-ea"/>
                </a:rPr>
                <a:t>About</a:t>
              </a:r>
              <a:endParaRPr kumimoji="0" lang="ko-KR" altLang="en-US" sz="1000" b="1" dirty="0">
                <a:latin typeface="+mn-ea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9167492-B130-9FC3-1A05-D6D129CE7E29}"/>
                </a:ext>
              </a:extLst>
            </p:cNvPr>
            <p:cNvSpPr txBox="1"/>
            <p:nvPr/>
          </p:nvSpPr>
          <p:spPr>
            <a:xfrm>
              <a:off x="7506714" y="926102"/>
              <a:ext cx="359641" cy="246221"/>
            </a:xfrm>
            <a:prstGeom prst="rect">
              <a:avLst/>
            </a:prstGeom>
            <a:noFill/>
          </p:spPr>
          <p:txBody>
            <a:bodyPr wrap="none" lIns="36000" rIns="36000" rtlCol="0" anchor="ctr">
              <a:spAutoFit/>
            </a:bodyPr>
            <a:lstStyle/>
            <a:p>
              <a:pPr algn="ctr"/>
              <a:r>
                <a:rPr kumimoji="1" lang="en-US" altLang="en-US" sz="1000" b="1" dirty="0">
                  <a:latin typeface="+mn-ea"/>
                </a:rPr>
                <a:t>Tech</a:t>
              </a:r>
              <a:endParaRPr kumimoji="1" lang="x-none" altLang="en-US" sz="1000" b="1" dirty="0">
                <a:latin typeface="+mn-ea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8F8EF853-7126-6C59-040F-3143CD65C553}"/>
                </a:ext>
              </a:extLst>
            </p:cNvPr>
            <p:cNvSpPr/>
            <p:nvPr/>
          </p:nvSpPr>
          <p:spPr>
            <a:xfrm>
              <a:off x="217498" y="788533"/>
              <a:ext cx="9010632" cy="5798735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Ins="90000" rtlCol="0" anchor="ctr"/>
            <a:lstStyle/>
            <a:p>
              <a:pPr algn="ctr"/>
              <a:endParaRPr lang="ko-KR" altLang="en-US" noProof="1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E175A981-C778-EA26-9377-6274B347D8B8}"/>
              </a:ext>
            </a:extLst>
          </p:cNvPr>
          <p:cNvSpPr/>
          <p:nvPr/>
        </p:nvSpPr>
        <p:spPr>
          <a:xfrm>
            <a:off x="308166" y="878163"/>
            <a:ext cx="8760063" cy="539563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marR="0" lvl="1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6" name="Delete">
            <a:extLst>
              <a:ext uri="{FF2B5EF4-FFF2-40B4-BE49-F238E27FC236}">
                <a16:creationId xmlns:a16="http://schemas.microsoft.com/office/drawing/2014/main" id="{69B8979B-E664-25C1-E5A7-5D648272FBA9}"/>
              </a:ext>
            </a:extLst>
          </p:cNvPr>
          <p:cNvSpPr>
            <a:spLocks noChangeAspect="1"/>
          </p:cNvSpPr>
          <p:nvPr/>
        </p:nvSpPr>
        <p:spPr bwMode="auto">
          <a:xfrm>
            <a:off x="8531986" y="1037036"/>
            <a:ext cx="157114" cy="169711"/>
          </a:xfrm>
          <a:custGeom>
            <a:avLst/>
            <a:gdLst>
              <a:gd name="T0" fmla="*/ 3 w 77"/>
              <a:gd name="T1" fmla="*/ 0 h 77"/>
              <a:gd name="T2" fmla="*/ 0 w 77"/>
              <a:gd name="T3" fmla="*/ 3 h 77"/>
              <a:gd name="T4" fmla="*/ 36 w 77"/>
              <a:gd name="T5" fmla="*/ 38 h 77"/>
              <a:gd name="T6" fmla="*/ 0 w 77"/>
              <a:gd name="T7" fmla="*/ 74 h 77"/>
              <a:gd name="T8" fmla="*/ 3 w 77"/>
              <a:gd name="T9" fmla="*/ 77 h 77"/>
              <a:gd name="T10" fmla="*/ 39 w 77"/>
              <a:gd name="T11" fmla="*/ 41 h 77"/>
              <a:gd name="T12" fmla="*/ 74 w 77"/>
              <a:gd name="T13" fmla="*/ 77 h 77"/>
              <a:gd name="T14" fmla="*/ 77 w 77"/>
              <a:gd name="T15" fmla="*/ 74 h 77"/>
              <a:gd name="T16" fmla="*/ 42 w 77"/>
              <a:gd name="T17" fmla="*/ 38 h 77"/>
              <a:gd name="T18" fmla="*/ 77 w 77"/>
              <a:gd name="T19" fmla="*/ 3 h 77"/>
              <a:gd name="T20" fmla="*/ 74 w 77"/>
              <a:gd name="T21" fmla="*/ 0 h 77"/>
              <a:gd name="T22" fmla="*/ 39 w 77"/>
              <a:gd name="T23" fmla="*/ 35 h 77"/>
              <a:gd name="T24" fmla="*/ 3 w 77"/>
              <a:gd name="T25" fmla="*/ 0 h 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77" h="77">
                <a:moveTo>
                  <a:pt x="3" y="0"/>
                </a:moveTo>
                <a:lnTo>
                  <a:pt x="0" y="3"/>
                </a:lnTo>
                <a:lnTo>
                  <a:pt x="36" y="38"/>
                </a:lnTo>
                <a:lnTo>
                  <a:pt x="0" y="74"/>
                </a:lnTo>
                <a:lnTo>
                  <a:pt x="3" y="77"/>
                </a:lnTo>
                <a:lnTo>
                  <a:pt x="39" y="41"/>
                </a:lnTo>
                <a:lnTo>
                  <a:pt x="74" y="77"/>
                </a:lnTo>
                <a:lnTo>
                  <a:pt x="77" y="74"/>
                </a:lnTo>
                <a:lnTo>
                  <a:pt x="42" y="38"/>
                </a:lnTo>
                <a:lnTo>
                  <a:pt x="77" y="3"/>
                </a:lnTo>
                <a:lnTo>
                  <a:pt x="74" y="0"/>
                </a:lnTo>
                <a:lnTo>
                  <a:pt x="39" y="35"/>
                </a:lnTo>
                <a:lnTo>
                  <a:pt x="3" y="0"/>
                </a:lnTo>
                <a:close/>
              </a:path>
            </a:pathLst>
          </a:custGeom>
          <a:solidFill>
            <a:srgbClr val="5F5F5F"/>
          </a:solidFill>
          <a:ln w="3175"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4FBD83B8-8529-A400-0104-166EFAB12EA6}"/>
              </a:ext>
            </a:extLst>
          </p:cNvPr>
          <p:cNvSpPr/>
          <p:nvPr/>
        </p:nvSpPr>
        <p:spPr>
          <a:xfrm>
            <a:off x="548549" y="1413736"/>
            <a:ext cx="8283984" cy="4453647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lnSpc>
                <a:spcPct val="150000"/>
              </a:lnSpc>
              <a:buAutoNum type="arabicPeriod"/>
            </a:pP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9C4BFEF7-B6F1-4740-2828-87EAC8842292}"/>
              </a:ext>
            </a:extLst>
          </p:cNvPr>
          <p:cNvSpPr/>
          <p:nvPr/>
        </p:nvSpPr>
        <p:spPr>
          <a:xfrm>
            <a:off x="1571105" y="1768081"/>
            <a:ext cx="7261427" cy="42167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7CDF6565-A83E-B25B-26BA-78353A03ED8F}"/>
              </a:ext>
            </a:extLst>
          </p:cNvPr>
          <p:cNvSpPr/>
          <p:nvPr/>
        </p:nvSpPr>
        <p:spPr>
          <a:xfrm>
            <a:off x="548541" y="1768085"/>
            <a:ext cx="6170335" cy="421888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913CBD1D-9C7A-F49F-3A39-25A9ED9771BB}"/>
              </a:ext>
            </a:extLst>
          </p:cNvPr>
          <p:cNvSpPr/>
          <p:nvPr/>
        </p:nvSpPr>
        <p:spPr>
          <a:xfrm>
            <a:off x="548548" y="986216"/>
            <a:ext cx="1803035" cy="293034"/>
          </a:xfrm>
          <a:prstGeom prst="rect">
            <a:avLst/>
          </a:prstGeom>
          <a:noFill/>
          <a:ln w="3175">
            <a:noFill/>
          </a:ln>
          <a:effectLst/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Raiseme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Showcase</a:t>
            </a:r>
            <a:endParaRPr lang="ko-KR" altLang="en-US" sz="12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graphicFrame>
        <p:nvGraphicFramePr>
          <p:cNvPr id="81" name="표 80">
            <a:extLst>
              <a:ext uri="{FF2B5EF4-FFF2-40B4-BE49-F238E27FC236}">
                <a16:creationId xmlns:a16="http://schemas.microsoft.com/office/drawing/2014/main" id="{3D744728-4BEC-B3AF-1B9C-FF19B4250C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0947626"/>
              </p:ext>
            </p:extLst>
          </p:nvPr>
        </p:nvGraphicFramePr>
        <p:xfrm>
          <a:off x="9317697" y="798693"/>
          <a:ext cx="2656801" cy="28314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6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61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5521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B="6480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lnSpc>
                          <a:spcPts val="1200"/>
                        </a:lnSpc>
                        <a:buFontTx/>
                        <a:buNone/>
                      </a:pPr>
                      <a:r>
                        <a:rPr lang="en-US" altLang="ko-KR" sz="800" b="1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URL </a:t>
                      </a:r>
                      <a:r>
                        <a:rPr lang="ko-KR" altLang="en-US" sz="800" b="1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복사</a:t>
                      </a:r>
                      <a:endParaRPr lang="en-US" altLang="ko-KR" sz="800" b="1" baseline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lnSpc>
                          <a:spcPts val="1200"/>
                        </a:lnSpc>
                        <a:buFontTx/>
                        <a:buChar char="-"/>
                      </a:pP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버튼 선택 시 </a:t>
                      </a: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URL </a:t>
                      </a: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복사</a:t>
                      </a: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+ </a:t>
                      </a: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토스트메시지 출력</a:t>
                      </a:r>
                      <a:endParaRPr lang="en-US" altLang="ko-KR" sz="800" b="0" baseline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indent="0" latinLnBrk="1">
                        <a:lnSpc>
                          <a:spcPts val="1200"/>
                        </a:lnSpc>
                        <a:buFontTx/>
                        <a:buNone/>
                      </a:pPr>
                      <a:endParaRPr lang="en-US" altLang="ko-KR" sz="800" b="0" baseline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indent="0" latinLnBrk="1">
                        <a:lnSpc>
                          <a:spcPts val="1200"/>
                        </a:lnSpc>
                        <a:buFontTx/>
                        <a:buNone/>
                      </a:pPr>
                      <a:endParaRPr lang="en-US" altLang="ko-KR" sz="800" b="0" baseline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marR="0" lvl="0" indent="-171450" algn="l" defTabSz="908399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복사한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URL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입력 시 </a:t>
                      </a:r>
                      <a:r>
                        <a:rPr kumimoji="0" lang="ko-KR" altLang="en-US" sz="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메인페이지에서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[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S_POST_01_P]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팝업 출력</a:t>
                      </a:r>
                    </a:p>
                  </a:txBody>
                  <a:tcPr marB="648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2406270"/>
                  </a:ext>
                </a:extLst>
              </a:tr>
              <a:tr h="255521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B="6480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08399" rtl="0" eaLnBrk="1" latinLnBrk="1" hangingPunct="1">
                        <a:lnSpc>
                          <a:spcPts val="1200"/>
                        </a:lnSpc>
                        <a:buFontTx/>
                        <a:buNone/>
                      </a:pPr>
                      <a:r>
                        <a:rPr lang="en-US" altLang="ko-KR" sz="800" b="1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30</a:t>
                      </a:r>
                      <a:r>
                        <a:rPr lang="ko-KR" altLang="en-US" sz="800" b="1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초 타이머 </a:t>
                      </a:r>
                      <a:r>
                        <a:rPr lang="en-US" altLang="ko-KR" sz="800" b="1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(</a:t>
                      </a:r>
                      <a:r>
                        <a:rPr lang="ko-KR" altLang="en-US" sz="800" b="1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분석</a:t>
                      </a:r>
                      <a:r>
                        <a:rPr lang="en-US" altLang="ko-KR" sz="800" b="1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</a:t>
                      </a:r>
                      <a:r>
                        <a:rPr lang="ko-KR" altLang="en-US" sz="800" b="1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중</a:t>
                      </a:r>
                      <a:r>
                        <a:rPr lang="en-US" altLang="ko-KR" sz="800" b="1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)</a:t>
                      </a: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171450" indent="-171450" algn="l" defTabSz="908399" rtl="0" eaLnBrk="1" latinLnBrk="1" hangingPunct="1">
                        <a:lnSpc>
                          <a:spcPts val="1200"/>
                        </a:lnSpc>
                        <a:buFontTx/>
                        <a:buChar char="-"/>
                      </a:pPr>
                      <a:r>
                        <a:rPr lang="ko-KR" altLang="en-US" sz="800" b="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분석 시작과 동시에 카운트다운 </a:t>
                      </a:r>
                      <a:r>
                        <a:rPr lang="en-US" altLang="ko-KR" sz="800" b="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START</a:t>
                      </a:r>
                    </a:p>
                    <a:p>
                      <a:pPr marL="171450" indent="-171450" algn="l" defTabSz="908399" rtl="0" eaLnBrk="1" latinLnBrk="1" hangingPunct="1">
                        <a:lnSpc>
                          <a:spcPts val="1200"/>
                        </a:lnSpc>
                        <a:buFontTx/>
                        <a:buChar char="-"/>
                      </a:pPr>
                      <a:r>
                        <a:rPr lang="en-US" altLang="ko-KR" sz="800" b="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30</a:t>
                      </a:r>
                      <a:r>
                        <a:rPr lang="ko-KR" altLang="en-US" sz="800" b="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초가 지나면 </a:t>
                      </a:r>
                      <a:r>
                        <a:rPr lang="en-US" altLang="ko-KR" sz="800" b="0" kern="1200" baseline="0" dirty="0">
                          <a:solidFill>
                            <a:srgbClr val="0070C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[S_POST_04_P]</a:t>
                      </a:r>
                      <a:r>
                        <a:rPr lang="ko-KR" altLang="en-US" sz="800" b="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으로 이동</a:t>
                      </a: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B="648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5521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B="6480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08399" rtl="0" eaLnBrk="1" latinLnBrk="1" hangingPunct="1">
                        <a:lnSpc>
                          <a:spcPts val="1200"/>
                        </a:lnSpc>
                        <a:buFontTx/>
                        <a:buNone/>
                      </a:pPr>
                      <a:r>
                        <a:rPr lang="ko-KR" altLang="en-US" sz="800" b="1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종료</a:t>
                      </a:r>
                      <a:endParaRPr lang="en-US" altLang="ko-KR" sz="800" b="1" kern="1200" baseline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171450" indent="-171450" algn="l" defTabSz="908399" rtl="0" eaLnBrk="1" latinLnBrk="1" hangingPunct="1">
                        <a:lnSpc>
                          <a:spcPts val="1200"/>
                        </a:lnSpc>
                        <a:buFontTx/>
                        <a:buChar char="-"/>
                      </a:pPr>
                      <a:r>
                        <a:rPr lang="ko-KR" altLang="en-US" sz="800" b="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버튼 선택 시 </a:t>
                      </a:r>
                      <a:r>
                        <a:rPr lang="en-US" altLang="ko-KR" sz="800" b="0" kern="1200" baseline="0" dirty="0">
                          <a:solidFill>
                            <a:srgbClr val="0070C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[S_POST_04_P]</a:t>
                      </a:r>
                      <a:r>
                        <a:rPr lang="ko-KR" altLang="en-US" sz="800" b="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으로 이동</a:t>
                      </a: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171450" indent="-171450" algn="l" defTabSz="908399" rtl="0" eaLnBrk="1" latinLnBrk="1" hangingPunct="1">
                        <a:lnSpc>
                          <a:spcPts val="1200"/>
                        </a:lnSpc>
                        <a:buFontTx/>
                        <a:buChar char="-"/>
                      </a:pPr>
                      <a:r>
                        <a:rPr lang="en-US" altLang="ko-KR" sz="800" b="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10</a:t>
                      </a:r>
                      <a:r>
                        <a:rPr lang="ko-KR" altLang="en-US" sz="800" b="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초 이전에 버튼 선택 시 토스트메시지 출력</a:t>
                      </a: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171450" indent="-171450" algn="l" defTabSz="908399" rtl="0" eaLnBrk="1" latinLnBrk="1" hangingPunct="1">
                        <a:lnSpc>
                          <a:spcPts val="1200"/>
                        </a:lnSpc>
                        <a:buFontTx/>
                        <a:buChar char="-"/>
                      </a:pP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171450" indent="-171450" algn="l" defTabSz="908399" rtl="0" eaLnBrk="1" latinLnBrk="1" hangingPunct="1">
                        <a:lnSpc>
                          <a:spcPts val="1200"/>
                        </a:lnSpc>
                        <a:buFontTx/>
                        <a:buChar char="-"/>
                      </a:pP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171450" indent="-171450" algn="l" defTabSz="908399" rtl="0" eaLnBrk="1" latinLnBrk="1" hangingPunct="1">
                        <a:lnSpc>
                          <a:spcPts val="1200"/>
                        </a:lnSpc>
                        <a:buFontTx/>
                        <a:buChar char="-"/>
                      </a:pP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B="648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2554837"/>
                  </a:ext>
                </a:extLst>
              </a:tr>
              <a:tr h="255521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B="6480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08399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자세 분석 </a:t>
                      </a:r>
                      <a:r>
                        <a:rPr lang="ko-KR" altLang="en-US" sz="800" b="1" kern="1200" baseline="0" dirty="0" err="1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상태값</a:t>
                      </a:r>
                      <a:r>
                        <a:rPr lang="ko-KR" altLang="en-US" sz="800" b="1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</a:t>
                      </a:r>
                      <a:r>
                        <a:rPr lang="en-US" altLang="ko-KR" sz="800" b="1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(</a:t>
                      </a:r>
                      <a:r>
                        <a:rPr lang="ko-KR" altLang="en-US" sz="800" b="1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분석 중</a:t>
                      </a:r>
                      <a:r>
                        <a:rPr lang="en-US" altLang="ko-KR" sz="800" b="1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)</a:t>
                      </a: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B="648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699108"/>
                  </a:ext>
                </a:extLst>
              </a:tr>
            </a:tbl>
          </a:graphicData>
        </a:graphic>
      </p:graphicFrame>
      <p:sp>
        <p:nvSpPr>
          <p:cNvPr id="83" name="사각형: 둥근 모서리 82">
            <a:extLst>
              <a:ext uri="{FF2B5EF4-FFF2-40B4-BE49-F238E27FC236}">
                <a16:creationId xmlns:a16="http://schemas.microsoft.com/office/drawing/2014/main" id="{294C177F-B623-8656-9B5B-609779895074}"/>
              </a:ext>
            </a:extLst>
          </p:cNvPr>
          <p:cNvSpPr/>
          <p:nvPr/>
        </p:nvSpPr>
        <p:spPr>
          <a:xfrm>
            <a:off x="9797954" y="1191961"/>
            <a:ext cx="1802253" cy="229023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URL</a:t>
            </a:r>
            <a:r>
              <a:rPr lang="ko-KR" altLang="en-US" sz="800" dirty="0"/>
              <a:t>을 복사했습니다</a:t>
            </a:r>
            <a:r>
              <a:rPr lang="en-US" altLang="ko-KR" sz="800" dirty="0"/>
              <a:t>.</a:t>
            </a:r>
            <a:endParaRPr lang="ko-KR" altLang="en-US" sz="800" dirty="0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633030E2-2F7A-0585-9187-5415A17149C7}"/>
              </a:ext>
            </a:extLst>
          </p:cNvPr>
          <p:cNvSpPr txBox="1"/>
          <p:nvPr/>
        </p:nvSpPr>
        <p:spPr>
          <a:xfrm>
            <a:off x="7746467" y="1981060"/>
            <a:ext cx="75196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solidFill>
                  <a:schemeClr val="bg1"/>
                </a:solidFill>
              </a:rPr>
              <a:t>3</a:t>
            </a:r>
            <a:r>
              <a:rPr lang="ko-KR" altLang="en-US" sz="1050" dirty="0">
                <a:solidFill>
                  <a:schemeClr val="bg1"/>
                </a:solidFill>
              </a:rPr>
              <a:t>초 </a:t>
            </a:r>
            <a:r>
              <a:rPr lang="en-US" altLang="ko-KR" sz="1050" dirty="0">
                <a:solidFill>
                  <a:schemeClr val="bg1"/>
                </a:solidFill>
              </a:rPr>
              <a:t>(1</a:t>
            </a:r>
            <a:r>
              <a:rPr lang="ko-KR" altLang="en-US" sz="1050" dirty="0">
                <a:solidFill>
                  <a:schemeClr val="bg1"/>
                </a:solidFill>
              </a:rPr>
              <a:t>회</a:t>
            </a:r>
            <a:r>
              <a:rPr lang="en-US" altLang="ko-KR" sz="1050" dirty="0">
                <a:solidFill>
                  <a:schemeClr val="bg1"/>
                </a:solidFill>
              </a:rPr>
              <a:t>)</a:t>
            </a:r>
            <a:endParaRPr lang="ko-KR" altLang="en-US" sz="1050" dirty="0">
              <a:solidFill>
                <a:schemeClr val="bg1"/>
              </a:solidFill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1C2A97F4-89F7-8287-1CAA-C780A51C1615}"/>
              </a:ext>
            </a:extLst>
          </p:cNvPr>
          <p:cNvSpPr txBox="1"/>
          <p:nvPr/>
        </p:nvSpPr>
        <p:spPr>
          <a:xfrm>
            <a:off x="7746467" y="2319061"/>
            <a:ext cx="75196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solidFill>
                  <a:schemeClr val="bg1"/>
                </a:solidFill>
              </a:rPr>
              <a:t>5</a:t>
            </a:r>
            <a:r>
              <a:rPr lang="ko-KR" altLang="en-US" sz="1050" dirty="0">
                <a:solidFill>
                  <a:schemeClr val="bg1"/>
                </a:solidFill>
              </a:rPr>
              <a:t>초 </a:t>
            </a:r>
            <a:r>
              <a:rPr lang="en-US" altLang="ko-KR" sz="1050" dirty="0">
                <a:solidFill>
                  <a:schemeClr val="bg1"/>
                </a:solidFill>
              </a:rPr>
              <a:t> (2</a:t>
            </a:r>
            <a:r>
              <a:rPr lang="ko-KR" altLang="en-US" sz="1050" dirty="0">
                <a:solidFill>
                  <a:schemeClr val="bg1"/>
                </a:solidFill>
              </a:rPr>
              <a:t>회</a:t>
            </a:r>
            <a:r>
              <a:rPr lang="en-US" altLang="ko-KR" sz="1050" dirty="0">
                <a:solidFill>
                  <a:schemeClr val="bg1"/>
                </a:solidFill>
              </a:rPr>
              <a:t>)</a:t>
            </a:r>
            <a:endParaRPr lang="ko-KR" altLang="en-US" sz="1050" dirty="0">
              <a:solidFill>
                <a:schemeClr val="bg1"/>
              </a:solidFill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8E3F2ED8-BA54-497F-17F2-1C7BD4991B72}"/>
              </a:ext>
            </a:extLst>
          </p:cNvPr>
          <p:cNvSpPr txBox="1"/>
          <p:nvPr/>
        </p:nvSpPr>
        <p:spPr>
          <a:xfrm>
            <a:off x="7746467" y="2995064"/>
            <a:ext cx="75196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solidFill>
                  <a:schemeClr val="bg1"/>
                </a:solidFill>
              </a:rPr>
              <a:t>9</a:t>
            </a:r>
            <a:r>
              <a:rPr lang="ko-KR" altLang="en-US" sz="1050" dirty="0">
                <a:solidFill>
                  <a:schemeClr val="bg1"/>
                </a:solidFill>
              </a:rPr>
              <a:t>초</a:t>
            </a:r>
            <a:r>
              <a:rPr lang="en-US" altLang="ko-KR" sz="1050" dirty="0">
                <a:solidFill>
                  <a:schemeClr val="bg1"/>
                </a:solidFill>
              </a:rPr>
              <a:t> (3</a:t>
            </a:r>
            <a:r>
              <a:rPr lang="ko-KR" altLang="en-US" sz="1050" dirty="0">
                <a:solidFill>
                  <a:schemeClr val="bg1"/>
                </a:solidFill>
              </a:rPr>
              <a:t>회</a:t>
            </a:r>
            <a:r>
              <a:rPr lang="en-US" altLang="ko-KR" sz="1050" dirty="0">
                <a:solidFill>
                  <a:schemeClr val="bg1"/>
                </a:solidFill>
              </a:rPr>
              <a:t>)</a:t>
            </a:r>
            <a:endParaRPr lang="ko-KR" altLang="en-US" sz="1050" dirty="0">
              <a:solidFill>
                <a:schemeClr val="bg1"/>
              </a:solidFill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4B5D73D4-FE95-1C43-CB96-1F14B8C49632}"/>
              </a:ext>
            </a:extLst>
          </p:cNvPr>
          <p:cNvSpPr txBox="1"/>
          <p:nvPr/>
        </p:nvSpPr>
        <p:spPr>
          <a:xfrm>
            <a:off x="7760400" y="2657062"/>
            <a:ext cx="75196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solidFill>
                  <a:schemeClr val="bg1"/>
                </a:solidFill>
              </a:rPr>
              <a:t>8</a:t>
            </a:r>
            <a:r>
              <a:rPr lang="ko-KR" altLang="en-US" sz="1050" dirty="0">
                <a:solidFill>
                  <a:schemeClr val="bg1"/>
                </a:solidFill>
              </a:rPr>
              <a:t>초</a:t>
            </a:r>
          </a:p>
        </p:txBody>
      </p:sp>
      <p:sp>
        <p:nvSpPr>
          <p:cNvPr id="108" name="타원 107">
            <a:extLst>
              <a:ext uri="{FF2B5EF4-FFF2-40B4-BE49-F238E27FC236}">
                <a16:creationId xmlns:a16="http://schemas.microsoft.com/office/drawing/2014/main" id="{335404D0-22D0-0438-D427-F60195CF1902}"/>
              </a:ext>
            </a:extLst>
          </p:cNvPr>
          <p:cNvSpPr/>
          <p:nvPr/>
        </p:nvSpPr>
        <p:spPr>
          <a:xfrm>
            <a:off x="8450126" y="2107662"/>
            <a:ext cx="166154" cy="166154"/>
          </a:xfrm>
          <a:prstGeom prst="ellipse">
            <a:avLst/>
          </a:prstGeom>
          <a:solidFill>
            <a:srgbClr val="C0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38" dirty="0">
                <a:solidFill>
                  <a:schemeClr val="bg1"/>
                </a:solidFill>
                <a:latin typeface="+mn-ea"/>
              </a:rPr>
              <a:t>4</a:t>
            </a:r>
            <a:endParaRPr lang="ko-KR" altLang="en-US" sz="738" dirty="0" err="1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109" name="그림 108">
            <a:extLst>
              <a:ext uri="{FF2B5EF4-FFF2-40B4-BE49-F238E27FC236}">
                <a16:creationId xmlns:a16="http://schemas.microsoft.com/office/drawing/2014/main" id="{B594FC73-4428-2484-B0E1-DA2FA180AFB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858"/>
          <a:stretch/>
        </p:blipFill>
        <p:spPr>
          <a:xfrm>
            <a:off x="5452212" y="5447643"/>
            <a:ext cx="1260383" cy="423189"/>
          </a:xfrm>
          <a:prstGeom prst="rect">
            <a:avLst/>
          </a:prstGeom>
        </p:spPr>
      </p:pic>
      <p:pic>
        <p:nvPicPr>
          <p:cNvPr id="110" name="그림 109">
            <a:extLst>
              <a:ext uri="{FF2B5EF4-FFF2-40B4-BE49-F238E27FC236}">
                <a16:creationId xmlns:a16="http://schemas.microsoft.com/office/drawing/2014/main" id="{D702EDC0-67DD-021B-093E-C2BEF076012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344"/>
          <a:stretch/>
        </p:blipFill>
        <p:spPr>
          <a:xfrm>
            <a:off x="7082675" y="2337766"/>
            <a:ext cx="677724" cy="216506"/>
          </a:xfrm>
          <a:prstGeom prst="rect">
            <a:avLst/>
          </a:prstGeom>
        </p:spPr>
      </p:pic>
      <p:pic>
        <p:nvPicPr>
          <p:cNvPr id="111" name="그림 110">
            <a:extLst>
              <a:ext uri="{FF2B5EF4-FFF2-40B4-BE49-F238E27FC236}">
                <a16:creationId xmlns:a16="http://schemas.microsoft.com/office/drawing/2014/main" id="{90EBF89A-C3D4-6164-2163-D95700B5593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4562"/>
          <a:stretch/>
        </p:blipFill>
        <p:spPr>
          <a:xfrm>
            <a:off x="7082675" y="3013769"/>
            <a:ext cx="677724" cy="216506"/>
          </a:xfrm>
          <a:prstGeom prst="rect">
            <a:avLst/>
          </a:prstGeom>
        </p:spPr>
      </p:pic>
      <p:pic>
        <p:nvPicPr>
          <p:cNvPr id="112" name="그림 111">
            <a:extLst>
              <a:ext uri="{FF2B5EF4-FFF2-40B4-BE49-F238E27FC236}">
                <a16:creationId xmlns:a16="http://schemas.microsoft.com/office/drawing/2014/main" id="{0A95ADB3-7AB4-5DE4-5EEF-E7B786342C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82675" y="2674710"/>
            <a:ext cx="677725" cy="218621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13" name="그림 112">
            <a:extLst>
              <a:ext uri="{FF2B5EF4-FFF2-40B4-BE49-F238E27FC236}">
                <a16:creationId xmlns:a16="http://schemas.microsoft.com/office/drawing/2014/main" id="{36BB3E3D-62AA-31EE-095C-2D8A443DA84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1049"/>
          <a:stretch/>
        </p:blipFill>
        <p:spPr>
          <a:xfrm>
            <a:off x="7082675" y="2000773"/>
            <a:ext cx="677724" cy="214011"/>
          </a:xfrm>
          <a:prstGeom prst="rect">
            <a:avLst/>
          </a:prstGeom>
        </p:spPr>
      </p:pic>
      <p:sp>
        <p:nvSpPr>
          <p:cNvPr id="85" name="TextBox 84">
            <a:extLst>
              <a:ext uri="{FF2B5EF4-FFF2-40B4-BE49-F238E27FC236}">
                <a16:creationId xmlns:a16="http://schemas.microsoft.com/office/drawing/2014/main" id="{61C0F304-EB60-67F1-2B55-0972E41BC8B3}"/>
              </a:ext>
            </a:extLst>
          </p:cNvPr>
          <p:cNvSpPr txBox="1"/>
          <p:nvPr/>
        </p:nvSpPr>
        <p:spPr>
          <a:xfrm>
            <a:off x="640730" y="1456745"/>
            <a:ext cx="2574950" cy="241980"/>
          </a:xfrm>
          <a:prstGeom prst="rect">
            <a:avLst/>
          </a:prstGeom>
          <a:noFill/>
        </p:spPr>
        <p:txBody>
          <a:bodyPr wrap="square" lIns="72000" tIns="36000" rIns="72000" bIns="36000" rtlCol="0">
            <a:spAutoFit/>
          </a:bodyPr>
          <a:lstStyle/>
          <a:p>
            <a:r>
              <a:rPr lang="ko-KR" altLang="en-US" sz="1050" b="1" dirty="0"/>
              <a:t>당신의 자세는 </a:t>
            </a:r>
            <a:r>
              <a:rPr lang="ko-KR" altLang="en-US" sz="1050" b="1" dirty="0" err="1"/>
              <a:t>어떤가요</a:t>
            </a:r>
            <a:r>
              <a:rPr lang="en-US" altLang="ko-KR" sz="1050" b="1" dirty="0"/>
              <a:t>?</a:t>
            </a:r>
          </a:p>
        </p:txBody>
      </p:sp>
      <p:grpSp>
        <p:nvGrpSpPr>
          <p:cNvPr id="92" name="Drop-down" descr="&lt;SmartSettings&gt;&lt;SmartResize enabled=&quot;True&quot; minWidth=&quot;20&quot; minHeight=&quot;5&quot; /&gt;&lt;/SmartSettings&gt;">
            <a:extLst>
              <a:ext uri="{FF2B5EF4-FFF2-40B4-BE49-F238E27FC236}">
                <a16:creationId xmlns:a16="http://schemas.microsoft.com/office/drawing/2014/main" id="{E01FDE85-DC45-9409-B6AE-D012EB2570F8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2123473" y="1029546"/>
            <a:ext cx="804176" cy="206375"/>
            <a:chOff x="5537200" y="2495550"/>
            <a:chExt cx="1281113" cy="206375"/>
          </a:xfrm>
        </p:grpSpPr>
        <p:sp>
          <p:nvSpPr>
            <p:cNvPr id="93" name="Input Field">
              <a:extLst>
                <a:ext uri="{FF2B5EF4-FFF2-40B4-BE49-F238E27FC236}">
                  <a16:creationId xmlns:a16="http://schemas.microsoft.com/office/drawing/2014/main" id="{6040A36D-5E4A-ED59-77BD-9F07AE825B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37200" y="2495550"/>
              <a:ext cx="1281113" cy="206375"/>
            </a:xfrm>
            <a:prstGeom prst="rect">
              <a:avLst/>
            </a:prstGeom>
            <a:solidFill>
              <a:srgbClr val="FFFFFF"/>
            </a:solidFill>
            <a:ln w="6350" cap="flat">
              <a:solidFill>
                <a:srgbClr val="A0A0A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54864" tIns="0" rIns="128016" bIns="0" numCol="1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800" dirty="0">
                  <a:solidFill>
                    <a:srgbClr val="333333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자세 분석</a:t>
              </a:r>
              <a:endParaRPr lang="en-US" sz="800" dirty="0">
                <a:solidFill>
                  <a:srgbClr val="333333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5" name="Arrow" descr="&lt;SmartSettings&gt;&lt;SmartResize anchorLeft=&quot;None&quot; anchorTop=&quot;Non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202BBC2C-6683-4A06-5D57-D195B9625D79}"/>
                </a:ext>
              </a:extLst>
            </p:cNvPr>
            <p:cNvSpPr>
              <a:spLocks/>
            </p:cNvSpPr>
            <p:nvPr>
              <p:custDataLst>
                <p:tags r:id="rId2"/>
              </p:custDataLst>
            </p:nvPr>
          </p:nvSpPr>
          <p:spPr bwMode="auto">
            <a:xfrm>
              <a:off x="6643811" y="2579688"/>
              <a:ext cx="78400" cy="39688"/>
            </a:xfrm>
            <a:custGeom>
              <a:avLst/>
              <a:gdLst>
                <a:gd name="T0" fmla="*/ 120 w 240"/>
                <a:gd name="T1" fmla="*/ 197 h 197"/>
                <a:gd name="T2" fmla="*/ 0 w 240"/>
                <a:gd name="T3" fmla="*/ 0 h 197"/>
                <a:gd name="T4" fmla="*/ 240 w 240"/>
                <a:gd name="T5" fmla="*/ 0 h 197"/>
                <a:gd name="T6" fmla="*/ 120 w 240"/>
                <a:gd name="T7" fmla="*/ 197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0" h="197">
                  <a:moveTo>
                    <a:pt x="120" y="197"/>
                  </a:moveTo>
                  <a:lnTo>
                    <a:pt x="0" y="0"/>
                  </a:lnTo>
                  <a:lnTo>
                    <a:pt x="240" y="0"/>
                  </a:lnTo>
                  <a:lnTo>
                    <a:pt x="120" y="197"/>
                  </a:lnTo>
                  <a:close/>
                </a:path>
              </a:pathLst>
            </a:custGeom>
            <a:solidFill>
              <a:srgbClr val="30303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70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79" name="사각형: 둥근 모서리 128">
            <a:extLst>
              <a:ext uri="{FF2B5EF4-FFF2-40B4-BE49-F238E27FC236}">
                <a16:creationId xmlns:a16="http://schemas.microsoft.com/office/drawing/2014/main" id="{F0E71DF9-05E8-723E-7C09-8E2A0B0A42C8}"/>
              </a:ext>
            </a:extLst>
          </p:cNvPr>
          <p:cNvSpPr>
            <a:spLocks/>
          </p:cNvSpPr>
          <p:nvPr/>
        </p:nvSpPr>
        <p:spPr>
          <a:xfrm>
            <a:off x="2337926" y="1455802"/>
            <a:ext cx="679625" cy="23177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0">
            <a:solidFill>
              <a:schemeClr val="tx1">
                <a:lumMod val="50000"/>
                <a:lumOff val="50000"/>
              </a:schemeClr>
            </a:solidFill>
            <a:prstDash/>
          </a:ln>
          <a:effectLst/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0" tIns="0" rIns="0" bIns="0" numCol="1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i="0" u="none" strike="noStrike" kern="1200" cap="none" normalizeH="0" noProof="0" dirty="0">
                <a:ln w="9525" cap="flat" cmpd="sng">
                  <a:noFill/>
                  <a:prstDash/>
                </a:ln>
                <a:solidFill>
                  <a:schemeClr val="tx1"/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rPr>
              <a:t>URL </a:t>
            </a:r>
            <a:r>
              <a:rPr kumimoji="0" lang="ko-KR" altLang="en-US" sz="900" i="0" u="none" strike="noStrike" kern="1200" cap="none" normalizeH="0" noProof="0" dirty="0">
                <a:ln w="9525" cap="flat" cmpd="sng">
                  <a:noFill/>
                  <a:prstDash/>
                </a:ln>
                <a:solidFill>
                  <a:schemeClr val="tx1"/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rPr>
              <a:t>복사</a:t>
            </a:r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0D624E93-A3C1-32AF-7CE4-39BA9AE74FEA}"/>
              </a:ext>
            </a:extLst>
          </p:cNvPr>
          <p:cNvSpPr/>
          <p:nvPr/>
        </p:nvSpPr>
        <p:spPr>
          <a:xfrm>
            <a:off x="3013522" y="1472223"/>
            <a:ext cx="166154" cy="166154"/>
          </a:xfrm>
          <a:prstGeom prst="ellipse">
            <a:avLst/>
          </a:prstGeom>
          <a:solidFill>
            <a:srgbClr val="C0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38" dirty="0">
                <a:solidFill>
                  <a:schemeClr val="bg1"/>
                </a:solidFill>
                <a:latin typeface="+mn-ea"/>
              </a:rPr>
              <a:t>1</a:t>
            </a:r>
            <a:endParaRPr lang="ko-KR" altLang="en-US" sz="738" dirty="0" err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72" name="사각형: 둥근 모서리 71">
            <a:extLst>
              <a:ext uri="{FF2B5EF4-FFF2-40B4-BE49-F238E27FC236}">
                <a16:creationId xmlns:a16="http://schemas.microsoft.com/office/drawing/2014/main" id="{4744DC8C-A5D3-086F-2A8F-FDFF43ED79DF}"/>
              </a:ext>
            </a:extLst>
          </p:cNvPr>
          <p:cNvSpPr/>
          <p:nvPr/>
        </p:nvSpPr>
        <p:spPr>
          <a:xfrm>
            <a:off x="9797954" y="2926868"/>
            <a:ext cx="1950674" cy="358116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800" dirty="0"/>
              <a:t>  분석 결과는 최소 </a:t>
            </a:r>
            <a:r>
              <a:rPr lang="en-US" altLang="ko-KR" sz="800" dirty="0"/>
              <a:t>10</a:t>
            </a:r>
            <a:r>
              <a:rPr lang="ko-KR" altLang="en-US" sz="800" dirty="0"/>
              <a:t>초 이후에 </a:t>
            </a:r>
            <a:endParaRPr lang="en-US" altLang="ko-KR" sz="800" dirty="0"/>
          </a:p>
          <a:p>
            <a:pPr algn="ctr"/>
            <a:r>
              <a:rPr lang="ko-KR" altLang="en-US" sz="800" dirty="0"/>
              <a:t>볼 수 있습니다</a:t>
            </a:r>
            <a:r>
              <a:rPr lang="en-US" altLang="ko-KR" sz="800" dirty="0"/>
              <a:t>.</a:t>
            </a:r>
          </a:p>
        </p:txBody>
      </p: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C2CE6AAC-C9D8-5C8F-45A3-D98FDFDFB67B}"/>
              </a:ext>
            </a:extLst>
          </p:cNvPr>
          <p:cNvGrpSpPr/>
          <p:nvPr/>
        </p:nvGrpSpPr>
        <p:grpSpPr>
          <a:xfrm>
            <a:off x="2921722" y="1908151"/>
            <a:ext cx="1423972" cy="252883"/>
            <a:chOff x="3992533" y="1908151"/>
            <a:chExt cx="1423972" cy="252883"/>
          </a:xfrm>
        </p:grpSpPr>
        <p:sp>
          <p:nvSpPr>
            <p:cNvPr id="89" name="Timer">
              <a:extLst>
                <a:ext uri="{FF2B5EF4-FFF2-40B4-BE49-F238E27FC236}">
                  <a16:creationId xmlns:a16="http://schemas.microsoft.com/office/drawing/2014/main" id="{259796A3-561B-F850-6353-602794951DFB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992533" y="1956011"/>
              <a:ext cx="157162" cy="157162"/>
            </a:xfrm>
            <a:custGeom>
              <a:avLst/>
              <a:gdLst>
                <a:gd name="T0" fmla="*/ 706 w 1411"/>
                <a:gd name="T1" fmla="*/ 0 h 1412"/>
                <a:gd name="T2" fmla="*/ 597 w 1411"/>
                <a:gd name="T3" fmla="*/ 109 h 1412"/>
                <a:gd name="T4" fmla="*/ 706 w 1411"/>
                <a:gd name="T5" fmla="*/ 218 h 1412"/>
                <a:gd name="T6" fmla="*/ 814 w 1411"/>
                <a:gd name="T7" fmla="*/ 109 h 1412"/>
                <a:gd name="T8" fmla="*/ 706 w 1411"/>
                <a:gd name="T9" fmla="*/ 0 h 1412"/>
                <a:gd name="T10" fmla="*/ 985 w 1411"/>
                <a:gd name="T11" fmla="*/ 68 h 1412"/>
                <a:gd name="T12" fmla="*/ 938 w 1411"/>
                <a:gd name="T13" fmla="*/ 97 h 1412"/>
                <a:gd name="T14" fmla="*/ 977 w 1411"/>
                <a:gd name="T15" fmla="*/ 209 h 1412"/>
                <a:gd name="T16" fmla="*/ 1272 w 1411"/>
                <a:gd name="T17" fmla="*/ 706 h 1412"/>
                <a:gd name="T18" fmla="*/ 706 w 1411"/>
                <a:gd name="T19" fmla="*/ 1274 h 1412"/>
                <a:gd name="T20" fmla="*/ 137 w 1411"/>
                <a:gd name="T21" fmla="*/ 706 h 1412"/>
                <a:gd name="T22" fmla="*/ 175 w 1411"/>
                <a:gd name="T23" fmla="*/ 502 h 1412"/>
                <a:gd name="T24" fmla="*/ 149 w 1411"/>
                <a:gd name="T25" fmla="*/ 401 h 1412"/>
                <a:gd name="T26" fmla="*/ 59 w 1411"/>
                <a:gd name="T27" fmla="*/ 423 h 1412"/>
                <a:gd name="T28" fmla="*/ 0 w 1411"/>
                <a:gd name="T29" fmla="*/ 706 h 1412"/>
                <a:gd name="T30" fmla="*/ 706 w 1411"/>
                <a:gd name="T31" fmla="*/ 1412 h 1412"/>
                <a:gd name="T32" fmla="*/ 1411 w 1411"/>
                <a:gd name="T33" fmla="*/ 706 h 1412"/>
                <a:gd name="T34" fmla="*/ 1018 w 1411"/>
                <a:gd name="T35" fmla="*/ 73 h 1412"/>
                <a:gd name="T36" fmla="*/ 985 w 1411"/>
                <a:gd name="T37" fmla="*/ 68 h 1412"/>
                <a:gd name="T38" fmla="*/ 181 w 1411"/>
                <a:gd name="T39" fmla="*/ 182 h 1412"/>
                <a:gd name="T40" fmla="*/ 612 w 1411"/>
                <a:gd name="T41" fmla="*/ 762 h 1412"/>
                <a:gd name="T42" fmla="*/ 622 w 1411"/>
                <a:gd name="T43" fmla="*/ 776 h 1412"/>
                <a:gd name="T44" fmla="*/ 706 w 1411"/>
                <a:gd name="T45" fmla="*/ 815 h 1412"/>
                <a:gd name="T46" fmla="*/ 814 w 1411"/>
                <a:gd name="T47" fmla="*/ 706 h 1412"/>
                <a:gd name="T48" fmla="*/ 777 w 1411"/>
                <a:gd name="T49" fmla="*/ 625 h 1412"/>
                <a:gd name="T50" fmla="*/ 775 w 1411"/>
                <a:gd name="T51" fmla="*/ 623 h 1412"/>
                <a:gd name="T52" fmla="*/ 765 w 1411"/>
                <a:gd name="T53" fmla="*/ 616 h 1412"/>
                <a:gd name="T54" fmla="*/ 181 w 1411"/>
                <a:gd name="T55" fmla="*/ 182 h 1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411" h="1412">
                  <a:moveTo>
                    <a:pt x="706" y="0"/>
                  </a:moveTo>
                  <a:cubicBezTo>
                    <a:pt x="646" y="0"/>
                    <a:pt x="597" y="49"/>
                    <a:pt x="597" y="109"/>
                  </a:cubicBezTo>
                  <a:cubicBezTo>
                    <a:pt x="597" y="169"/>
                    <a:pt x="646" y="218"/>
                    <a:pt x="706" y="218"/>
                  </a:cubicBezTo>
                  <a:cubicBezTo>
                    <a:pt x="765" y="218"/>
                    <a:pt x="814" y="169"/>
                    <a:pt x="814" y="109"/>
                  </a:cubicBezTo>
                  <a:cubicBezTo>
                    <a:pt x="814" y="49"/>
                    <a:pt x="765" y="0"/>
                    <a:pt x="706" y="0"/>
                  </a:cubicBezTo>
                  <a:close/>
                  <a:moveTo>
                    <a:pt x="985" y="68"/>
                  </a:moveTo>
                  <a:cubicBezTo>
                    <a:pt x="969" y="69"/>
                    <a:pt x="951" y="75"/>
                    <a:pt x="938" y="97"/>
                  </a:cubicBezTo>
                  <a:cubicBezTo>
                    <a:pt x="901" y="160"/>
                    <a:pt x="959" y="199"/>
                    <a:pt x="977" y="209"/>
                  </a:cubicBezTo>
                  <a:cubicBezTo>
                    <a:pt x="1153" y="305"/>
                    <a:pt x="1272" y="491"/>
                    <a:pt x="1272" y="706"/>
                  </a:cubicBezTo>
                  <a:cubicBezTo>
                    <a:pt x="1272" y="1019"/>
                    <a:pt x="1019" y="1274"/>
                    <a:pt x="706" y="1274"/>
                  </a:cubicBezTo>
                  <a:cubicBezTo>
                    <a:pt x="392" y="1274"/>
                    <a:pt x="137" y="1019"/>
                    <a:pt x="137" y="706"/>
                  </a:cubicBezTo>
                  <a:cubicBezTo>
                    <a:pt x="137" y="634"/>
                    <a:pt x="150" y="566"/>
                    <a:pt x="175" y="502"/>
                  </a:cubicBezTo>
                  <a:cubicBezTo>
                    <a:pt x="178" y="494"/>
                    <a:pt x="210" y="439"/>
                    <a:pt x="149" y="401"/>
                  </a:cubicBezTo>
                  <a:cubicBezTo>
                    <a:pt x="108" y="375"/>
                    <a:pt x="67" y="404"/>
                    <a:pt x="59" y="423"/>
                  </a:cubicBezTo>
                  <a:cubicBezTo>
                    <a:pt x="21" y="509"/>
                    <a:pt x="0" y="605"/>
                    <a:pt x="0" y="706"/>
                  </a:cubicBezTo>
                  <a:cubicBezTo>
                    <a:pt x="0" y="1096"/>
                    <a:pt x="316" y="1412"/>
                    <a:pt x="706" y="1412"/>
                  </a:cubicBezTo>
                  <a:cubicBezTo>
                    <a:pt x="1095" y="1412"/>
                    <a:pt x="1411" y="1096"/>
                    <a:pt x="1411" y="706"/>
                  </a:cubicBezTo>
                  <a:cubicBezTo>
                    <a:pt x="1411" y="428"/>
                    <a:pt x="1251" y="188"/>
                    <a:pt x="1018" y="73"/>
                  </a:cubicBezTo>
                  <a:cubicBezTo>
                    <a:pt x="1015" y="72"/>
                    <a:pt x="1001" y="67"/>
                    <a:pt x="985" y="68"/>
                  </a:cubicBezTo>
                  <a:close/>
                  <a:moveTo>
                    <a:pt x="181" y="182"/>
                  </a:moveTo>
                  <a:cubicBezTo>
                    <a:pt x="165" y="199"/>
                    <a:pt x="592" y="737"/>
                    <a:pt x="612" y="762"/>
                  </a:cubicBezTo>
                  <a:cubicBezTo>
                    <a:pt x="615" y="767"/>
                    <a:pt x="619" y="771"/>
                    <a:pt x="622" y="776"/>
                  </a:cubicBezTo>
                  <a:cubicBezTo>
                    <a:pt x="642" y="799"/>
                    <a:pt x="672" y="815"/>
                    <a:pt x="706" y="815"/>
                  </a:cubicBezTo>
                  <a:cubicBezTo>
                    <a:pt x="765" y="815"/>
                    <a:pt x="814" y="766"/>
                    <a:pt x="814" y="706"/>
                  </a:cubicBezTo>
                  <a:cubicBezTo>
                    <a:pt x="814" y="674"/>
                    <a:pt x="799" y="644"/>
                    <a:pt x="777" y="625"/>
                  </a:cubicBezTo>
                  <a:cubicBezTo>
                    <a:pt x="776" y="624"/>
                    <a:pt x="776" y="623"/>
                    <a:pt x="775" y="623"/>
                  </a:cubicBezTo>
                  <a:cubicBezTo>
                    <a:pt x="775" y="623"/>
                    <a:pt x="765" y="616"/>
                    <a:pt x="765" y="616"/>
                  </a:cubicBezTo>
                  <a:cubicBezTo>
                    <a:pt x="746" y="601"/>
                    <a:pt x="198" y="165"/>
                    <a:pt x="181" y="182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0" name="사각형: 둥근 모서리 128">
              <a:extLst>
                <a:ext uri="{FF2B5EF4-FFF2-40B4-BE49-F238E27FC236}">
                  <a16:creationId xmlns:a16="http://schemas.microsoft.com/office/drawing/2014/main" id="{561B1D51-57D5-A38A-3F5F-4FB8483160C8}"/>
                </a:ext>
              </a:extLst>
            </p:cNvPr>
            <p:cNvSpPr>
              <a:spLocks/>
            </p:cNvSpPr>
            <p:nvPr/>
          </p:nvSpPr>
          <p:spPr>
            <a:xfrm>
              <a:off x="4751432" y="1908151"/>
              <a:ext cx="665073" cy="252883"/>
            </a:xfrm>
            <a:prstGeom prst="roundRect">
              <a:avLst>
                <a:gd name="adj" fmla="val 50000"/>
              </a:avLst>
            </a:prstGeom>
            <a:solidFill>
              <a:srgbClr val="7F7F7F"/>
            </a:solidFill>
            <a:ln w="0">
              <a:noFill/>
              <a:prstDash/>
            </a:ln>
            <a:effectLst/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800" dirty="0">
                  <a:ln w="9525" cap="flat" cmpd="sng">
                    <a:noFill/>
                    <a:prstDash/>
                  </a:ln>
                  <a:solidFill>
                    <a:srgbClr val="FFFFFF"/>
                  </a:solidFill>
                  <a:latin typeface="맑은 고딕" charset="0"/>
                  <a:ea typeface="맑은 고딕" charset="0"/>
                </a:rPr>
                <a:t>시작</a:t>
              </a:r>
              <a:endParaRPr kumimoji="0" lang="ko-KR" altLang="en-US" sz="800" b="0" i="0" u="none" strike="noStrike" kern="1200" cap="none" spc="0" normalizeH="0" baseline="0" noProof="0" dirty="0">
                <a:ln w="9525" cap="flat" cmpd="sng">
                  <a:noFill/>
                  <a:prstDash/>
                </a:ln>
                <a:solidFill>
                  <a:srgbClr val="FFFFFF"/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endParaRP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9F0B5739-F0EA-1E92-1F8D-CCA3EBB392ED}"/>
                </a:ext>
              </a:extLst>
            </p:cNvPr>
            <p:cNvSpPr/>
            <p:nvPr/>
          </p:nvSpPr>
          <p:spPr>
            <a:xfrm>
              <a:off x="4215665" y="1936343"/>
              <a:ext cx="525485" cy="19649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lIns="36000" tIns="0" rIns="36000" bIns="0" rtlCol="0" anchor="ctr"/>
            <a:lstStyle/>
            <a:p>
              <a:r>
                <a:rPr lang="en-US" altLang="ko-KR" sz="1200" dirty="0">
                  <a:solidFill>
                    <a:schemeClr val="bg1"/>
                  </a:solidFill>
                  <a:latin typeface="Impact" panose="020B0806030902050204" pitchFamily="34" charset="0"/>
                  <a:cs typeface="Aldhabi" panose="01000000000000000000" pitchFamily="2" charset="-78"/>
                </a:rPr>
                <a:t>00:30</a:t>
              </a:r>
              <a:endParaRPr lang="ko-KR" altLang="en-US" sz="1200" dirty="0">
                <a:solidFill>
                  <a:schemeClr val="bg1"/>
                </a:solidFill>
                <a:latin typeface="Impact" panose="020B0806030902050204" pitchFamily="34" charset="0"/>
                <a:cs typeface="Aldhabi" panose="01000000000000000000" pitchFamily="2" charset="-78"/>
              </a:endParaRPr>
            </a:p>
          </p:txBody>
        </p:sp>
      </p:grpSp>
      <p:sp>
        <p:nvSpPr>
          <p:cNvPr id="99" name="타원 98">
            <a:extLst>
              <a:ext uri="{FF2B5EF4-FFF2-40B4-BE49-F238E27FC236}">
                <a16:creationId xmlns:a16="http://schemas.microsoft.com/office/drawing/2014/main" id="{51FB4A41-0C75-B69A-CB86-78383F39E085}"/>
              </a:ext>
            </a:extLst>
          </p:cNvPr>
          <p:cNvSpPr/>
          <p:nvPr/>
        </p:nvSpPr>
        <p:spPr>
          <a:xfrm>
            <a:off x="3930080" y="1771193"/>
            <a:ext cx="166154" cy="166154"/>
          </a:xfrm>
          <a:prstGeom prst="ellipse">
            <a:avLst/>
          </a:prstGeom>
          <a:solidFill>
            <a:srgbClr val="C0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38" dirty="0">
                <a:solidFill>
                  <a:schemeClr val="bg1"/>
                </a:solidFill>
                <a:latin typeface="+mn-ea"/>
              </a:rPr>
              <a:t>3</a:t>
            </a:r>
            <a:endParaRPr lang="ko-KR" altLang="en-US" sz="738" dirty="0" err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4745DC73-828B-160E-55D0-D3FABA5484D7}"/>
              </a:ext>
            </a:extLst>
          </p:cNvPr>
          <p:cNvSpPr/>
          <p:nvPr/>
        </p:nvSpPr>
        <p:spPr>
          <a:xfrm>
            <a:off x="3262227" y="1761353"/>
            <a:ext cx="166154" cy="166154"/>
          </a:xfrm>
          <a:prstGeom prst="ellipse">
            <a:avLst/>
          </a:prstGeom>
          <a:solidFill>
            <a:srgbClr val="C0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38" dirty="0">
                <a:solidFill>
                  <a:schemeClr val="bg1"/>
                </a:solidFill>
                <a:latin typeface="+mn-ea"/>
              </a:rPr>
              <a:t>2</a:t>
            </a:r>
            <a:endParaRPr lang="ko-KR" altLang="en-US" sz="738" dirty="0" err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102" name="User">
            <a:extLst>
              <a:ext uri="{FF2B5EF4-FFF2-40B4-BE49-F238E27FC236}">
                <a16:creationId xmlns:a16="http://schemas.microsoft.com/office/drawing/2014/main" id="{668DEBCA-652D-92E7-6393-4DD8C49609EE}"/>
              </a:ext>
            </a:extLst>
          </p:cNvPr>
          <p:cNvSpPr>
            <a:spLocks noChangeAspect="1"/>
          </p:cNvSpPr>
          <p:nvPr/>
        </p:nvSpPr>
        <p:spPr bwMode="auto">
          <a:xfrm>
            <a:off x="2583016" y="2685271"/>
            <a:ext cx="2101384" cy="2795097"/>
          </a:xfrm>
          <a:custGeom>
            <a:avLst/>
            <a:gdLst>
              <a:gd name="T0" fmla="*/ 597 w 1194"/>
              <a:gd name="T1" fmla="*/ 0 h 1411"/>
              <a:gd name="T2" fmla="*/ 271 w 1194"/>
              <a:gd name="T3" fmla="*/ 325 h 1411"/>
              <a:gd name="T4" fmla="*/ 434 w 1194"/>
              <a:gd name="T5" fmla="*/ 695 h 1411"/>
              <a:gd name="T6" fmla="*/ 434 w 1194"/>
              <a:gd name="T7" fmla="*/ 771 h 1411"/>
              <a:gd name="T8" fmla="*/ 385 w 1194"/>
              <a:gd name="T9" fmla="*/ 836 h 1411"/>
              <a:gd name="T10" fmla="*/ 0 w 1194"/>
              <a:gd name="T11" fmla="*/ 1124 h 1411"/>
              <a:gd name="T12" fmla="*/ 0 w 1194"/>
              <a:gd name="T13" fmla="*/ 1221 h 1411"/>
              <a:gd name="T14" fmla="*/ 597 w 1194"/>
              <a:gd name="T15" fmla="*/ 1411 h 1411"/>
              <a:gd name="T16" fmla="*/ 1194 w 1194"/>
              <a:gd name="T17" fmla="*/ 1221 h 1411"/>
              <a:gd name="T18" fmla="*/ 1194 w 1194"/>
              <a:gd name="T19" fmla="*/ 1124 h 1411"/>
              <a:gd name="T20" fmla="*/ 809 w 1194"/>
              <a:gd name="T21" fmla="*/ 836 h 1411"/>
              <a:gd name="T22" fmla="*/ 760 w 1194"/>
              <a:gd name="T23" fmla="*/ 771 h 1411"/>
              <a:gd name="T24" fmla="*/ 760 w 1194"/>
              <a:gd name="T25" fmla="*/ 695 h 1411"/>
              <a:gd name="T26" fmla="*/ 923 w 1194"/>
              <a:gd name="T27" fmla="*/ 325 h 1411"/>
              <a:gd name="T28" fmla="*/ 597 w 1194"/>
              <a:gd name="T29" fmla="*/ 0 h 14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194" h="1411">
                <a:moveTo>
                  <a:pt x="597" y="0"/>
                </a:moveTo>
                <a:cubicBezTo>
                  <a:pt x="418" y="0"/>
                  <a:pt x="271" y="113"/>
                  <a:pt x="271" y="325"/>
                </a:cubicBezTo>
                <a:cubicBezTo>
                  <a:pt x="271" y="467"/>
                  <a:pt x="337" y="613"/>
                  <a:pt x="434" y="695"/>
                </a:cubicBezTo>
                <a:lnTo>
                  <a:pt x="434" y="771"/>
                </a:lnTo>
                <a:cubicBezTo>
                  <a:pt x="434" y="804"/>
                  <a:pt x="412" y="830"/>
                  <a:pt x="385" y="836"/>
                </a:cubicBezTo>
                <a:cubicBezTo>
                  <a:pt x="173" y="901"/>
                  <a:pt x="0" y="1043"/>
                  <a:pt x="0" y="1124"/>
                </a:cubicBezTo>
                <a:lnTo>
                  <a:pt x="0" y="1221"/>
                </a:lnTo>
                <a:cubicBezTo>
                  <a:pt x="0" y="1324"/>
                  <a:pt x="266" y="1411"/>
                  <a:pt x="597" y="1411"/>
                </a:cubicBezTo>
                <a:cubicBezTo>
                  <a:pt x="928" y="1411"/>
                  <a:pt x="1194" y="1324"/>
                  <a:pt x="1194" y="1221"/>
                </a:cubicBezTo>
                <a:lnTo>
                  <a:pt x="1194" y="1124"/>
                </a:lnTo>
                <a:cubicBezTo>
                  <a:pt x="1194" y="1048"/>
                  <a:pt x="1026" y="901"/>
                  <a:pt x="809" y="836"/>
                </a:cubicBezTo>
                <a:cubicBezTo>
                  <a:pt x="782" y="830"/>
                  <a:pt x="760" y="798"/>
                  <a:pt x="760" y="771"/>
                </a:cubicBezTo>
                <a:lnTo>
                  <a:pt x="760" y="695"/>
                </a:lnTo>
                <a:cubicBezTo>
                  <a:pt x="857" y="613"/>
                  <a:pt x="923" y="467"/>
                  <a:pt x="923" y="325"/>
                </a:cubicBezTo>
                <a:cubicBezTo>
                  <a:pt x="923" y="113"/>
                  <a:pt x="776" y="0"/>
                  <a:pt x="597" y="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 w="19050">
            <a:noFill/>
            <a:prstDash val="dash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3" name="그림 102">
            <a:extLst>
              <a:ext uri="{FF2B5EF4-FFF2-40B4-BE49-F238E27FC236}">
                <a16:creationId xmlns:a16="http://schemas.microsoft.com/office/drawing/2014/main" id="{B673244D-7107-4340-740A-FF8B5889C43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344"/>
          <a:stretch/>
        </p:blipFill>
        <p:spPr>
          <a:xfrm>
            <a:off x="9484897" y="5817361"/>
            <a:ext cx="677724" cy="216506"/>
          </a:xfrm>
          <a:prstGeom prst="rect">
            <a:avLst/>
          </a:prstGeom>
        </p:spPr>
      </p:pic>
      <p:pic>
        <p:nvPicPr>
          <p:cNvPr id="105" name="그림 104">
            <a:extLst>
              <a:ext uri="{FF2B5EF4-FFF2-40B4-BE49-F238E27FC236}">
                <a16:creationId xmlns:a16="http://schemas.microsoft.com/office/drawing/2014/main" id="{5B4580D4-FD7E-5F94-05AD-E16933C438F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4562"/>
          <a:stretch/>
        </p:blipFill>
        <p:spPr>
          <a:xfrm>
            <a:off x="9484897" y="6212144"/>
            <a:ext cx="677724" cy="216506"/>
          </a:xfrm>
          <a:prstGeom prst="rect">
            <a:avLst/>
          </a:prstGeom>
        </p:spPr>
      </p:pic>
      <p:pic>
        <p:nvPicPr>
          <p:cNvPr id="106" name="그림 105">
            <a:extLst>
              <a:ext uri="{FF2B5EF4-FFF2-40B4-BE49-F238E27FC236}">
                <a16:creationId xmlns:a16="http://schemas.microsoft.com/office/drawing/2014/main" id="{589A0784-E756-721A-6907-EB51F8F0B25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1049"/>
          <a:stretch/>
        </p:blipFill>
        <p:spPr>
          <a:xfrm>
            <a:off x="9484897" y="5480368"/>
            <a:ext cx="677724" cy="21401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412FE14-E0E1-6CE5-D327-E11688F5D9B3}"/>
              </a:ext>
            </a:extLst>
          </p:cNvPr>
          <p:cNvSpPr txBox="1"/>
          <p:nvPr/>
        </p:nvSpPr>
        <p:spPr>
          <a:xfrm>
            <a:off x="10596500" y="599"/>
            <a:ext cx="1595500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dirty="0" err="1">
                <a:solidFill>
                  <a:srgbClr val="FF0000"/>
                </a:solidFill>
              </a:rPr>
              <a:t>퍼블제외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490558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35B44F-81DA-3473-5FBF-1116DD70F90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Showcase : </a:t>
            </a:r>
            <a:r>
              <a:rPr lang="ko-KR" altLang="en-US" dirty="0"/>
              <a:t>자세 분석 종료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8CC5AD9-DD2C-4CF0-A28D-F52B806C9A6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Main &gt; Showcase &gt; </a:t>
            </a:r>
            <a:r>
              <a:rPr lang="ko-KR" altLang="en-US" dirty="0"/>
              <a:t>자세 분석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1196C17-A330-4510-24B6-FA144F09070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S_POST_04_P</a:t>
            </a:r>
            <a:endParaRPr lang="ko-KR" altLang="en-US" dirty="0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D760755B-0620-0741-3E29-66BFA6A9CE16}"/>
              </a:ext>
            </a:extLst>
          </p:cNvPr>
          <p:cNvGrpSpPr/>
          <p:nvPr/>
        </p:nvGrpSpPr>
        <p:grpSpPr>
          <a:xfrm>
            <a:off x="217498" y="788533"/>
            <a:ext cx="9010640" cy="5798741"/>
            <a:chOff x="217498" y="788533"/>
            <a:chExt cx="9010640" cy="5798741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670860B-58FF-8398-6460-6E095508029F}"/>
                </a:ext>
              </a:extLst>
            </p:cNvPr>
            <p:cNvSpPr/>
            <p:nvPr/>
          </p:nvSpPr>
          <p:spPr bwMode="auto">
            <a:xfrm>
              <a:off x="217502" y="1307243"/>
              <a:ext cx="9010633" cy="2656734"/>
            </a:xfrm>
            <a:prstGeom prst="rect">
              <a:avLst/>
            </a:prstGeom>
            <a:solidFill>
              <a:srgbClr val="D9D9D9"/>
            </a:solidFill>
            <a:ln w="2857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kumimoji="0" lang="ko-KR" altLang="en-US" dirty="0">
                <a:solidFill>
                  <a:srgbClr val="FF0000"/>
                </a:solidFill>
                <a:latin typeface="+mn-ea"/>
              </a:endParaRPr>
            </a:p>
          </p:txBody>
        </p:sp>
        <p:sp>
          <p:nvSpPr>
            <p:cNvPr id="6" name="Freeform 129">
              <a:extLst>
                <a:ext uri="{FF2B5EF4-FFF2-40B4-BE49-F238E27FC236}">
                  <a16:creationId xmlns:a16="http://schemas.microsoft.com/office/drawing/2014/main" id="{F515AB29-725B-AFD7-5224-7E0BAFD873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29119" y="2313334"/>
              <a:ext cx="787402" cy="644552"/>
            </a:xfrm>
            <a:custGeom>
              <a:avLst/>
              <a:gdLst>
                <a:gd name="T0" fmla="*/ 800850339 w 68"/>
                <a:gd name="T1" fmla="*/ 578081024 h 55"/>
                <a:gd name="T2" fmla="*/ 741964184 w 68"/>
                <a:gd name="T3" fmla="*/ 648868068 h 55"/>
                <a:gd name="T4" fmla="*/ 58886155 w 68"/>
                <a:gd name="T5" fmla="*/ 648868068 h 55"/>
                <a:gd name="T6" fmla="*/ 0 w 68"/>
                <a:gd name="T7" fmla="*/ 578081024 h 55"/>
                <a:gd name="T8" fmla="*/ 0 w 68"/>
                <a:gd name="T9" fmla="*/ 70787044 h 55"/>
                <a:gd name="T10" fmla="*/ 58886155 w 68"/>
                <a:gd name="T11" fmla="*/ 0 h 55"/>
                <a:gd name="T12" fmla="*/ 741964184 w 68"/>
                <a:gd name="T13" fmla="*/ 0 h 55"/>
                <a:gd name="T14" fmla="*/ 800850339 w 68"/>
                <a:gd name="T15" fmla="*/ 70787044 h 55"/>
                <a:gd name="T16" fmla="*/ 800850339 w 68"/>
                <a:gd name="T17" fmla="*/ 578081024 h 55"/>
                <a:gd name="T18" fmla="*/ 58886155 w 68"/>
                <a:gd name="T19" fmla="*/ 58988631 h 55"/>
                <a:gd name="T20" fmla="*/ 47108238 w 68"/>
                <a:gd name="T21" fmla="*/ 70787044 h 55"/>
                <a:gd name="T22" fmla="*/ 47108238 w 68"/>
                <a:gd name="T23" fmla="*/ 578081024 h 55"/>
                <a:gd name="T24" fmla="*/ 58886155 w 68"/>
                <a:gd name="T25" fmla="*/ 601677850 h 55"/>
                <a:gd name="T26" fmla="*/ 741964184 w 68"/>
                <a:gd name="T27" fmla="*/ 601677850 h 55"/>
                <a:gd name="T28" fmla="*/ 753742101 w 68"/>
                <a:gd name="T29" fmla="*/ 578081024 h 55"/>
                <a:gd name="T30" fmla="*/ 753742101 w 68"/>
                <a:gd name="T31" fmla="*/ 70787044 h 55"/>
                <a:gd name="T32" fmla="*/ 741964184 w 68"/>
                <a:gd name="T33" fmla="*/ 58988631 h 55"/>
                <a:gd name="T34" fmla="*/ 58886155 w 68"/>
                <a:gd name="T35" fmla="*/ 58988631 h 55"/>
                <a:gd name="T36" fmla="*/ 188436383 w 68"/>
                <a:gd name="T37" fmla="*/ 271346327 h 55"/>
                <a:gd name="T38" fmla="*/ 105994393 w 68"/>
                <a:gd name="T39" fmla="*/ 188760870 h 55"/>
                <a:gd name="T40" fmla="*/ 188436383 w 68"/>
                <a:gd name="T41" fmla="*/ 106178848 h 55"/>
                <a:gd name="T42" fmla="*/ 270874942 w 68"/>
                <a:gd name="T43" fmla="*/ 188760870 h 55"/>
                <a:gd name="T44" fmla="*/ 188436383 w 68"/>
                <a:gd name="T45" fmla="*/ 271346327 h 55"/>
                <a:gd name="T46" fmla="*/ 694855946 w 68"/>
                <a:gd name="T47" fmla="*/ 542689220 h 55"/>
                <a:gd name="T48" fmla="*/ 105994393 w 68"/>
                <a:gd name="T49" fmla="*/ 542689220 h 55"/>
                <a:gd name="T50" fmla="*/ 105994393 w 68"/>
                <a:gd name="T51" fmla="*/ 460107198 h 55"/>
                <a:gd name="T52" fmla="*/ 235544621 w 68"/>
                <a:gd name="T53" fmla="*/ 330331523 h 55"/>
                <a:gd name="T54" fmla="*/ 306208694 w 68"/>
                <a:gd name="T55" fmla="*/ 389320154 h 55"/>
                <a:gd name="T56" fmla="*/ 518197480 w 68"/>
                <a:gd name="T57" fmla="*/ 176962457 h 55"/>
                <a:gd name="T58" fmla="*/ 694855946 w 68"/>
                <a:gd name="T59" fmla="*/ 353928349 h 55"/>
                <a:gd name="T60" fmla="*/ 694855946 w 68"/>
                <a:gd name="T61" fmla="*/ 542689220 h 55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0" t="0" r="r" b="b"/>
              <a:pathLst>
                <a:path w="68" h="55">
                  <a:moveTo>
                    <a:pt x="68" y="49"/>
                  </a:moveTo>
                  <a:cubicBezTo>
                    <a:pt x="68" y="53"/>
                    <a:pt x="66" y="55"/>
                    <a:pt x="63" y="55"/>
                  </a:cubicBezTo>
                  <a:cubicBezTo>
                    <a:pt x="5" y="55"/>
                    <a:pt x="5" y="55"/>
                    <a:pt x="5" y="55"/>
                  </a:cubicBezTo>
                  <a:cubicBezTo>
                    <a:pt x="2" y="55"/>
                    <a:pt x="0" y="53"/>
                    <a:pt x="0" y="4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5" y="0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66" y="0"/>
                    <a:pt x="68" y="3"/>
                    <a:pt x="68" y="6"/>
                  </a:cubicBezTo>
                  <a:lnTo>
                    <a:pt x="68" y="49"/>
                  </a:lnTo>
                  <a:close/>
                  <a:moveTo>
                    <a:pt x="5" y="5"/>
                  </a:moveTo>
                  <a:cubicBezTo>
                    <a:pt x="5" y="5"/>
                    <a:pt x="4" y="5"/>
                    <a:pt x="4" y="6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4" y="50"/>
                    <a:pt x="5" y="51"/>
                    <a:pt x="5" y="51"/>
                  </a:cubicBezTo>
                  <a:cubicBezTo>
                    <a:pt x="63" y="51"/>
                    <a:pt x="63" y="51"/>
                    <a:pt x="63" y="51"/>
                  </a:cubicBezTo>
                  <a:cubicBezTo>
                    <a:pt x="63" y="51"/>
                    <a:pt x="64" y="50"/>
                    <a:pt x="64" y="49"/>
                  </a:cubicBezTo>
                  <a:cubicBezTo>
                    <a:pt x="64" y="6"/>
                    <a:pt x="64" y="6"/>
                    <a:pt x="64" y="6"/>
                  </a:cubicBezTo>
                  <a:cubicBezTo>
                    <a:pt x="64" y="5"/>
                    <a:pt x="63" y="5"/>
                    <a:pt x="63" y="5"/>
                  </a:cubicBezTo>
                  <a:lnTo>
                    <a:pt x="5" y="5"/>
                  </a:lnTo>
                  <a:close/>
                  <a:moveTo>
                    <a:pt x="16" y="23"/>
                  </a:moveTo>
                  <a:cubicBezTo>
                    <a:pt x="12" y="23"/>
                    <a:pt x="9" y="20"/>
                    <a:pt x="9" y="16"/>
                  </a:cubicBezTo>
                  <a:cubicBezTo>
                    <a:pt x="9" y="13"/>
                    <a:pt x="12" y="9"/>
                    <a:pt x="16" y="9"/>
                  </a:cubicBezTo>
                  <a:cubicBezTo>
                    <a:pt x="20" y="9"/>
                    <a:pt x="23" y="13"/>
                    <a:pt x="23" y="16"/>
                  </a:cubicBezTo>
                  <a:cubicBezTo>
                    <a:pt x="23" y="20"/>
                    <a:pt x="20" y="23"/>
                    <a:pt x="16" y="23"/>
                  </a:cubicBezTo>
                  <a:close/>
                  <a:moveTo>
                    <a:pt x="59" y="46"/>
                  </a:moveTo>
                  <a:cubicBezTo>
                    <a:pt x="9" y="46"/>
                    <a:pt x="9" y="46"/>
                    <a:pt x="9" y="46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20" y="28"/>
                    <a:pt x="20" y="28"/>
                    <a:pt x="20" y="28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44" y="15"/>
                    <a:pt x="44" y="15"/>
                    <a:pt x="44" y="15"/>
                  </a:cubicBezTo>
                  <a:cubicBezTo>
                    <a:pt x="59" y="30"/>
                    <a:pt x="59" y="30"/>
                    <a:pt x="59" y="30"/>
                  </a:cubicBezTo>
                  <a:lnTo>
                    <a:pt x="59" y="46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endParaRPr lang="id-ID" dirty="0">
                <a:latin typeface="+mn-ea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FCED180-08F2-2DC0-8FA0-58A91F3C8052}"/>
                </a:ext>
              </a:extLst>
            </p:cNvPr>
            <p:cNvSpPr txBox="1"/>
            <p:nvPr/>
          </p:nvSpPr>
          <p:spPr>
            <a:xfrm>
              <a:off x="3251200" y="1764865"/>
              <a:ext cx="30241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편리하고 정확한</a:t>
              </a:r>
              <a:endPara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92B93E8-DA9F-64B7-C62C-57E2B02FD1EA}"/>
                </a:ext>
              </a:extLst>
            </p:cNvPr>
            <p:cNvSpPr txBox="1"/>
            <p:nvPr/>
          </p:nvSpPr>
          <p:spPr>
            <a:xfrm>
              <a:off x="3724375" y="1971880"/>
              <a:ext cx="200639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Raiseme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4E3D33A-A34C-96F0-5D57-58C7DF3324DF}"/>
                </a:ext>
              </a:extLst>
            </p:cNvPr>
            <p:cNvSpPr txBox="1"/>
            <p:nvPr/>
          </p:nvSpPr>
          <p:spPr>
            <a:xfrm>
              <a:off x="550862" y="4596211"/>
              <a:ext cx="270033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Raiseme</a:t>
              </a:r>
              <a:r>
                <a:rPr lang="ko-KR" alt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의 집중도 분석 </a:t>
              </a:r>
              <a:endPara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  <a:p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AI</a:t>
              </a:r>
              <a:r>
                <a:rPr lang="ko-KR" alt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 모델을 소개합니다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10A5EBD-82E0-9EF7-0162-4D5F433E8B7A}"/>
                </a:ext>
              </a:extLst>
            </p:cNvPr>
            <p:cNvSpPr txBox="1"/>
            <p:nvPr/>
          </p:nvSpPr>
          <p:spPr>
            <a:xfrm>
              <a:off x="3507967" y="5140091"/>
              <a:ext cx="3592858" cy="11244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en-US" altLang="ko-KR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Raiseme</a:t>
              </a:r>
              <a:r>
                <a:rPr lang="ko-KR" alt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의 집중과 비집중상태의 뇌파를 활용한 </a:t>
              </a:r>
              <a:r>
                <a:rPr lang="en-US" altLang="ko-KR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AI</a:t>
              </a:r>
              <a:r>
                <a:rPr lang="ko-KR" alt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학습으로 더 정확하게 판정할 수 있습니다</a:t>
              </a:r>
              <a:r>
                <a:rPr lang="en-US" altLang="ko-KR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.</a:t>
              </a:r>
            </a:p>
            <a:p>
              <a:pPr algn="just">
                <a:lnSpc>
                  <a:spcPct val="150000"/>
                </a:lnSpc>
              </a:pPr>
              <a:endParaRPr lang="en-US" altLang="ko-KR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  <a:p>
              <a:pPr algn="just">
                <a:lnSpc>
                  <a:spcPct val="150000"/>
                </a:lnSpc>
              </a:pPr>
              <a:r>
                <a:rPr lang="en-US" altLang="ko-KR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Eye Tracking</a:t>
              </a:r>
              <a:r>
                <a:rPr lang="ko-KR" alt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으로는 구분할 수 없는 청각 집중상태나 </a:t>
              </a:r>
              <a:endPara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  <a:p>
              <a:pPr algn="just">
                <a:lnSpc>
                  <a:spcPct val="150000"/>
                </a:lnSpc>
              </a:pPr>
              <a:r>
                <a:rPr lang="ko-KR" alt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시선만 고정한 상태를 구분할 수 있습니다</a:t>
              </a:r>
              <a:r>
                <a:rPr lang="en-US" altLang="ko-KR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.</a:t>
              </a:r>
              <a:endPara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68873E9B-B9D6-D7FD-0001-4C549F181434}"/>
                </a:ext>
              </a:extLst>
            </p:cNvPr>
            <p:cNvGrpSpPr/>
            <p:nvPr/>
          </p:nvGrpSpPr>
          <p:grpSpPr>
            <a:xfrm>
              <a:off x="550862" y="5140091"/>
              <a:ext cx="2700338" cy="1447183"/>
              <a:chOff x="550862" y="2149829"/>
              <a:chExt cx="2700338" cy="1447183"/>
            </a:xfrm>
          </p:grpSpPr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D3DE306C-7286-82CB-5285-04888E1E6736}"/>
                  </a:ext>
                </a:extLst>
              </p:cNvPr>
              <p:cNvSpPr/>
              <p:nvPr/>
            </p:nvSpPr>
            <p:spPr bwMode="auto">
              <a:xfrm>
                <a:off x="550862" y="2149829"/>
                <a:ext cx="2700338" cy="1447183"/>
              </a:xfrm>
              <a:prstGeom prst="rect">
                <a:avLst/>
              </a:prstGeom>
              <a:solidFill>
                <a:srgbClr val="D9D9D9"/>
              </a:solidFill>
              <a:ln w="28575"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kumimoji="0" lang="ko-KR" altLang="en-US" dirty="0">
                  <a:solidFill>
                    <a:srgbClr val="FF0000"/>
                  </a:solidFill>
                  <a:latin typeface="+mn-ea"/>
                </a:endParaRPr>
              </a:p>
            </p:txBody>
          </p:sp>
          <p:sp>
            <p:nvSpPr>
              <p:cNvPr id="13" name="Freeform 129">
                <a:extLst>
                  <a:ext uri="{FF2B5EF4-FFF2-40B4-BE49-F238E27FC236}">
                    <a16:creationId xmlns:a16="http://schemas.microsoft.com/office/drawing/2014/main" id="{825E5FCB-0E3A-C0FD-7882-45E25FA0190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21397" y="2644518"/>
                <a:ext cx="559267" cy="457805"/>
              </a:xfrm>
              <a:custGeom>
                <a:avLst/>
                <a:gdLst>
                  <a:gd name="T0" fmla="*/ 800850339 w 68"/>
                  <a:gd name="T1" fmla="*/ 578081024 h 55"/>
                  <a:gd name="T2" fmla="*/ 741964184 w 68"/>
                  <a:gd name="T3" fmla="*/ 648868068 h 55"/>
                  <a:gd name="T4" fmla="*/ 58886155 w 68"/>
                  <a:gd name="T5" fmla="*/ 648868068 h 55"/>
                  <a:gd name="T6" fmla="*/ 0 w 68"/>
                  <a:gd name="T7" fmla="*/ 578081024 h 55"/>
                  <a:gd name="T8" fmla="*/ 0 w 68"/>
                  <a:gd name="T9" fmla="*/ 70787044 h 55"/>
                  <a:gd name="T10" fmla="*/ 58886155 w 68"/>
                  <a:gd name="T11" fmla="*/ 0 h 55"/>
                  <a:gd name="T12" fmla="*/ 741964184 w 68"/>
                  <a:gd name="T13" fmla="*/ 0 h 55"/>
                  <a:gd name="T14" fmla="*/ 800850339 w 68"/>
                  <a:gd name="T15" fmla="*/ 70787044 h 55"/>
                  <a:gd name="T16" fmla="*/ 800850339 w 68"/>
                  <a:gd name="T17" fmla="*/ 578081024 h 55"/>
                  <a:gd name="T18" fmla="*/ 58886155 w 68"/>
                  <a:gd name="T19" fmla="*/ 58988631 h 55"/>
                  <a:gd name="T20" fmla="*/ 47108238 w 68"/>
                  <a:gd name="T21" fmla="*/ 70787044 h 55"/>
                  <a:gd name="T22" fmla="*/ 47108238 w 68"/>
                  <a:gd name="T23" fmla="*/ 578081024 h 55"/>
                  <a:gd name="T24" fmla="*/ 58886155 w 68"/>
                  <a:gd name="T25" fmla="*/ 601677850 h 55"/>
                  <a:gd name="T26" fmla="*/ 741964184 w 68"/>
                  <a:gd name="T27" fmla="*/ 601677850 h 55"/>
                  <a:gd name="T28" fmla="*/ 753742101 w 68"/>
                  <a:gd name="T29" fmla="*/ 578081024 h 55"/>
                  <a:gd name="T30" fmla="*/ 753742101 w 68"/>
                  <a:gd name="T31" fmla="*/ 70787044 h 55"/>
                  <a:gd name="T32" fmla="*/ 741964184 w 68"/>
                  <a:gd name="T33" fmla="*/ 58988631 h 55"/>
                  <a:gd name="T34" fmla="*/ 58886155 w 68"/>
                  <a:gd name="T35" fmla="*/ 58988631 h 55"/>
                  <a:gd name="T36" fmla="*/ 188436383 w 68"/>
                  <a:gd name="T37" fmla="*/ 271346327 h 55"/>
                  <a:gd name="T38" fmla="*/ 105994393 w 68"/>
                  <a:gd name="T39" fmla="*/ 188760870 h 55"/>
                  <a:gd name="T40" fmla="*/ 188436383 w 68"/>
                  <a:gd name="T41" fmla="*/ 106178848 h 55"/>
                  <a:gd name="T42" fmla="*/ 270874942 w 68"/>
                  <a:gd name="T43" fmla="*/ 188760870 h 55"/>
                  <a:gd name="T44" fmla="*/ 188436383 w 68"/>
                  <a:gd name="T45" fmla="*/ 271346327 h 55"/>
                  <a:gd name="T46" fmla="*/ 694855946 w 68"/>
                  <a:gd name="T47" fmla="*/ 542689220 h 55"/>
                  <a:gd name="T48" fmla="*/ 105994393 w 68"/>
                  <a:gd name="T49" fmla="*/ 542689220 h 55"/>
                  <a:gd name="T50" fmla="*/ 105994393 w 68"/>
                  <a:gd name="T51" fmla="*/ 460107198 h 55"/>
                  <a:gd name="T52" fmla="*/ 235544621 w 68"/>
                  <a:gd name="T53" fmla="*/ 330331523 h 55"/>
                  <a:gd name="T54" fmla="*/ 306208694 w 68"/>
                  <a:gd name="T55" fmla="*/ 389320154 h 55"/>
                  <a:gd name="T56" fmla="*/ 518197480 w 68"/>
                  <a:gd name="T57" fmla="*/ 176962457 h 55"/>
                  <a:gd name="T58" fmla="*/ 694855946 w 68"/>
                  <a:gd name="T59" fmla="*/ 353928349 h 55"/>
                  <a:gd name="T60" fmla="*/ 694855946 w 68"/>
                  <a:gd name="T61" fmla="*/ 542689220 h 55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</a:gdLst>
                <a:ahLst/>
                <a:cxnLst>
                  <a:cxn ang="T62">
                    <a:pos x="T0" y="T1"/>
                  </a:cxn>
                  <a:cxn ang="T63">
                    <a:pos x="T2" y="T3"/>
                  </a:cxn>
                  <a:cxn ang="T64">
                    <a:pos x="T4" y="T5"/>
                  </a:cxn>
                  <a:cxn ang="T65">
                    <a:pos x="T6" y="T7"/>
                  </a:cxn>
                  <a:cxn ang="T66">
                    <a:pos x="T8" y="T9"/>
                  </a:cxn>
                  <a:cxn ang="T67">
                    <a:pos x="T10" y="T11"/>
                  </a:cxn>
                  <a:cxn ang="T68">
                    <a:pos x="T12" y="T13"/>
                  </a:cxn>
                  <a:cxn ang="T69">
                    <a:pos x="T14" y="T15"/>
                  </a:cxn>
                  <a:cxn ang="T70">
                    <a:pos x="T16" y="T17"/>
                  </a:cxn>
                  <a:cxn ang="T71">
                    <a:pos x="T18" y="T19"/>
                  </a:cxn>
                  <a:cxn ang="T72">
                    <a:pos x="T20" y="T21"/>
                  </a:cxn>
                  <a:cxn ang="T73">
                    <a:pos x="T22" y="T23"/>
                  </a:cxn>
                  <a:cxn ang="T74">
                    <a:pos x="T24" y="T25"/>
                  </a:cxn>
                  <a:cxn ang="T75">
                    <a:pos x="T26" y="T27"/>
                  </a:cxn>
                  <a:cxn ang="T76">
                    <a:pos x="T28" y="T29"/>
                  </a:cxn>
                  <a:cxn ang="T77">
                    <a:pos x="T30" y="T31"/>
                  </a:cxn>
                  <a:cxn ang="T78">
                    <a:pos x="T32" y="T33"/>
                  </a:cxn>
                  <a:cxn ang="T79">
                    <a:pos x="T34" y="T35"/>
                  </a:cxn>
                  <a:cxn ang="T80">
                    <a:pos x="T36" y="T37"/>
                  </a:cxn>
                  <a:cxn ang="T81">
                    <a:pos x="T38" y="T39"/>
                  </a:cxn>
                  <a:cxn ang="T82">
                    <a:pos x="T40" y="T41"/>
                  </a:cxn>
                  <a:cxn ang="T83">
                    <a:pos x="T42" y="T43"/>
                  </a:cxn>
                  <a:cxn ang="T84">
                    <a:pos x="T44" y="T45"/>
                  </a:cxn>
                  <a:cxn ang="T85">
                    <a:pos x="T46" y="T47"/>
                  </a:cxn>
                  <a:cxn ang="T86">
                    <a:pos x="T48" y="T49"/>
                  </a:cxn>
                  <a:cxn ang="T87">
                    <a:pos x="T50" y="T51"/>
                  </a:cxn>
                  <a:cxn ang="T88">
                    <a:pos x="T52" y="T53"/>
                  </a:cxn>
                  <a:cxn ang="T89">
                    <a:pos x="T54" y="T55"/>
                  </a:cxn>
                  <a:cxn ang="T90">
                    <a:pos x="T56" y="T57"/>
                  </a:cxn>
                  <a:cxn ang="T91">
                    <a:pos x="T58" y="T59"/>
                  </a:cxn>
                  <a:cxn ang="T92">
                    <a:pos x="T60" y="T61"/>
                  </a:cxn>
                </a:cxnLst>
                <a:rect l="0" t="0" r="r" b="b"/>
                <a:pathLst>
                  <a:path w="68" h="55">
                    <a:moveTo>
                      <a:pt x="68" y="49"/>
                    </a:moveTo>
                    <a:cubicBezTo>
                      <a:pt x="68" y="53"/>
                      <a:pt x="66" y="55"/>
                      <a:pt x="63" y="55"/>
                    </a:cubicBezTo>
                    <a:cubicBezTo>
                      <a:pt x="5" y="55"/>
                      <a:pt x="5" y="55"/>
                      <a:pt x="5" y="55"/>
                    </a:cubicBezTo>
                    <a:cubicBezTo>
                      <a:pt x="2" y="55"/>
                      <a:pt x="0" y="53"/>
                      <a:pt x="0" y="49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2" y="0"/>
                      <a:pt x="5" y="0"/>
                    </a:cubicBezTo>
                    <a:cubicBezTo>
                      <a:pt x="63" y="0"/>
                      <a:pt x="63" y="0"/>
                      <a:pt x="63" y="0"/>
                    </a:cubicBezTo>
                    <a:cubicBezTo>
                      <a:pt x="66" y="0"/>
                      <a:pt x="68" y="3"/>
                      <a:pt x="68" y="6"/>
                    </a:cubicBezTo>
                    <a:lnTo>
                      <a:pt x="68" y="49"/>
                    </a:lnTo>
                    <a:close/>
                    <a:moveTo>
                      <a:pt x="5" y="5"/>
                    </a:moveTo>
                    <a:cubicBezTo>
                      <a:pt x="5" y="5"/>
                      <a:pt x="4" y="5"/>
                      <a:pt x="4" y="6"/>
                    </a:cubicBezTo>
                    <a:cubicBezTo>
                      <a:pt x="4" y="49"/>
                      <a:pt x="4" y="49"/>
                      <a:pt x="4" y="49"/>
                    </a:cubicBezTo>
                    <a:cubicBezTo>
                      <a:pt x="4" y="50"/>
                      <a:pt x="5" y="51"/>
                      <a:pt x="5" y="51"/>
                    </a:cubicBezTo>
                    <a:cubicBezTo>
                      <a:pt x="63" y="51"/>
                      <a:pt x="63" y="51"/>
                      <a:pt x="63" y="51"/>
                    </a:cubicBezTo>
                    <a:cubicBezTo>
                      <a:pt x="63" y="51"/>
                      <a:pt x="64" y="50"/>
                      <a:pt x="64" y="49"/>
                    </a:cubicBezTo>
                    <a:cubicBezTo>
                      <a:pt x="64" y="6"/>
                      <a:pt x="64" y="6"/>
                      <a:pt x="64" y="6"/>
                    </a:cubicBezTo>
                    <a:cubicBezTo>
                      <a:pt x="64" y="5"/>
                      <a:pt x="63" y="5"/>
                      <a:pt x="63" y="5"/>
                    </a:cubicBezTo>
                    <a:lnTo>
                      <a:pt x="5" y="5"/>
                    </a:lnTo>
                    <a:close/>
                    <a:moveTo>
                      <a:pt x="16" y="23"/>
                    </a:moveTo>
                    <a:cubicBezTo>
                      <a:pt x="12" y="23"/>
                      <a:pt x="9" y="20"/>
                      <a:pt x="9" y="16"/>
                    </a:cubicBezTo>
                    <a:cubicBezTo>
                      <a:pt x="9" y="13"/>
                      <a:pt x="12" y="9"/>
                      <a:pt x="16" y="9"/>
                    </a:cubicBezTo>
                    <a:cubicBezTo>
                      <a:pt x="20" y="9"/>
                      <a:pt x="23" y="13"/>
                      <a:pt x="23" y="16"/>
                    </a:cubicBezTo>
                    <a:cubicBezTo>
                      <a:pt x="23" y="20"/>
                      <a:pt x="20" y="23"/>
                      <a:pt x="16" y="23"/>
                    </a:cubicBezTo>
                    <a:close/>
                    <a:moveTo>
                      <a:pt x="59" y="46"/>
                    </a:moveTo>
                    <a:cubicBezTo>
                      <a:pt x="9" y="46"/>
                      <a:pt x="9" y="46"/>
                      <a:pt x="9" y="46"/>
                    </a:cubicBezTo>
                    <a:cubicBezTo>
                      <a:pt x="9" y="39"/>
                      <a:pt x="9" y="39"/>
                      <a:pt x="9" y="39"/>
                    </a:cubicBezTo>
                    <a:cubicBezTo>
                      <a:pt x="20" y="28"/>
                      <a:pt x="20" y="28"/>
                      <a:pt x="20" y="28"/>
                    </a:cubicBezTo>
                    <a:cubicBezTo>
                      <a:pt x="26" y="33"/>
                      <a:pt x="26" y="33"/>
                      <a:pt x="26" y="33"/>
                    </a:cubicBezTo>
                    <a:cubicBezTo>
                      <a:pt x="44" y="15"/>
                      <a:pt x="44" y="15"/>
                      <a:pt x="44" y="15"/>
                    </a:cubicBezTo>
                    <a:cubicBezTo>
                      <a:pt x="59" y="30"/>
                      <a:pt x="59" y="30"/>
                      <a:pt x="59" y="30"/>
                    </a:cubicBezTo>
                    <a:lnTo>
                      <a:pt x="59" y="46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id-ID" dirty="0">
                  <a:latin typeface="+mn-ea"/>
                </a:endParaRPr>
              </a:p>
            </p:txBody>
          </p:sp>
        </p:grpSp>
        <p:sp>
          <p:nvSpPr>
            <p:cNvPr id="14" name="Button">
              <a:extLst>
                <a:ext uri="{FF2B5EF4-FFF2-40B4-BE49-F238E27FC236}">
                  <a16:creationId xmlns:a16="http://schemas.microsoft.com/office/drawing/2014/main" id="{28D07AC6-3D81-F497-643B-2862B16A96A0}"/>
                </a:ext>
              </a:extLst>
            </p:cNvPr>
            <p:cNvSpPr>
              <a:spLocks/>
            </p:cNvSpPr>
            <p:nvPr/>
          </p:nvSpPr>
          <p:spPr bwMode="auto">
            <a:xfrm>
              <a:off x="3507967" y="6313512"/>
              <a:ext cx="956861" cy="241995"/>
            </a:xfrm>
            <a:prstGeom prst="roundRect">
              <a:avLst>
                <a:gd name="adj" fmla="val 8776"/>
              </a:avLst>
            </a:prstGeom>
            <a:solidFill>
              <a:srgbClr val="FFFFFF"/>
            </a:solidFill>
            <a:ln w="6350" cap="flat" cmpd="sng" algn="ctr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Showcase </a:t>
              </a:r>
              <a:r>
                <a:rPr lang="ko-KR" alt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체험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43F485E6-1EFD-59A0-ADD5-B89AFEDD602A}"/>
                </a:ext>
              </a:extLst>
            </p:cNvPr>
            <p:cNvCxnSpPr/>
            <p:nvPr/>
          </p:nvCxnSpPr>
          <p:spPr>
            <a:xfrm>
              <a:off x="217502" y="4401108"/>
              <a:ext cx="9010633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4CECF07D-DCD4-F5EB-C432-594628811256}"/>
                </a:ext>
              </a:extLst>
            </p:cNvPr>
            <p:cNvCxnSpPr>
              <a:cxnSpLocks/>
            </p:cNvCxnSpPr>
            <p:nvPr/>
          </p:nvCxnSpPr>
          <p:spPr>
            <a:xfrm>
              <a:off x="2592015" y="3981978"/>
              <a:ext cx="0" cy="42003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F08E072D-C8DE-6F02-25ED-075A4740AD5C}"/>
                </a:ext>
              </a:extLst>
            </p:cNvPr>
            <p:cNvSpPr/>
            <p:nvPr/>
          </p:nvSpPr>
          <p:spPr>
            <a:xfrm>
              <a:off x="675699" y="4102800"/>
              <a:ext cx="1335545" cy="154914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/>
            <a:p>
              <a:pPr lvl="0" algn="ctr" latinLnBrk="0">
                <a:lnSpc>
                  <a:spcPct val="110000"/>
                </a:lnSpc>
                <a:defRPr/>
              </a:pPr>
              <a:r>
                <a:rPr lang="ko-KR" altLang="en-US" sz="1000" b="1" dirty="0">
                  <a:latin typeface="+mn-ea"/>
                  <a:cs typeface="Segoe UI" panose="020B0502040204020203" pitchFamily="34" charset="0"/>
                </a:rPr>
                <a:t>집중도 분석</a:t>
              </a: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8551FC55-6857-F9AC-9C97-10EFB07D00AD}"/>
                </a:ext>
              </a:extLst>
            </p:cNvPr>
            <p:cNvSpPr/>
            <p:nvPr/>
          </p:nvSpPr>
          <p:spPr>
            <a:xfrm>
              <a:off x="7440746" y="4102800"/>
              <a:ext cx="1335545" cy="154914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/>
            <a:p>
              <a:pPr lvl="0" algn="ctr" latinLnBrk="0">
                <a:lnSpc>
                  <a:spcPct val="110000"/>
                </a:lnSpc>
                <a:defRPr/>
              </a:pPr>
              <a:r>
                <a:rPr lang="ko-KR" altLang="en-US" sz="1000" b="1" dirty="0">
                  <a:latin typeface="+mn-ea"/>
                  <a:cs typeface="Segoe UI" panose="020B0502040204020203" pitchFamily="34" charset="0"/>
                </a:rPr>
                <a:t>시험 부정행위 검출</a:t>
              </a: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B5AA7010-51FC-7C2F-DFF8-3CF257881328}"/>
                </a:ext>
              </a:extLst>
            </p:cNvPr>
            <p:cNvSpPr/>
            <p:nvPr/>
          </p:nvSpPr>
          <p:spPr>
            <a:xfrm>
              <a:off x="217498" y="4341026"/>
              <a:ext cx="2369487" cy="70745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Ins="90000" rtlCol="0" anchor="ctr"/>
            <a:lstStyle/>
            <a:p>
              <a:pPr algn="l"/>
              <a:endParaRPr lang="ko-KR" altLang="en-US" sz="1000" noProof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E1ABF8F0-E4B2-8922-55DF-2CDE74C718B1}"/>
                </a:ext>
              </a:extLst>
            </p:cNvPr>
            <p:cNvCxnSpPr/>
            <p:nvPr/>
          </p:nvCxnSpPr>
          <p:spPr>
            <a:xfrm>
              <a:off x="217502" y="3963977"/>
              <a:ext cx="9010633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60063F82-859C-24AC-45B3-AD5AFE2B8456}"/>
                </a:ext>
              </a:extLst>
            </p:cNvPr>
            <p:cNvCxnSpPr>
              <a:cxnSpLocks/>
            </p:cNvCxnSpPr>
            <p:nvPr/>
          </p:nvCxnSpPr>
          <p:spPr>
            <a:xfrm>
              <a:off x="4763778" y="3967282"/>
              <a:ext cx="8503" cy="45431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243429C0-F2FE-652E-E6B2-808048198E3F}"/>
                </a:ext>
              </a:extLst>
            </p:cNvPr>
            <p:cNvCxnSpPr>
              <a:cxnSpLocks/>
            </p:cNvCxnSpPr>
            <p:nvPr/>
          </p:nvCxnSpPr>
          <p:spPr>
            <a:xfrm>
              <a:off x="6945599" y="3967282"/>
              <a:ext cx="0" cy="43472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3C83B75D-563D-A473-2E17-E5DA03EC3A04}"/>
                </a:ext>
              </a:extLst>
            </p:cNvPr>
            <p:cNvSpPr/>
            <p:nvPr/>
          </p:nvSpPr>
          <p:spPr>
            <a:xfrm>
              <a:off x="3014376" y="4102800"/>
              <a:ext cx="1335545" cy="154914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/>
            <a:p>
              <a:pPr lvl="0" algn="ctr" latinLnBrk="0">
                <a:lnSpc>
                  <a:spcPct val="110000"/>
                </a:lnSpc>
                <a:defRPr/>
              </a:pPr>
              <a:r>
                <a:rPr lang="ko-KR" altLang="en-US" sz="1000" b="1">
                  <a:latin typeface="+mn-ea"/>
                  <a:cs typeface="Segoe UI" panose="020B0502040204020203" pitchFamily="34" charset="0"/>
                </a:rPr>
                <a:t>흥미도 </a:t>
              </a:r>
              <a:r>
                <a:rPr lang="ko-KR" altLang="en-US" sz="1000" b="1" dirty="0">
                  <a:latin typeface="+mn-ea"/>
                  <a:cs typeface="Segoe UI" panose="020B0502040204020203" pitchFamily="34" charset="0"/>
                </a:rPr>
                <a:t>분석</a:t>
              </a: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6B364A5D-2F5D-4000-5893-221C93E6B63F}"/>
                </a:ext>
              </a:extLst>
            </p:cNvPr>
            <p:cNvSpPr/>
            <p:nvPr/>
          </p:nvSpPr>
          <p:spPr>
            <a:xfrm>
              <a:off x="5193524" y="4102800"/>
              <a:ext cx="1335545" cy="154914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/>
            <a:p>
              <a:pPr lvl="0" algn="ctr" latinLnBrk="0">
                <a:lnSpc>
                  <a:spcPct val="110000"/>
                </a:lnSpc>
                <a:defRPr/>
              </a:pPr>
              <a:r>
                <a:rPr lang="ko-KR" altLang="en-US" sz="1000" b="1" dirty="0">
                  <a:latin typeface="+mn-ea"/>
                  <a:cs typeface="Segoe UI" panose="020B0502040204020203" pitchFamily="34" charset="0"/>
                </a:rPr>
                <a:t>자세 분석</a:t>
              </a: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49ABF374-A6BF-7317-209A-7A83805A7CF6}"/>
                </a:ext>
              </a:extLst>
            </p:cNvPr>
            <p:cNvSpPr/>
            <p:nvPr/>
          </p:nvSpPr>
          <p:spPr>
            <a:xfrm>
              <a:off x="217502" y="791183"/>
              <a:ext cx="9010636" cy="51606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x-none" altLang="en-US" dirty="0">
                <a:latin typeface="+mn-ea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5C64B45F-4FC0-A46D-BF36-B2E5D38F8D5F}"/>
                </a:ext>
              </a:extLst>
            </p:cNvPr>
            <p:cNvSpPr/>
            <p:nvPr/>
          </p:nvSpPr>
          <p:spPr>
            <a:xfrm>
              <a:off x="217502" y="791183"/>
              <a:ext cx="9010636" cy="51606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x-none" altLang="en-US" dirty="0">
                <a:latin typeface="+mn-ea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EFB28432-8539-3297-884A-369F9CDFE6B5}"/>
                </a:ext>
              </a:extLst>
            </p:cNvPr>
            <p:cNvSpPr/>
            <p:nvPr/>
          </p:nvSpPr>
          <p:spPr>
            <a:xfrm>
              <a:off x="217502" y="791183"/>
              <a:ext cx="9010636" cy="51606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x-none" altLang="en-US" dirty="0">
                <a:latin typeface="+mn-ea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91DABD91-D4C7-9F17-2FF5-84E8D5B6C21E}"/>
                </a:ext>
              </a:extLst>
            </p:cNvPr>
            <p:cNvSpPr/>
            <p:nvPr/>
          </p:nvSpPr>
          <p:spPr bwMode="auto">
            <a:xfrm>
              <a:off x="338543" y="949952"/>
              <a:ext cx="1004929" cy="198522"/>
            </a:xfrm>
            <a:prstGeom prst="rect">
              <a:avLst/>
            </a:prstGeom>
            <a:noFill/>
            <a:ln w="2857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none" lIns="36000"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0" lang="en-US" altLang="ko-KR" sz="1050" b="1" dirty="0">
                  <a:solidFill>
                    <a:schemeClr val="bg1">
                      <a:lumMod val="65000"/>
                    </a:schemeClr>
                  </a:solidFill>
                  <a:latin typeface="+mn-ea"/>
                </a:rPr>
                <a:t>Raiseme </a:t>
              </a:r>
              <a:r>
                <a:rPr lang="en-US" altLang="ko-KR" sz="1050" b="1" dirty="0">
                  <a:solidFill>
                    <a:schemeClr val="bg1">
                      <a:lumMod val="65000"/>
                    </a:schemeClr>
                  </a:solidFill>
                  <a:latin typeface="+mn-ea"/>
                </a:rPr>
                <a:t>Logo</a:t>
              </a:r>
              <a:endParaRPr kumimoji="0" lang="ko-KR" altLang="en-US" sz="1050" b="1" dirty="0">
                <a:solidFill>
                  <a:schemeClr val="bg1">
                    <a:lumMod val="65000"/>
                  </a:schemeClr>
                </a:solidFill>
                <a:latin typeface="+mn-ea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05B60A9-FEAA-D5F8-6863-78B74316EA62}"/>
                </a:ext>
              </a:extLst>
            </p:cNvPr>
            <p:cNvSpPr txBox="1"/>
            <p:nvPr/>
          </p:nvSpPr>
          <p:spPr>
            <a:xfrm>
              <a:off x="6903769" y="926102"/>
              <a:ext cx="502309" cy="246221"/>
            </a:xfrm>
            <a:prstGeom prst="rect">
              <a:avLst/>
            </a:prstGeom>
            <a:noFill/>
          </p:spPr>
          <p:txBody>
            <a:bodyPr wrap="none" lIns="36000" rIns="36000" rtlCol="0" anchor="ctr">
              <a:spAutoFit/>
            </a:bodyPr>
            <a:lstStyle/>
            <a:p>
              <a:pPr algn="ctr"/>
              <a:r>
                <a:rPr kumimoji="1" lang="en-US" altLang="en-US" sz="1000" b="1" dirty="0">
                  <a:latin typeface="+mn-ea"/>
                </a:rPr>
                <a:t>Service</a:t>
              </a:r>
              <a:endParaRPr kumimoji="1" lang="x-none" altLang="en-US" sz="1000" b="1" dirty="0">
                <a:latin typeface="+mn-ea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AC6E76D6-AC7D-82FF-8E4C-68EA9DED4696}"/>
                </a:ext>
              </a:extLst>
            </p:cNvPr>
            <p:cNvSpPr txBox="1"/>
            <p:nvPr/>
          </p:nvSpPr>
          <p:spPr>
            <a:xfrm>
              <a:off x="8651687" y="926102"/>
              <a:ext cx="407731" cy="246221"/>
            </a:xfrm>
            <a:prstGeom prst="rect">
              <a:avLst/>
            </a:prstGeom>
            <a:noFill/>
          </p:spPr>
          <p:txBody>
            <a:bodyPr wrap="none" lIns="36000" rIns="36000" rtlCol="0" anchor="ctr">
              <a:spAutoFit/>
            </a:bodyPr>
            <a:lstStyle/>
            <a:p>
              <a:pPr algn="ctr"/>
              <a:r>
                <a:rPr kumimoji="1" lang="en-US" altLang="en-US" sz="1000" b="1" dirty="0">
                  <a:latin typeface="+mn-ea"/>
                </a:rPr>
                <a:t>News</a:t>
              </a:r>
              <a:endParaRPr kumimoji="1" lang="x-none" altLang="en-US" sz="1000" b="1" dirty="0">
                <a:latin typeface="+mn-ea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F3D80295-FEB6-6C6F-453B-462BC64E2155}"/>
                </a:ext>
              </a:extLst>
            </p:cNvPr>
            <p:cNvSpPr/>
            <p:nvPr/>
          </p:nvSpPr>
          <p:spPr bwMode="auto">
            <a:xfrm>
              <a:off x="5775776" y="971689"/>
              <a:ext cx="346666" cy="155049"/>
            </a:xfrm>
            <a:prstGeom prst="rect">
              <a:avLst/>
            </a:prstGeom>
            <a:noFill/>
            <a:ln w="2857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none" lIns="36000"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kumimoji="0" lang="ko-KR" altLang="en-US" sz="1000" b="1" dirty="0">
                <a:latin typeface="+mn-ea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D2E52764-4E8E-D9C7-FAA8-57B6899B0B40}"/>
                </a:ext>
              </a:extLst>
            </p:cNvPr>
            <p:cNvSpPr txBox="1"/>
            <p:nvPr/>
          </p:nvSpPr>
          <p:spPr>
            <a:xfrm>
              <a:off x="8080805" y="926102"/>
              <a:ext cx="353228" cy="246221"/>
            </a:xfrm>
            <a:prstGeom prst="rect">
              <a:avLst/>
            </a:prstGeom>
            <a:noFill/>
          </p:spPr>
          <p:txBody>
            <a:bodyPr wrap="none" lIns="36000" rIns="36000" rtlCol="0" anchor="ctr">
              <a:spAutoFit/>
            </a:bodyPr>
            <a:lstStyle/>
            <a:p>
              <a:pPr algn="ctr"/>
              <a:r>
                <a:rPr kumimoji="1" lang="en-US" altLang="en-US" sz="1000" b="1" dirty="0">
                  <a:latin typeface="+mn-ea"/>
                </a:rPr>
                <a:t>Case</a:t>
              </a:r>
              <a:endParaRPr kumimoji="1" lang="x-none" altLang="en-US" sz="1000" b="1" dirty="0">
                <a:latin typeface="+mn-ea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6AF2542-CED7-2911-3559-17CC3AE61FAD}"/>
                </a:ext>
              </a:extLst>
            </p:cNvPr>
            <p:cNvSpPr txBox="1"/>
            <p:nvPr/>
          </p:nvSpPr>
          <p:spPr>
            <a:xfrm>
              <a:off x="6323266" y="926102"/>
              <a:ext cx="451012" cy="246221"/>
            </a:xfrm>
            <a:prstGeom prst="rect">
              <a:avLst/>
            </a:prstGeom>
            <a:noFill/>
          </p:spPr>
          <p:txBody>
            <a:bodyPr wrap="none" lIns="36000" rIns="36000" rtlCol="0" anchor="ctr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0" lang="en-US" altLang="ko-KR" sz="1000" b="1" dirty="0">
                  <a:latin typeface="+mn-ea"/>
                </a:rPr>
                <a:t>About</a:t>
              </a:r>
              <a:endParaRPr kumimoji="0" lang="ko-KR" altLang="en-US" sz="1000" b="1" dirty="0">
                <a:latin typeface="+mn-ea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9167492-B130-9FC3-1A05-D6D129CE7E29}"/>
                </a:ext>
              </a:extLst>
            </p:cNvPr>
            <p:cNvSpPr txBox="1"/>
            <p:nvPr/>
          </p:nvSpPr>
          <p:spPr>
            <a:xfrm>
              <a:off x="7506714" y="926102"/>
              <a:ext cx="359641" cy="246221"/>
            </a:xfrm>
            <a:prstGeom prst="rect">
              <a:avLst/>
            </a:prstGeom>
            <a:noFill/>
          </p:spPr>
          <p:txBody>
            <a:bodyPr wrap="none" lIns="36000" rIns="36000" rtlCol="0" anchor="ctr">
              <a:spAutoFit/>
            </a:bodyPr>
            <a:lstStyle/>
            <a:p>
              <a:pPr algn="ctr"/>
              <a:r>
                <a:rPr kumimoji="1" lang="en-US" altLang="en-US" sz="1000" b="1" dirty="0">
                  <a:latin typeface="+mn-ea"/>
                </a:rPr>
                <a:t>Tech</a:t>
              </a:r>
              <a:endParaRPr kumimoji="1" lang="x-none" altLang="en-US" sz="1000" b="1" dirty="0">
                <a:latin typeface="+mn-ea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8F8EF853-7126-6C59-040F-3143CD65C553}"/>
                </a:ext>
              </a:extLst>
            </p:cNvPr>
            <p:cNvSpPr/>
            <p:nvPr/>
          </p:nvSpPr>
          <p:spPr>
            <a:xfrm>
              <a:off x="217498" y="788533"/>
              <a:ext cx="9010632" cy="5798735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Ins="90000" rtlCol="0" anchor="ctr"/>
            <a:lstStyle/>
            <a:p>
              <a:pPr algn="ctr"/>
              <a:endParaRPr lang="ko-KR" altLang="en-US" noProof="1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9B9B950F-C5CE-5C85-5974-50BD1B99D2B0}"/>
              </a:ext>
            </a:extLst>
          </p:cNvPr>
          <p:cNvSpPr/>
          <p:nvPr/>
        </p:nvSpPr>
        <p:spPr>
          <a:xfrm>
            <a:off x="308166" y="878163"/>
            <a:ext cx="8760063" cy="539563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marR="0" lvl="1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5" name="Delete">
            <a:extLst>
              <a:ext uri="{FF2B5EF4-FFF2-40B4-BE49-F238E27FC236}">
                <a16:creationId xmlns:a16="http://schemas.microsoft.com/office/drawing/2014/main" id="{369E830F-7A08-A838-104C-124760703459}"/>
              </a:ext>
            </a:extLst>
          </p:cNvPr>
          <p:cNvSpPr>
            <a:spLocks noChangeAspect="1"/>
          </p:cNvSpPr>
          <p:nvPr/>
        </p:nvSpPr>
        <p:spPr bwMode="auto">
          <a:xfrm>
            <a:off x="8531986" y="1037036"/>
            <a:ext cx="157114" cy="169711"/>
          </a:xfrm>
          <a:custGeom>
            <a:avLst/>
            <a:gdLst>
              <a:gd name="T0" fmla="*/ 3 w 77"/>
              <a:gd name="T1" fmla="*/ 0 h 77"/>
              <a:gd name="T2" fmla="*/ 0 w 77"/>
              <a:gd name="T3" fmla="*/ 3 h 77"/>
              <a:gd name="T4" fmla="*/ 36 w 77"/>
              <a:gd name="T5" fmla="*/ 38 h 77"/>
              <a:gd name="T6" fmla="*/ 0 w 77"/>
              <a:gd name="T7" fmla="*/ 74 h 77"/>
              <a:gd name="T8" fmla="*/ 3 w 77"/>
              <a:gd name="T9" fmla="*/ 77 h 77"/>
              <a:gd name="T10" fmla="*/ 39 w 77"/>
              <a:gd name="T11" fmla="*/ 41 h 77"/>
              <a:gd name="T12" fmla="*/ 74 w 77"/>
              <a:gd name="T13" fmla="*/ 77 h 77"/>
              <a:gd name="T14" fmla="*/ 77 w 77"/>
              <a:gd name="T15" fmla="*/ 74 h 77"/>
              <a:gd name="T16" fmla="*/ 42 w 77"/>
              <a:gd name="T17" fmla="*/ 38 h 77"/>
              <a:gd name="T18" fmla="*/ 77 w 77"/>
              <a:gd name="T19" fmla="*/ 3 h 77"/>
              <a:gd name="T20" fmla="*/ 74 w 77"/>
              <a:gd name="T21" fmla="*/ 0 h 77"/>
              <a:gd name="T22" fmla="*/ 39 w 77"/>
              <a:gd name="T23" fmla="*/ 35 h 77"/>
              <a:gd name="T24" fmla="*/ 3 w 77"/>
              <a:gd name="T25" fmla="*/ 0 h 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77" h="77">
                <a:moveTo>
                  <a:pt x="3" y="0"/>
                </a:moveTo>
                <a:lnTo>
                  <a:pt x="0" y="3"/>
                </a:lnTo>
                <a:lnTo>
                  <a:pt x="36" y="38"/>
                </a:lnTo>
                <a:lnTo>
                  <a:pt x="0" y="74"/>
                </a:lnTo>
                <a:lnTo>
                  <a:pt x="3" y="77"/>
                </a:lnTo>
                <a:lnTo>
                  <a:pt x="39" y="41"/>
                </a:lnTo>
                <a:lnTo>
                  <a:pt x="74" y="77"/>
                </a:lnTo>
                <a:lnTo>
                  <a:pt x="77" y="74"/>
                </a:lnTo>
                <a:lnTo>
                  <a:pt x="42" y="38"/>
                </a:lnTo>
                <a:lnTo>
                  <a:pt x="77" y="3"/>
                </a:lnTo>
                <a:lnTo>
                  <a:pt x="74" y="0"/>
                </a:lnTo>
                <a:lnTo>
                  <a:pt x="39" y="35"/>
                </a:lnTo>
                <a:lnTo>
                  <a:pt x="3" y="0"/>
                </a:lnTo>
                <a:close/>
              </a:path>
            </a:pathLst>
          </a:custGeom>
          <a:solidFill>
            <a:srgbClr val="5F5F5F"/>
          </a:solidFill>
          <a:ln w="3175"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1187D068-8031-5310-A5BC-76787D507DB3}"/>
              </a:ext>
            </a:extLst>
          </p:cNvPr>
          <p:cNvSpPr/>
          <p:nvPr/>
        </p:nvSpPr>
        <p:spPr>
          <a:xfrm>
            <a:off x="548548" y="986216"/>
            <a:ext cx="1803035" cy="293034"/>
          </a:xfrm>
          <a:prstGeom prst="rect">
            <a:avLst/>
          </a:prstGeom>
          <a:noFill/>
          <a:ln w="3175">
            <a:noFill/>
          </a:ln>
          <a:effectLst/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Raiseme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Showcase</a:t>
            </a:r>
            <a:endParaRPr lang="ko-KR" altLang="en-US" sz="12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graphicFrame>
        <p:nvGraphicFramePr>
          <p:cNvPr id="59" name="표 58">
            <a:extLst>
              <a:ext uri="{FF2B5EF4-FFF2-40B4-BE49-F238E27FC236}">
                <a16:creationId xmlns:a16="http://schemas.microsoft.com/office/drawing/2014/main" id="{936929A2-01DA-444F-353A-E64EAF18CF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314452"/>
              </p:ext>
            </p:extLst>
          </p:nvPr>
        </p:nvGraphicFramePr>
        <p:xfrm>
          <a:off x="9317697" y="798693"/>
          <a:ext cx="2656801" cy="1010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6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61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5521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B="6480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lnSpc>
                          <a:spcPts val="1200"/>
                        </a:lnSpc>
                        <a:buFontTx/>
                        <a:buNone/>
                      </a:pPr>
                      <a:r>
                        <a:rPr lang="en-US" altLang="ko-KR" sz="800" b="1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URL </a:t>
                      </a:r>
                      <a:r>
                        <a:rPr lang="ko-KR" altLang="en-US" sz="800" b="1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복사</a:t>
                      </a:r>
                      <a:endParaRPr lang="en-US" altLang="ko-KR" sz="800" b="1" baseline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lnSpc>
                          <a:spcPts val="1200"/>
                        </a:lnSpc>
                        <a:buFontTx/>
                        <a:buChar char="-"/>
                      </a:pP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버튼 선택 시 </a:t>
                      </a: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URL </a:t>
                      </a: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복사</a:t>
                      </a: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+ </a:t>
                      </a: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토스트메시지 출력</a:t>
                      </a:r>
                      <a:endParaRPr lang="en-US" altLang="ko-KR" sz="800" b="0" baseline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indent="0" latinLnBrk="1">
                        <a:lnSpc>
                          <a:spcPts val="1200"/>
                        </a:lnSpc>
                        <a:buFontTx/>
                        <a:buNone/>
                      </a:pPr>
                      <a:endParaRPr lang="en-US" altLang="ko-KR" sz="800" b="0" baseline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indent="0" latinLnBrk="1">
                        <a:lnSpc>
                          <a:spcPts val="1200"/>
                        </a:lnSpc>
                        <a:buFontTx/>
                        <a:buNone/>
                      </a:pPr>
                      <a:endParaRPr lang="en-US" altLang="ko-KR" sz="800" b="0" baseline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marR="0" lvl="0" indent="-171450" algn="l" defTabSz="908399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복사한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URL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입력 시 </a:t>
                      </a:r>
                      <a:r>
                        <a:rPr kumimoji="0" lang="ko-KR" altLang="en-US" sz="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메인페이지에서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[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S_POST_01_P]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팝업 출력</a:t>
                      </a:r>
                    </a:p>
                  </a:txBody>
                  <a:tcPr marB="648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7354078"/>
                  </a:ext>
                </a:extLst>
              </a:tr>
            </a:tbl>
          </a:graphicData>
        </a:graphic>
      </p:graphicFrame>
      <p:sp>
        <p:nvSpPr>
          <p:cNvPr id="61" name="사각형: 둥근 모서리 60">
            <a:extLst>
              <a:ext uri="{FF2B5EF4-FFF2-40B4-BE49-F238E27FC236}">
                <a16:creationId xmlns:a16="http://schemas.microsoft.com/office/drawing/2014/main" id="{D32BE0B7-0A22-BD46-A558-6948D0E13303}"/>
              </a:ext>
            </a:extLst>
          </p:cNvPr>
          <p:cNvSpPr/>
          <p:nvPr/>
        </p:nvSpPr>
        <p:spPr>
          <a:xfrm>
            <a:off x="9797954" y="1191961"/>
            <a:ext cx="1802253" cy="229023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URL</a:t>
            </a:r>
            <a:r>
              <a:rPr lang="ko-KR" altLang="en-US" sz="800" dirty="0"/>
              <a:t>을 복사했습니다</a:t>
            </a:r>
            <a:r>
              <a:rPr lang="en-US" altLang="ko-KR" sz="800" dirty="0"/>
              <a:t>.</a:t>
            </a:r>
            <a:endParaRPr lang="ko-KR" altLang="en-US" sz="800" dirty="0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962888B7-D417-8335-9089-9FF6809CE890}"/>
              </a:ext>
            </a:extLst>
          </p:cNvPr>
          <p:cNvSpPr/>
          <p:nvPr/>
        </p:nvSpPr>
        <p:spPr>
          <a:xfrm>
            <a:off x="308166" y="878163"/>
            <a:ext cx="8760063" cy="539563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marR="0" lvl="1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EAAAF9A6-0D33-CA0B-8EF6-DD97012F1DE7}"/>
              </a:ext>
            </a:extLst>
          </p:cNvPr>
          <p:cNvSpPr/>
          <p:nvPr/>
        </p:nvSpPr>
        <p:spPr>
          <a:xfrm>
            <a:off x="308166" y="878162"/>
            <a:ext cx="8760063" cy="539563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marR="0" lvl="1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C02EEB65-BC63-EF94-FC6E-B046D81913E5}"/>
              </a:ext>
            </a:extLst>
          </p:cNvPr>
          <p:cNvSpPr/>
          <p:nvPr/>
        </p:nvSpPr>
        <p:spPr>
          <a:xfrm>
            <a:off x="548539" y="1413736"/>
            <a:ext cx="8283994" cy="4453647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lnSpc>
                <a:spcPct val="150000"/>
              </a:lnSpc>
              <a:buAutoNum type="arabicPeriod"/>
            </a:pP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8" name="Delete">
            <a:extLst>
              <a:ext uri="{FF2B5EF4-FFF2-40B4-BE49-F238E27FC236}">
                <a16:creationId xmlns:a16="http://schemas.microsoft.com/office/drawing/2014/main" id="{FAFD9DC8-3D07-D5F5-2033-437070B35535}"/>
              </a:ext>
            </a:extLst>
          </p:cNvPr>
          <p:cNvSpPr>
            <a:spLocks noChangeAspect="1"/>
          </p:cNvSpPr>
          <p:nvPr/>
        </p:nvSpPr>
        <p:spPr bwMode="auto">
          <a:xfrm>
            <a:off x="8531986" y="1037036"/>
            <a:ext cx="157114" cy="169711"/>
          </a:xfrm>
          <a:custGeom>
            <a:avLst/>
            <a:gdLst>
              <a:gd name="T0" fmla="*/ 3 w 77"/>
              <a:gd name="T1" fmla="*/ 0 h 77"/>
              <a:gd name="T2" fmla="*/ 0 w 77"/>
              <a:gd name="T3" fmla="*/ 3 h 77"/>
              <a:gd name="T4" fmla="*/ 36 w 77"/>
              <a:gd name="T5" fmla="*/ 38 h 77"/>
              <a:gd name="T6" fmla="*/ 0 w 77"/>
              <a:gd name="T7" fmla="*/ 74 h 77"/>
              <a:gd name="T8" fmla="*/ 3 w 77"/>
              <a:gd name="T9" fmla="*/ 77 h 77"/>
              <a:gd name="T10" fmla="*/ 39 w 77"/>
              <a:gd name="T11" fmla="*/ 41 h 77"/>
              <a:gd name="T12" fmla="*/ 74 w 77"/>
              <a:gd name="T13" fmla="*/ 77 h 77"/>
              <a:gd name="T14" fmla="*/ 77 w 77"/>
              <a:gd name="T15" fmla="*/ 74 h 77"/>
              <a:gd name="T16" fmla="*/ 42 w 77"/>
              <a:gd name="T17" fmla="*/ 38 h 77"/>
              <a:gd name="T18" fmla="*/ 77 w 77"/>
              <a:gd name="T19" fmla="*/ 3 h 77"/>
              <a:gd name="T20" fmla="*/ 74 w 77"/>
              <a:gd name="T21" fmla="*/ 0 h 77"/>
              <a:gd name="T22" fmla="*/ 39 w 77"/>
              <a:gd name="T23" fmla="*/ 35 h 77"/>
              <a:gd name="T24" fmla="*/ 3 w 77"/>
              <a:gd name="T25" fmla="*/ 0 h 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77" h="77">
                <a:moveTo>
                  <a:pt x="3" y="0"/>
                </a:moveTo>
                <a:lnTo>
                  <a:pt x="0" y="3"/>
                </a:lnTo>
                <a:lnTo>
                  <a:pt x="36" y="38"/>
                </a:lnTo>
                <a:lnTo>
                  <a:pt x="0" y="74"/>
                </a:lnTo>
                <a:lnTo>
                  <a:pt x="3" y="77"/>
                </a:lnTo>
                <a:lnTo>
                  <a:pt x="39" y="41"/>
                </a:lnTo>
                <a:lnTo>
                  <a:pt x="74" y="77"/>
                </a:lnTo>
                <a:lnTo>
                  <a:pt x="77" y="74"/>
                </a:lnTo>
                <a:lnTo>
                  <a:pt x="42" y="38"/>
                </a:lnTo>
                <a:lnTo>
                  <a:pt x="77" y="3"/>
                </a:lnTo>
                <a:lnTo>
                  <a:pt x="74" y="0"/>
                </a:lnTo>
                <a:lnTo>
                  <a:pt x="39" y="35"/>
                </a:lnTo>
                <a:lnTo>
                  <a:pt x="3" y="0"/>
                </a:lnTo>
                <a:close/>
              </a:path>
            </a:pathLst>
          </a:custGeom>
          <a:solidFill>
            <a:srgbClr val="5F5F5F"/>
          </a:solidFill>
          <a:ln w="3175"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0260B37B-B132-02F8-B8F5-7288E8985D7C}"/>
              </a:ext>
            </a:extLst>
          </p:cNvPr>
          <p:cNvSpPr/>
          <p:nvPr/>
        </p:nvSpPr>
        <p:spPr>
          <a:xfrm>
            <a:off x="548546" y="1773940"/>
            <a:ext cx="8283984" cy="421093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48653F10-3FA8-2B13-D8E8-FDFBFF8E6D0F}"/>
              </a:ext>
            </a:extLst>
          </p:cNvPr>
          <p:cNvSpPr txBox="1"/>
          <p:nvPr/>
        </p:nvSpPr>
        <p:spPr>
          <a:xfrm>
            <a:off x="3181778" y="3032956"/>
            <a:ext cx="30175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bg1"/>
                </a:solidFill>
              </a:rPr>
              <a:t>결과를 분석 중입니다</a:t>
            </a:r>
            <a:r>
              <a:rPr lang="en-US" altLang="ko-KR" sz="1400" b="1" dirty="0">
                <a:solidFill>
                  <a:schemeClr val="bg1"/>
                </a:solidFill>
              </a:rPr>
              <a:t>.</a:t>
            </a:r>
          </a:p>
          <a:p>
            <a:pPr algn="ctr"/>
            <a:r>
              <a:rPr lang="ko-KR" altLang="en-US" sz="1400" b="1" dirty="0">
                <a:solidFill>
                  <a:schemeClr val="bg1"/>
                </a:solidFill>
              </a:rPr>
              <a:t>잠시만 기다려 주세요</a:t>
            </a:r>
            <a:r>
              <a:rPr lang="en-US" altLang="ko-KR" sz="1400" b="1" dirty="0">
                <a:solidFill>
                  <a:schemeClr val="bg1"/>
                </a:solidFill>
              </a:rPr>
              <a:t>.</a:t>
            </a:r>
          </a:p>
        </p:txBody>
      </p:sp>
      <p:grpSp>
        <p:nvGrpSpPr>
          <p:cNvPr id="71" name="Progress Ring">
            <a:extLst>
              <a:ext uri="{FF2B5EF4-FFF2-40B4-BE49-F238E27FC236}">
                <a16:creationId xmlns:a16="http://schemas.microsoft.com/office/drawing/2014/main" id="{0D93C817-0546-2C4A-C118-BF956AC07EEE}"/>
              </a:ext>
            </a:extLst>
          </p:cNvPr>
          <p:cNvGrpSpPr>
            <a:grpSpLocks noChangeAspect="1"/>
          </p:cNvGrpSpPr>
          <p:nvPr/>
        </p:nvGrpSpPr>
        <p:grpSpPr>
          <a:xfrm>
            <a:off x="4474241" y="3714703"/>
            <a:ext cx="432595" cy="446925"/>
            <a:chOff x="1445299" y="2890997"/>
            <a:chExt cx="432595" cy="446925"/>
          </a:xfrm>
        </p:grpSpPr>
        <p:sp>
          <p:nvSpPr>
            <p:cNvPr id="72" name="Circle">
              <a:extLst>
                <a:ext uri="{FF2B5EF4-FFF2-40B4-BE49-F238E27FC236}">
                  <a16:creationId xmlns:a16="http://schemas.microsoft.com/office/drawing/2014/main" id="{38355605-40A1-718B-E139-F506947C4D3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45299" y="2909297"/>
              <a:ext cx="428625" cy="428625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85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3" name="Dot">
              <a:extLst>
                <a:ext uri="{FF2B5EF4-FFF2-40B4-BE49-F238E27FC236}">
                  <a16:creationId xmlns:a16="http://schemas.microsoft.com/office/drawing/2014/main" id="{D8068279-ACF6-8E9D-22FB-9DDF1190F6B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09110" y="2999181"/>
              <a:ext cx="64814" cy="64814"/>
            </a:xfrm>
            <a:prstGeom prst="ellipse">
              <a:avLst/>
            </a:prstGeom>
            <a:solidFill>
              <a:srgbClr val="0078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85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4" name="Dot">
              <a:extLst>
                <a:ext uri="{FF2B5EF4-FFF2-40B4-BE49-F238E27FC236}">
                  <a16:creationId xmlns:a16="http://schemas.microsoft.com/office/drawing/2014/main" id="{7489F473-D60A-F5AD-07DA-6BF2B377BB4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35659" y="2917660"/>
              <a:ext cx="64814" cy="64814"/>
            </a:xfrm>
            <a:prstGeom prst="ellipse">
              <a:avLst/>
            </a:prstGeom>
            <a:solidFill>
              <a:srgbClr val="0078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85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5" name="Dot">
              <a:extLst>
                <a:ext uri="{FF2B5EF4-FFF2-40B4-BE49-F238E27FC236}">
                  <a16:creationId xmlns:a16="http://schemas.microsoft.com/office/drawing/2014/main" id="{8768F367-0722-4DB1-9810-63D71D0511D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37236" y="2890997"/>
              <a:ext cx="64814" cy="64814"/>
            </a:xfrm>
            <a:prstGeom prst="ellipse">
              <a:avLst/>
            </a:prstGeom>
            <a:solidFill>
              <a:srgbClr val="0078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85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6" name="Dot">
              <a:extLst>
                <a:ext uri="{FF2B5EF4-FFF2-40B4-BE49-F238E27FC236}">
                  <a16:creationId xmlns:a16="http://schemas.microsoft.com/office/drawing/2014/main" id="{D5B7ED5C-91C7-747C-215D-7CA85FCED65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37742" y="2917190"/>
              <a:ext cx="64814" cy="64814"/>
            </a:xfrm>
            <a:prstGeom prst="ellipse">
              <a:avLst/>
            </a:prstGeom>
            <a:solidFill>
              <a:srgbClr val="0078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85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7" name="Dot">
              <a:extLst>
                <a:ext uri="{FF2B5EF4-FFF2-40B4-BE49-F238E27FC236}">
                  <a16:creationId xmlns:a16="http://schemas.microsoft.com/office/drawing/2014/main" id="{9E405E32-2B69-8F2D-B687-87F1AA62834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67432" y="2991316"/>
              <a:ext cx="64814" cy="64814"/>
            </a:xfrm>
            <a:prstGeom prst="ellipse">
              <a:avLst/>
            </a:prstGeom>
            <a:solidFill>
              <a:srgbClr val="0078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85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8" name="Dot">
              <a:extLst>
                <a:ext uri="{FF2B5EF4-FFF2-40B4-BE49-F238E27FC236}">
                  <a16:creationId xmlns:a16="http://schemas.microsoft.com/office/drawing/2014/main" id="{7A1A01B1-10C4-3173-93AD-F87A539D30C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13080" y="3155389"/>
              <a:ext cx="64814" cy="64814"/>
            </a:xfrm>
            <a:prstGeom prst="ellipse">
              <a:avLst/>
            </a:prstGeom>
            <a:solidFill>
              <a:srgbClr val="0078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85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FF0BF92F-2FD3-6E73-76AB-00F89C7072EC}"/>
              </a:ext>
            </a:extLst>
          </p:cNvPr>
          <p:cNvSpPr/>
          <p:nvPr/>
        </p:nvSpPr>
        <p:spPr>
          <a:xfrm>
            <a:off x="548548" y="986216"/>
            <a:ext cx="1803035" cy="293034"/>
          </a:xfrm>
          <a:prstGeom prst="rect">
            <a:avLst/>
          </a:prstGeom>
          <a:noFill/>
          <a:ln w="3175">
            <a:noFill/>
          </a:ln>
          <a:effectLst/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Raiseme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Showcase</a:t>
            </a:r>
            <a:endParaRPr lang="ko-KR" altLang="en-US" sz="12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grpSp>
        <p:nvGrpSpPr>
          <p:cNvPr id="80" name="Drop-down" descr="&lt;SmartSettings&gt;&lt;SmartResize enabled=&quot;True&quot; minWidth=&quot;20&quot; minHeight=&quot;5&quot; /&gt;&lt;/SmartSettings&gt;">
            <a:extLst>
              <a:ext uri="{FF2B5EF4-FFF2-40B4-BE49-F238E27FC236}">
                <a16:creationId xmlns:a16="http://schemas.microsoft.com/office/drawing/2014/main" id="{FFA309B0-5143-614D-AE99-BC160E644804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2123473" y="1029546"/>
            <a:ext cx="804176" cy="206375"/>
            <a:chOff x="5537200" y="2495550"/>
            <a:chExt cx="1281113" cy="206375"/>
          </a:xfrm>
        </p:grpSpPr>
        <p:sp>
          <p:nvSpPr>
            <p:cNvPr id="81" name="Input Field">
              <a:extLst>
                <a:ext uri="{FF2B5EF4-FFF2-40B4-BE49-F238E27FC236}">
                  <a16:creationId xmlns:a16="http://schemas.microsoft.com/office/drawing/2014/main" id="{82D2255E-D756-C793-CF0B-9B6AB6EF73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37200" y="2495550"/>
              <a:ext cx="1281113" cy="206375"/>
            </a:xfrm>
            <a:prstGeom prst="rect">
              <a:avLst/>
            </a:prstGeom>
            <a:solidFill>
              <a:srgbClr val="FFFFFF"/>
            </a:solidFill>
            <a:ln w="6350" cap="flat">
              <a:solidFill>
                <a:srgbClr val="A0A0A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54864" tIns="0" rIns="128016" bIns="0" numCol="1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800" dirty="0">
                  <a:solidFill>
                    <a:srgbClr val="333333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자세 분석</a:t>
              </a:r>
              <a:endParaRPr lang="en-US" sz="800" dirty="0">
                <a:solidFill>
                  <a:srgbClr val="333333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3" name="Arrow" descr="&lt;SmartSettings&gt;&lt;SmartResize anchorLeft=&quot;None&quot; anchorTop=&quot;Non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EC9668D1-4CF6-46EC-CB4A-B17C126F61D3}"/>
                </a:ext>
              </a:extLst>
            </p:cNvPr>
            <p:cNvSpPr>
              <a:spLocks/>
            </p:cNvSpPr>
            <p:nvPr>
              <p:custDataLst>
                <p:tags r:id="rId2"/>
              </p:custDataLst>
            </p:nvPr>
          </p:nvSpPr>
          <p:spPr bwMode="auto">
            <a:xfrm>
              <a:off x="6643811" y="2579688"/>
              <a:ext cx="78400" cy="39688"/>
            </a:xfrm>
            <a:custGeom>
              <a:avLst/>
              <a:gdLst>
                <a:gd name="T0" fmla="*/ 120 w 240"/>
                <a:gd name="T1" fmla="*/ 197 h 197"/>
                <a:gd name="T2" fmla="*/ 0 w 240"/>
                <a:gd name="T3" fmla="*/ 0 h 197"/>
                <a:gd name="T4" fmla="*/ 240 w 240"/>
                <a:gd name="T5" fmla="*/ 0 h 197"/>
                <a:gd name="T6" fmla="*/ 120 w 240"/>
                <a:gd name="T7" fmla="*/ 197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0" h="197">
                  <a:moveTo>
                    <a:pt x="120" y="197"/>
                  </a:moveTo>
                  <a:lnTo>
                    <a:pt x="0" y="0"/>
                  </a:lnTo>
                  <a:lnTo>
                    <a:pt x="240" y="0"/>
                  </a:lnTo>
                  <a:lnTo>
                    <a:pt x="120" y="197"/>
                  </a:lnTo>
                  <a:close/>
                </a:path>
              </a:pathLst>
            </a:custGeom>
            <a:solidFill>
              <a:srgbClr val="30303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70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90" name="TextBox 89">
            <a:extLst>
              <a:ext uri="{FF2B5EF4-FFF2-40B4-BE49-F238E27FC236}">
                <a16:creationId xmlns:a16="http://schemas.microsoft.com/office/drawing/2014/main" id="{3D31C7FD-94DE-4E2E-3F31-2A418A2CFF33}"/>
              </a:ext>
            </a:extLst>
          </p:cNvPr>
          <p:cNvSpPr txBox="1"/>
          <p:nvPr/>
        </p:nvSpPr>
        <p:spPr>
          <a:xfrm>
            <a:off x="640730" y="1456745"/>
            <a:ext cx="2574950" cy="241980"/>
          </a:xfrm>
          <a:prstGeom prst="rect">
            <a:avLst/>
          </a:prstGeom>
          <a:noFill/>
        </p:spPr>
        <p:txBody>
          <a:bodyPr wrap="square" lIns="72000" tIns="36000" rIns="72000" bIns="36000" rtlCol="0">
            <a:spAutoFit/>
          </a:bodyPr>
          <a:lstStyle/>
          <a:p>
            <a:r>
              <a:rPr lang="ko-KR" altLang="en-US" sz="1050" b="1" dirty="0"/>
              <a:t>당신의 자세는 </a:t>
            </a:r>
            <a:r>
              <a:rPr lang="ko-KR" altLang="en-US" sz="1050" b="1" dirty="0" err="1"/>
              <a:t>어떤가요</a:t>
            </a:r>
            <a:r>
              <a:rPr lang="en-US" altLang="ko-KR" sz="1050" b="1" dirty="0"/>
              <a:t>?</a:t>
            </a:r>
          </a:p>
        </p:txBody>
      </p:sp>
      <p:sp>
        <p:nvSpPr>
          <p:cNvPr id="82" name="사각형: 둥근 모서리 128">
            <a:extLst>
              <a:ext uri="{FF2B5EF4-FFF2-40B4-BE49-F238E27FC236}">
                <a16:creationId xmlns:a16="http://schemas.microsoft.com/office/drawing/2014/main" id="{400E88B4-8DF4-3051-CDAA-76ADE0B2DD2F}"/>
              </a:ext>
            </a:extLst>
          </p:cNvPr>
          <p:cNvSpPr>
            <a:spLocks/>
          </p:cNvSpPr>
          <p:nvPr/>
        </p:nvSpPr>
        <p:spPr>
          <a:xfrm>
            <a:off x="2337926" y="1455802"/>
            <a:ext cx="679625" cy="23177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0">
            <a:solidFill>
              <a:schemeClr val="tx1">
                <a:lumMod val="50000"/>
                <a:lumOff val="50000"/>
              </a:schemeClr>
            </a:solidFill>
            <a:prstDash/>
          </a:ln>
          <a:effectLst/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0" tIns="0" rIns="0" bIns="0" numCol="1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i="0" u="none" strike="noStrike" kern="1200" cap="none" normalizeH="0" noProof="0" dirty="0">
                <a:ln w="9525" cap="flat" cmpd="sng">
                  <a:noFill/>
                  <a:prstDash/>
                </a:ln>
                <a:solidFill>
                  <a:schemeClr val="tx1"/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rPr>
              <a:t>URL </a:t>
            </a:r>
            <a:r>
              <a:rPr kumimoji="0" lang="ko-KR" altLang="en-US" sz="900" i="0" u="none" strike="noStrike" kern="1200" cap="none" normalizeH="0" noProof="0" dirty="0">
                <a:ln w="9525" cap="flat" cmpd="sng">
                  <a:noFill/>
                  <a:prstDash/>
                </a:ln>
                <a:solidFill>
                  <a:schemeClr val="tx1"/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rPr>
              <a:t>복사</a:t>
            </a: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63D3E092-8956-0048-DA59-642F1116A7C8}"/>
              </a:ext>
            </a:extLst>
          </p:cNvPr>
          <p:cNvSpPr/>
          <p:nvPr/>
        </p:nvSpPr>
        <p:spPr>
          <a:xfrm>
            <a:off x="3013522" y="1472223"/>
            <a:ext cx="166154" cy="166154"/>
          </a:xfrm>
          <a:prstGeom prst="ellipse">
            <a:avLst/>
          </a:prstGeom>
          <a:solidFill>
            <a:srgbClr val="C0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38" dirty="0">
                <a:solidFill>
                  <a:schemeClr val="bg1"/>
                </a:solidFill>
                <a:latin typeface="+mn-ea"/>
              </a:rPr>
              <a:t>1</a:t>
            </a:r>
            <a:endParaRPr lang="ko-KR" altLang="en-US" sz="738" dirty="0" err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46306A0-A453-715F-AC99-2D3B70057187}"/>
              </a:ext>
            </a:extLst>
          </p:cNvPr>
          <p:cNvSpPr txBox="1"/>
          <p:nvPr/>
        </p:nvSpPr>
        <p:spPr>
          <a:xfrm>
            <a:off x="10596500" y="599"/>
            <a:ext cx="1595500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dirty="0" err="1">
                <a:solidFill>
                  <a:srgbClr val="FF0000"/>
                </a:solidFill>
              </a:rPr>
              <a:t>퍼블제외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599946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35B44F-81DA-3473-5FBF-1116DD70F90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Showcase : </a:t>
            </a:r>
            <a:r>
              <a:rPr lang="ko-KR" altLang="en-US" dirty="0"/>
              <a:t>자세 분석 결과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8CC5AD9-DD2C-4CF0-A28D-F52B806C9A6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Main &gt; Showcase &gt; </a:t>
            </a:r>
            <a:r>
              <a:rPr lang="ko-KR" altLang="en-US" dirty="0"/>
              <a:t>자세 분석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1196C17-A330-4510-24B6-FA144F09070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S_POST_05_P</a:t>
            </a:r>
            <a:endParaRPr lang="ko-KR" altLang="en-US" dirty="0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D760755B-0620-0741-3E29-66BFA6A9CE16}"/>
              </a:ext>
            </a:extLst>
          </p:cNvPr>
          <p:cNvGrpSpPr/>
          <p:nvPr/>
        </p:nvGrpSpPr>
        <p:grpSpPr>
          <a:xfrm>
            <a:off x="217498" y="788533"/>
            <a:ext cx="9010640" cy="5798741"/>
            <a:chOff x="217498" y="788533"/>
            <a:chExt cx="9010640" cy="5798741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670860B-58FF-8398-6460-6E095508029F}"/>
                </a:ext>
              </a:extLst>
            </p:cNvPr>
            <p:cNvSpPr/>
            <p:nvPr/>
          </p:nvSpPr>
          <p:spPr bwMode="auto">
            <a:xfrm>
              <a:off x="217502" y="1307243"/>
              <a:ext cx="9010633" cy="2656734"/>
            </a:xfrm>
            <a:prstGeom prst="rect">
              <a:avLst/>
            </a:prstGeom>
            <a:solidFill>
              <a:srgbClr val="D9D9D9"/>
            </a:solidFill>
            <a:ln w="2857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kumimoji="0" lang="ko-KR" altLang="en-US" dirty="0">
                <a:solidFill>
                  <a:srgbClr val="FF0000"/>
                </a:solidFill>
                <a:latin typeface="+mn-ea"/>
              </a:endParaRPr>
            </a:p>
          </p:txBody>
        </p:sp>
        <p:sp>
          <p:nvSpPr>
            <p:cNvPr id="6" name="Freeform 129">
              <a:extLst>
                <a:ext uri="{FF2B5EF4-FFF2-40B4-BE49-F238E27FC236}">
                  <a16:creationId xmlns:a16="http://schemas.microsoft.com/office/drawing/2014/main" id="{F515AB29-725B-AFD7-5224-7E0BAFD873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29119" y="2313334"/>
              <a:ext cx="787402" cy="644552"/>
            </a:xfrm>
            <a:custGeom>
              <a:avLst/>
              <a:gdLst>
                <a:gd name="T0" fmla="*/ 800850339 w 68"/>
                <a:gd name="T1" fmla="*/ 578081024 h 55"/>
                <a:gd name="T2" fmla="*/ 741964184 w 68"/>
                <a:gd name="T3" fmla="*/ 648868068 h 55"/>
                <a:gd name="T4" fmla="*/ 58886155 w 68"/>
                <a:gd name="T5" fmla="*/ 648868068 h 55"/>
                <a:gd name="T6" fmla="*/ 0 w 68"/>
                <a:gd name="T7" fmla="*/ 578081024 h 55"/>
                <a:gd name="T8" fmla="*/ 0 w 68"/>
                <a:gd name="T9" fmla="*/ 70787044 h 55"/>
                <a:gd name="T10" fmla="*/ 58886155 w 68"/>
                <a:gd name="T11" fmla="*/ 0 h 55"/>
                <a:gd name="T12" fmla="*/ 741964184 w 68"/>
                <a:gd name="T13" fmla="*/ 0 h 55"/>
                <a:gd name="T14" fmla="*/ 800850339 w 68"/>
                <a:gd name="T15" fmla="*/ 70787044 h 55"/>
                <a:gd name="T16" fmla="*/ 800850339 w 68"/>
                <a:gd name="T17" fmla="*/ 578081024 h 55"/>
                <a:gd name="T18" fmla="*/ 58886155 w 68"/>
                <a:gd name="T19" fmla="*/ 58988631 h 55"/>
                <a:gd name="T20" fmla="*/ 47108238 w 68"/>
                <a:gd name="T21" fmla="*/ 70787044 h 55"/>
                <a:gd name="T22" fmla="*/ 47108238 w 68"/>
                <a:gd name="T23" fmla="*/ 578081024 h 55"/>
                <a:gd name="T24" fmla="*/ 58886155 w 68"/>
                <a:gd name="T25" fmla="*/ 601677850 h 55"/>
                <a:gd name="T26" fmla="*/ 741964184 w 68"/>
                <a:gd name="T27" fmla="*/ 601677850 h 55"/>
                <a:gd name="T28" fmla="*/ 753742101 w 68"/>
                <a:gd name="T29" fmla="*/ 578081024 h 55"/>
                <a:gd name="T30" fmla="*/ 753742101 w 68"/>
                <a:gd name="T31" fmla="*/ 70787044 h 55"/>
                <a:gd name="T32" fmla="*/ 741964184 w 68"/>
                <a:gd name="T33" fmla="*/ 58988631 h 55"/>
                <a:gd name="T34" fmla="*/ 58886155 w 68"/>
                <a:gd name="T35" fmla="*/ 58988631 h 55"/>
                <a:gd name="T36" fmla="*/ 188436383 w 68"/>
                <a:gd name="T37" fmla="*/ 271346327 h 55"/>
                <a:gd name="T38" fmla="*/ 105994393 w 68"/>
                <a:gd name="T39" fmla="*/ 188760870 h 55"/>
                <a:gd name="T40" fmla="*/ 188436383 w 68"/>
                <a:gd name="T41" fmla="*/ 106178848 h 55"/>
                <a:gd name="T42" fmla="*/ 270874942 w 68"/>
                <a:gd name="T43" fmla="*/ 188760870 h 55"/>
                <a:gd name="T44" fmla="*/ 188436383 w 68"/>
                <a:gd name="T45" fmla="*/ 271346327 h 55"/>
                <a:gd name="T46" fmla="*/ 694855946 w 68"/>
                <a:gd name="T47" fmla="*/ 542689220 h 55"/>
                <a:gd name="T48" fmla="*/ 105994393 w 68"/>
                <a:gd name="T49" fmla="*/ 542689220 h 55"/>
                <a:gd name="T50" fmla="*/ 105994393 w 68"/>
                <a:gd name="T51" fmla="*/ 460107198 h 55"/>
                <a:gd name="T52" fmla="*/ 235544621 w 68"/>
                <a:gd name="T53" fmla="*/ 330331523 h 55"/>
                <a:gd name="T54" fmla="*/ 306208694 w 68"/>
                <a:gd name="T55" fmla="*/ 389320154 h 55"/>
                <a:gd name="T56" fmla="*/ 518197480 w 68"/>
                <a:gd name="T57" fmla="*/ 176962457 h 55"/>
                <a:gd name="T58" fmla="*/ 694855946 w 68"/>
                <a:gd name="T59" fmla="*/ 353928349 h 55"/>
                <a:gd name="T60" fmla="*/ 694855946 w 68"/>
                <a:gd name="T61" fmla="*/ 542689220 h 55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0" t="0" r="r" b="b"/>
              <a:pathLst>
                <a:path w="68" h="55">
                  <a:moveTo>
                    <a:pt x="68" y="49"/>
                  </a:moveTo>
                  <a:cubicBezTo>
                    <a:pt x="68" y="53"/>
                    <a:pt x="66" y="55"/>
                    <a:pt x="63" y="55"/>
                  </a:cubicBezTo>
                  <a:cubicBezTo>
                    <a:pt x="5" y="55"/>
                    <a:pt x="5" y="55"/>
                    <a:pt x="5" y="55"/>
                  </a:cubicBezTo>
                  <a:cubicBezTo>
                    <a:pt x="2" y="55"/>
                    <a:pt x="0" y="53"/>
                    <a:pt x="0" y="4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5" y="0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66" y="0"/>
                    <a:pt x="68" y="3"/>
                    <a:pt x="68" y="6"/>
                  </a:cubicBezTo>
                  <a:lnTo>
                    <a:pt x="68" y="49"/>
                  </a:lnTo>
                  <a:close/>
                  <a:moveTo>
                    <a:pt x="5" y="5"/>
                  </a:moveTo>
                  <a:cubicBezTo>
                    <a:pt x="5" y="5"/>
                    <a:pt x="4" y="5"/>
                    <a:pt x="4" y="6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4" y="50"/>
                    <a:pt x="5" y="51"/>
                    <a:pt x="5" y="51"/>
                  </a:cubicBezTo>
                  <a:cubicBezTo>
                    <a:pt x="63" y="51"/>
                    <a:pt x="63" y="51"/>
                    <a:pt x="63" y="51"/>
                  </a:cubicBezTo>
                  <a:cubicBezTo>
                    <a:pt x="63" y="51"/>
                    <a:pt x="64" y="50"/>
                    <a:pt x="64" y="49"/>
                  </a:cubicBezTo>
                  <a:cubicBezTo>
                    <a:pt x="64" y="6"/>
                    <a:pt x="64" y="6"/>
                    <a:pt x="64" y="6"/>
                  </a:cubicBezTo>
                  <a:cubicBezTo>
                    <a:pt x="64" y="5"/>
                    <a:pt x="63" y="5"/>
                    <a:pt x="63" y="5"/>
                  </a:cubicBezTo>
                  <a:lnTo>
                    <a:pt x="5" y="5"/>
                  </a:lnTo>
                  <a:close/>
                  <a:moveTo>
                    <a:pt x="16" y="23"/>
                  </a:moveTo>
                  <a:cubicBezTo>
                    <a:pt x="12" y="23"/>
                    <a:pt x="9" y="20"/>
                    <a:pt x="9" y="16"/>
                  </a:cubicBezTo>
                  <a:cubicBezTo>
                    <a:pt x="9" y="13"/>
                    <a:pt x="12" y="9"/>
                    <a:pt x="16" y="9"/>
                  </a:cubicBezTo>
                  <a:cubicBezTo>
                    <a:pt x="20" y="9"/>
                    <a:pt x="23" y="13"/>
                    <a:pt x="23" y="16"/>
                  </a:cubicBezTo>
                  <a:cubicBezTo>
                    <a:pt x="23" y="20"/>
                    <a:pt x="20" y="23"/>
                    <a:pt x="16" y="23"/>
                  </a:cubicBezTo>
                  <a:close/>
                  <a:moveTo>
                    <a:pt x="59" y="46"/>
                  </a:moveTo>
                  <a:cubicBezTo>
                    <a:pt x="9" y="46"/>
                    <a:pt x="9" y="46"/>
                    <a:pt x="9" y="46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20" y="28"/>
                    <a:pt x="20" y="28"/>
                    <a:pt x="20" y="28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44" y="15"/>
                    <a:pt x="44" y="15"/>
                    <a:pt x="44" y="15"/>
                  </a:cubicBezTo>
                  <a:cubicBezTo>
                    <a:pt x="59" y="30"/>
                    <a:pt x="59" y="30"/>
                    <a:pt x="59" y="30"/>
                  </a:cubicBezTo>
                  <a:lnTo>
                    <a:pt x="59" y="46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endParaRPr lang="id-ID" dirty="0">
                <a:latin typeface="+mn-ea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FCED180-08F2-2DC0-8FA0-58A91F3C8052}"/>
                </a:ext>
              </a:extLst>
            </p:cNvPr>
            <p:cNvSpPr txBox="1"/>
            <p:nvPr/>
          </p:nvSpPr>
          <p:spPr>
            <a:xfrm>
              <a:off x="3251200" y="1764865"/>
              <a:ext cx="30241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편리하고 정확한</a:t>
              </a:r>
              <a:endPara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92B93E8-DA9F-64B7-C62C-57E2B02FD1EA}"/>
                </a:ext>
              </a:extLst>
            </p:cNvPr>
            <p:cNvSpPr txBox="1"/>
            <p:nvPr/>
          </p:nvSpPr>
          <p:spPr>
            <a:xfrm>
              <a:off x="3724375" y="1971880"/>
              <a:ext cx="200639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Raiseme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4E3D33A-A34C-96F0-5D57-58C7DF3324DF}"/>
                </a:ext>
              </a:extLst>
            </p:cNvPr>
            <p:cNvSpPr txBox="1"/>
            <p:nvPr/>
          </p:nvSpPr>
          <p:spPr>
            <a:xfrm>
              <a:off x="550862" y="4596211"/>
              <a:ext cx="270033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Raiseme</a:t>
              </a:r>
              <a:r>
                <a:rPr lang="ko-KR" alt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의 집중도 분석 </a:t>
              </a:r>
              <a:endPara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  <a:p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AI</a:t>
              </a:r>
              <a:r>
                <a:rPr lang="ko-KR" alt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 모델을 소개합니다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10A5EBD-82E0-9EF7-0162-4D5F433E8B7A}"/>
                </a:ext>
              </a:extLst>
            </p:cNvPr>
            <p:cNvSpPr txBox="1"/>
            <p:nvPr/>
          </p:nvSpPr>
          <p:spPr>
            <a:xfrm>
              <a:off x="3507967" y="5140091"/>
              <a:ext cx="3592858" cy="11244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en-US" altLang="ko-KR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Raiseme</a:t>
              </a:r>
              <a:r>
                <a:rPr lang="ko-KR" alt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의 집중과 비집중상태의 뇌파를 활용한 </a:t>
              </a:r>
              <a:r>
                <a:rPr lang="en-US" altLang="ko-KR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AI</a:t>
              </a:r>
              <a:r>
                <a:rPr lang="ko-KR" alt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학습으로 더 정확하게 판정할 수 있습니다</a:t>
              </a:r>
              <a:r>
                <a:rPr lang="en-US" altLang="ko-KR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.</a:t>
              </a:r>
            </a:p>
            <a:p>
              <a:pPr algn="just">
                <a:lnSpc>
                  <a:spcPct val="150000"/>
                </a:lnSpc>
              </a:pPr>
              <a:endParaRPr lang="en-US" altLang="ko-KR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  <a:p>
              <a:pPr algn="just">
                <a:lnSpc>
                  <a:spcPct val="150000"/>
                </a:lnSpc>
              </a:pPr>
              <a:r>
                <a:rPr lang="en-US" altLang="ko-KR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Eye Tracking</a:t>
              </a:r>
              <a:r>
                <a:rPr lang="ko-KR" alt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으로는 구분할 수 없는 청각 집중상태나 </a:t>
              </a:r>
              <a:endPara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  <a:p>
              <a:pPr algn="just">
                <a:lnSpc>
                  <a:spcPct val="150000"/>
                </a:lnSpc>
              </a:pPr>
              <a:r>
                <a:rPr lang="ko-KR" alt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시선만 고정한 상태를 구분할 수 있습니다</a:t>
              </a:r>
              <a:r>
                <a:rPr lang="en-US" altLang="ko-KR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.</a:t>
              </a:r>
              <a:endPara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68873E9B-B9D6-D7FD-0001-4C549F181434}"/>
                </a:ext>
              </a:extLst>
            </p:cNvPr>
            <p:cNvGrpSpPr/>
            <p:nvPr/>
          </p:nvGrpSpPr>
          <p:grpSpPr>
            <a:xfrm>
              <a:off x="550862" y="5140091"/>
              <a:ext cx="2700338" cy="1447183"/>
              <a:chOff x="550862" y="2149829"/>
              <a:chExt cx="2700338" cy="1447183"/>
            </a:xfrm>
          </p:grpSpPr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D3DE306C-7286-82CB-5285-04888E1E6736}"/>
                  </a:ext>
                </a:extLst>
              </p:cNvPr>
              <p:cNvSpPr/>
              <p:nvPr/>
            </p:nvSpPr>
            <p:spPr bwMode="auto">
              <a:xfrm>
                <a:off x="550862" y="2149829"/>
                <a:ext cx="2700338" cy="1447183"/>
              </a:xfrm>
              <a:prstGeom prst="rect">
                <a:avLst/>
              </a:prstGeom>
              <a:solidFill>
                <a:srgbClr val="D9D9D9"/>
              </a:solidFill>
              <a:ln w="28575"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kumimoji="0" lang="ko-KR" altLang="en-US" dirty="0">
                  <a:solidFill>
                    <a:srgbClr val="FF0000"/>
                  </a:solidFill>
                  <a:latin typeface="+mn-ea"/>
                </a:endParaRPr>
              </a:p>
            </p:txBody>
          </p:sp>
          <p:sp>
            <p:nvSpPr>
              <p:cNvPr id="13" name="Freeform 129">
                <a:extLst>
                  <a:ext uri="{FF2B5EF4-FFF2-40B4-BE49-F238E27FC236}">
                    <a16:creationId xmlns:a16="http://schemas.microsoft.com/office/drawing/2014/main" id="{825E5FCB-0E3A-C0FD-7882-45E25FA0190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21397" y="2644518"/>
                <a:ext cx="559267" cy="457805"/>
              </a:xfrm>
              <a:custGeom>
                <a:avLst/>
                <a:gdLst>
                  <a:gd name="T0" fmla="*/ 800850339 w 68"/>
                  <a:gd name="T1" fmla="*/ 578081024 h 55"/>
                  <a:gd name="T2" fmla="*/ 741964184 w 68"/>
                  <a:gd name="T3" fmla="*/ 648868068 h 55"/>
                  <a:gd name="T4" fmla="*/ 58886155 w 68"/>
                  <a:gd name="T5" fmla="*/ 648868068 h 55"/>
                  <a:gd name="T6" fmla="*/ 0 w 68"/>
                  <a:gd name="T7" fmla="*/ 578081024 h 55"/>
                  <a:gd name="T8" fmla="*/ 0 w 68"/>
                  <a:gd name="T9" fmla="*/ 70787044 h 55"/>
                  <a:gd name="T10" fmla="*/ 58886155 w 68"/>
                  <a:gd name="T11" fmla="*/ 0 h 55"/>
                  <a:gd name="T12" fmla="*/ 741964184 w 68"/>
                  <a:gd name="T13" fmla="*/ 0 h 55"/>
                  <a:gd name="T14" fmla="*/ 800850339 w 68"/>
                  <a:gd name="T15" fmla="*/ 70787044 h 55"/>
                  <a:gd name="T16" fmla="*/ 800850339 w 68"/>
                  <a:gd name="T17" fmla="*/ 578081024 h 55"/>
                  <a:gd name="T18" fmla="*/ 58886155 w 68"/>
                  <a:gd name="T19" fmla="*/ 58988631 h 55"/>
                  <a:gd name="T20" fmla="*/ 47108238 w 68"/>
                  <a:gd name="T21" fmla="*/ 70787044 h 55"/>
                  <a:gd name="T22" fmla="*/ 47108238 w 68"/>
                  <a:gd name="T23" fmla="*/ 578081024 h 55"/>
                  <a:gd name="T24" fmla="*/ 58886155 w 68"/>
                  <a:gd name="T25" fmla="*/ 601677850 h 55"/>
                  <a:gd name="T26" fmla="*/ 741964184 w 68"/>
                  <a:gd name="T27" fmla="*/ 601677850 h 55"/>
                  <a:gd name="T28" fmla="*/ 753742101 w 68"/>
                  <a:gd name="T29" fmla="*/ 578081024 h 55"/>
                  <a:gd name="T30" fmla="*/ 753742101 w 68"/>
                  <a:gd name="T31" fmla="*/ 70787044 h 55"/>
                  <a:gd name="T32" fmla="*/ 741964184 w 68"/>
                  <a:gd name="T33" fmla="*/ 58988631 h 55"/>
                  <a:gd name="T34" fmla="*/ 58886155 w 68"/>
                  <a:gd name="T35" fmla="*/ 58988631 h 55"/>
                  <a:gd name="T36" fmla="*/ 188436383 w 68"/>
                  <a:gd name="T37" fmla="*/ 271346327 h 55"/>
                  <a:gd name="T38" fmla="*/ 105994393 w 68"/>
                  <a:gd name="T39" fmla="*/ 188760870 h 55"/>
                  <a:gd name="T40" fmla="*/ 188436383 w 68"/>
                  <a:gd name="T41" fmla="*/ 106178848 h 55"/>
                  <a:gd name="T42" fmla="*/ 270874942 w 68"/>
                  <a:gd name="T43" fmla="*/ 188760870 h 55"/>
                  <a:gd name="T44" fmla="*/ 188436383 w 68"/>
                  <a:gd name="T45" fmla="*/ 271346327 h 55"/>
                  <a:gd name="T46" fmla="*/ 694855946 w 68"/>
                  <a:gd name="T47" fmla="*/ 542689220 h 55"/>
                  <a:gd name="T48" fmla="*/ 105994393 w 68"/>
                  <a:gd name="T49" fmla="*/ 542689220 h 55"/>
                  <a:gd name="T50" fmla="*/ 105994393 w 68"/>
                  <a:gd name="T51" fmla="*/ 460107198 h 55"/>
                  <a:gd name="T52" fmla="*/ 235544621 w 68"/>
                  <a:gd name="T53" fmla="*/ 330331523 h 55"/>
                  <a:gd name="T54" fmla="*/ 306208694 w 68"/>
                  <a:gd name="T55" fmla="*/ 389320154 h 55"/>
                  <a:gd name="T56" fmla="*/ 518197480 w 68"/>
                  <a:gd name="T57" fmla="*/ 176962457 h 55"/>
                  <a:gd name="T58" fmla="*/ 694855946 w 68"/>
                  <a:gd name="T59" fmla="*/ 353928349 h 55"/>
                  <a:gd name="T60" fmla="*/ 694855946 w 68"/>
                  <a:gd name="T61" fmla="*/ 542689220 h 55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</a:gdLst>
                <a:ahLst/>
                <a:cxnLst>
                  <a:cxn ang="T62">
                    <a:pos x="T0" y="T1"/>
                  </a:cxn>
                  <a:cxn ang="T63">
                    <a:pos x="T2" y="T3"/>
                  </a:cxn>
                  <a:cxn ang="T64">
                    <a:pos x="T4" y="T5"/>
                  </a:cxn>
                  <a:cxn ang="T65">
                    <a:pos x="T6" y="T7"/>
                  </a:cxn>
                  <a:cxn ang="T66">
                    <a:pos x="T8" y="T9"/>
                  </a:cxn>
                  <a:cxn ang="T67">
                    <a:pos x="T10" y="T11"/>
                  </a:cxn>
                  <a:cxn ang="T68">
                    <a:pos x="T12" y="T13"/>
                  </a:cxn>
                  <a:cxn ang="T69">
                    <a:pos x="T14" y="T15"/>
                  </a:cxn>
                  <a:cxn ang="T70">
                    <a:pos x="T16" y="T17"/>
                  </a:cxn>
                  <a:cxn ang="T71">
                    <a:pos x="T18" y="T19"/>
                  </a:cxn>
                  <a:cxn ang="T72">
                    <a:pos x="T20" y="T21"/>
                  </a:cxn>
                  <a:cxn ang="T73">
                    <a:pos x="T22" y="T23"/>
                  </a:cxn>
                  <a:cxn ang="T74">
                    <a:pos x="T24" y="T25"/>
                  </a:cxn>
                  <a:cxn ang="T75">
                    <a:pos x="T26" y="T27"/>
                  </a:cxn>
                  <a:cxn ang="T76">
                    <a:pos x="T28" y="T29"/>
                  </a:cxn>
                  <a:cxn ang="T77">
                    <a:pos x="T30" y="T31"/>
                  </a:cxn>
                  <a:cxn ang="T78">
                    <a:pos x="T32" y="T33"/>
                  </a:cxn>
                  <a:cxn ang="T79">
                    <a:pos x="T34" y="T35"/>
                  </a:cxn>
                  <a:cxn ang="T80">
                    <a:pos x="T36" y="T37"/>
                  </a:cxn>
                  <a:cxn ang="T81">
                    <a:pos x="T38" y="T39"/>
                  </a:cxn>
                  <a:cxn ang="T82">
                    <a:pos x="T40" y="T41"/>
                  </a:cxn>
                  <a:cxn ang="T83">
                    <a:pos x="T42" y="T43"/>
                  </a:cxn>
                  <a:cxn ang="T84">
                    <a:pos x="T44" y="T45"/>
                  </a:cxn>
                  <a:cxn ang="T85">
                    <a:pos x="T46" y="T47"/>
                  </a:cxn>
                  <a:cxn ang="T86">
                    <a:pos x="T48" y="T49"/>
                  </a:cxn>
                  <a:cxn ang="T87">
                    <a:pos x="T50" y="T51"/>
                  </a:cxn>
                  <a:cxn ang="T88">
                    <a:pos x="T52" y="T53"/>
                  </a:cxn>
                  <a:cxn ang="T89">
                    <a:pos x="T54" y="T55"/>
                  </a:cxn>
                  <a:cxn ang="T90">
                    <a:pos x="T56" y="T57"/>
                  </a:cxn>
                  <a:cxn ang="T91">
                    <a:pos x="T58" y="T59"/>
                  </a:cxn>
                  <a:cxn ang="T92">
                    <a:pos x="T60" y="T61"/>
                  </a:cxn>
                </a:cxnLst>
                <a:rect l="0" t="0" r="r" b="b"/>
                <a:pathLst>
                  <a:path w="68" h="55">
                    <a:moveTo>
                      <a:pt x="68" y="49"/>
                    </a:moveTo>
                    <a:cubicBezTo>
                      <a:pt x="68" y="53"/>
                      <a:pt x="66" y="55"/>
                      <a:pt x="63" y="55"/>
                    </a:cubicBezTo>
                    <a:cubicBezTo>
                      <a:pt x="5" y="55"/>
                      <a:pt x="5" y="55"/>
                      <a:pt x="5" y="55"/>
                    </a:cubicBezTo>
                    <a:cubicBezTo>
                      <a:pt x="2" y="55"/>
                      <a:pt x="0" y="53"/>
                      <a:pt x="0" y="49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2" y="0"/>
                      <a:pt x="5" y="0"/>
                    </a:cubicBezTo>
                    <a:cubicBezTo>
                      <a:pt x="63" y="0"/>
                      <a:pt x="63" y="0"/>
                      <a:pt x="63" y="0"/>
                    </a:cubicBezTo>
                    <a:cubicBezTo>
                      <a:pt x="66" y="0"/>
                      <a:pt x="68" y="3"/>
                      <a:pt x="68" y="6"/>
                    </a:cubicBezTo>
                    <a:lnTo>
                      <a:pt x="68" y="49"/>
                    </a:lnTo>
                    <a:close/>
                    <a:moveTo>
                      <a:pt x="5" y="5"/>
                    </a:moveTo>
                    <a:cubicBezTo>
                      <a:pt x="5" y="5"/>
                      <a:pt x="4" y="5"/>
                      <a:pt x="4" y="6"/>
                    </a:cubicBezTo>
                    <a:cubicBezTo>
                      <a:pt x="4" y="49"/>
                      <a:pt x="4" y="49"/>
                      <a:pt x="4" y="49"/>
                    </a:cubicBezTo>
                    <a:cubicBezTo>
                      <a:pt x="4" y="50"/>
                      <a:pt x="5" y="51"/>
                      <a:pt x="5" y="51"/>
                    </a:cubicBezTo>
                    <a:cubicBezTo>
                      <a:pt x="63" y="51"/>
                      <a:pt x="63" y="51"/>
                      <a:pt x="63" y="51"/>
                    </a:cubicBezTo>
                    <a:cubicBezTo>
                      <a:pt x="63" y="51"/>
                      <a:pt x="64" y="50"/>
                      <a:pt x="64" y="49"/>
                    </a:cubicBezTo>
                    <a:cubicBezTo>
                      <a:pt x="64" y="6"/>
                      <a:pt x="64" y="6"/>
                      <a:pt x="64" y="6"/>
                    </a:cubicBezTo>
                    <a:cubicBezTo>
                      <a:pt x="64" y="5"/>
                      <a:pt x="63" y="5"/>
                      <a:pt x="63" y="5"/>
                    </a:cubicBezTo>
                    <a:lnTo>
                      <a:pt x="5" y="5"/>
                    </a:lnTo>
                    <a:close/>
                    <a:moveTo>
                      <a:pt x="16" y="23"/>
                    </a:moveTo>
                    <a:cubicBezTo>
                      <a:pt x="12" y="23"/>
                      <a:pt x="9" y="20"/>
                      <a:pt x="9" y="16"/>
                    </a:cubicBezTo>
                    <a:cubicBezTo>
                      <a:pt x="9" y="13"/>
                      <a:pt x="12" y="9"/>
                      <a:pt x="16" y="9"/>
                    </a:cubicBezTo>
                    <a:cubicBezTo>
                      <a:pt x="20" y="9"/>
                      <a:pt x="23" y="13"/>
                      <a:pt x="23" y="16"/>
                    </a:cubicBezTo>
                    <a:cubicBezTo>
                      <a:pt x="23" y="20"/>
                      <a:pt x="20" y="23"/>
                      <a:pt x="16" y="23"/>
                    </a:cubicBezTo>
                    <a:close/>
                    <a:moveTo>
                      <a:pt x="59" y="46"/>
                    </a:moveTo>
                    <a:cubicBezTo>
                      <a:pt x="9" y="46"/>
                      <a:pt x="9" y="46"/>
                      <a:pt x="9" y="46"/>
                    </a:cubicBezTo>
                    <a:cubicBezTo>
                      <a:pt x="9" y="39"/>
                      <a:pt x="9" y="39"/>
                      <a:pt x="9" y="39"/>
                    </a:cubicBezTo>
                    <a:cubicBezTo>
                      <a:pt x="20" y="28"/>
                      <a:pt x="20" y="28"/>
                      <a:pt x="20" y="28"/>
                    </a:cubicBezTo>
                    <a:cubicBezTo>
                      <a:pt x="26" y="33"/>
                      <a:pt x="26" y="33"/>
                      <a:pt x="26" y="33"/>
                    </a:cubicBezTo>
                    <a:cubicBezTo>
                      <a:pt x="44" y="15"/>
                      <a:pt x="44" y="15"/>
                      <a:pt x="44" y="15"/>
                    </a:cubicBezTo>
                    <a:cubicBezTo>
                      <a:pt x="59" y="30"/>
                      <a:pt x="59" y="30"/>
                      <a:pt x="59" y="30"/>
                    </a:cubicBezTo>
                    <a:lnTo>
                      <a:pt x="59" y="46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id-ID" dirty="0">
                  <a:latin typeface="+mn-ea"/>
                </a:endParaRPr>
              </a:p>
            </p:txBody>
          </p:sp>
        </p:grpSp>
        <p:sp>
          <p:nvSpPr>
            <p:cNvPr id="14" name="Button">
              <a:extLst>
                <a:ext uri="{FF2B5EF4-FFF2-40B4-BE49-F238E27FC236}">
                  <a16:creationId xmlns:a16="http://schemas.microsoft.com/office/drawing/2014/main" id="{28D07AC6-3D81-F497-643B-2862B16A96A0}"/>
                </a:ext>
              </a:extLst>
            </p:cNvPr>
            <p:cNvSpPr>
              <a:spLocks/>
            </p:cNvSpPr>
            <p:nvPr/>
          </p:nvSpPr>
          <p:spPr bwMode="auto">
            <a:xfrm>
              <a:off x="3507967" y="6313512"/>
              <a:ext cx="956861" cy="241995"/>
            </a:xfrm>
            <a:prstGeom prst="roundRect">
              <a:avLst>
                <a:gd name="adj" fmla="val 8776"/>
              </a:avLst>
            </a:prstGeom>
            <a:solidFill>
              <a:srgbClr val="FFFFFF"/>
            </a:solidFill>
            <a:ln w="6350" cap="flat" cmpd="sng" algn="ctr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Showcase </a:t>
              </a:r>
              <a:r>
                <a:rPr lang="ko-KR" alt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체험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43F485E6-1EFD-59A0-ADD5-B89AFEDD602A}"/>
                </a:ext>
              </a:extLst>
            </p:cNvPr>
            <p:cNvCxnSpPr/>
            <p:nvPr/>
          </p:nvCxnSpPr>
          <p:spPr>
            <a:xfrm>
              <a:off x="217502" y="4401108"/>
              <a:ext cx="9010633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4CECF07D-DCD4-F5EB-C432-594628811256}"/>
                </a:ext>
              </a:extLst>
            </p:cNvPr>
            <p:cNvCxnSpPr>
              <a:cxnSpLocks/>
            </p:cNvCxnSpPr>
            <p:nvPr/>
          </p:nvCxnSpPr>
          <p:spPr>
            <a:xfrm>
              <a:off x="2592015" y="3981978"/>
              <a:ext cx="0" cy="42003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F08E072D-C8DE-6F02-25ED-075A4740AD5C}"/>
                </a:ext>
              </a:extLst>
            </p:cNvPr>
            <p:cNvSpPr/>
            <p:nvPr/>
          </p:nvSpPr>
          <p:spPr>
            <a:xfrm>
              <a:off x="675699" y="4102800"/>
              <a:ext cx="1335545" cy="154914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/>
            <a:p>
              <a:pPr lvl="0" algn="ctr" latinLnBrk="0">
                <a:lnSpc>
                  <a:spcPct val="110000"/>
                </a:lnSpc>
                <a:defRPr/>
              </a:pPr>
              <a:r>
                <a:rPr lang="ko-KR" altLang="en-US" sz="1000" b="1" dirty="0">
                  <a:latin typeface="+mn-ea"/>
                  <a:cs typeface="Segoe UI" panose="020B0502040204020203" pitchFamily="34" charset="0"/>
                </a:rPr>
                <a:t>집중도 분석</a:t>
              </a: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8551FC55-6857-F9AC-9C97-10EFB07D00AD}"/>
                </a:ext>
              </a:extLst>
            </p:cNvPr>
            <p:cNvSpPr/>
            <p:nvPr/>
          </p:nvSpPr>
          <p:spPr>
            <a:xfrm>
              <a:off x="7440746" y="4102800"/>
              <a:ext cx="1335545" cy="154914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/>
            <a:p>
              <a:pPr lvl="0" algn="ctr" latinLnBrk="0">
                <a:lnSpc>
                  <a:spcPct val="110000"/>
                </a:lnSpc>
                <a:defRPr/>
              </a:pPr>
              <a:r>
                <a:rPr lang="ko-KR" altLang="en-US" sz="1000" b="1" dirty="0">
                  <a:latin typeface="+mn-ea"/>
                  <a:cs typeface="Segoe UI" panose="020B0502040204020203" pitchFamily="34" charset="0"/>
                </a:rPr>
                <a:t>시험 부정행위 검출</a:t>
              </a: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B5AA7010-51FC-7C2F-DFF8-3CF257881328}"/>
                </a:ext>
              </a:extLst>
            </p:cNvPr>
            <p:cNvSpPr/>
            <p:nvPr/>
          </p:nvSpPr>
          <p:spPr>
            <a:xfrm>
              <a:off x="217498" y="4341026"/>
              <a:ext cx="2369487" cy="70745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Ins="90000" rtlCol="0" anchor="ctr"/>
            <a:lstStyle/>
            <a:p>
              <a:pPr algn="l"/>
              <a:endParaRPr lang="ko-KR" altLang="en-US" sz="1000" noProof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E1ABF8F0-E4B2-8922-55DF-2CDE74C718B1}"/>
                </a:ext>
              </a:extLst>
            </p:cNvPr>
            <p:cNvCxnSpPr/>
            <p:nvPr/>
          </p:nvCxnSpPr>
          <p:spPr>
            <a:xfrm>
              <a:off x="217502" y="3963977"/>
              <a:ext cx="9010633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60063F82-859C-24AC-45B3-AD5AFE2B8456}"/>
                </a:ext>
              </a:extLst>
            </p:cNvPr>
            <p:cNvCxnSpPr>
              <a:cxnSpLocks/>
            </p:cNvCxnSpPr>
            <p:nvPr/>
          </p:nvCxnSpPr>
          <p:spPr>
            <a:xfrm>
              <a:off x="4763778" y="3967282"/>
              <a:ext cx="8503" cy="45431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243429C0-F2FE-652E-E6B2-808048198E3F}"/>
                </a:ext>
              </a:extLst>
            </p:cNvPr>
            <p:cNvCxnSpPr>
              <a:cxnSpLocks/>
            </p:cNvCxnSpPr>
            <p:nvPr/>
          </p:nvCxnSpPr>
          <p:spPr>
            <a:xfrm>
              <a:off x="6945599" y="3967282"/>
              <a:ext cx="0" cy="43472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3C83B75D-563D-A473-2E17-E5DA03EC3A04}"/>
                </a:ext>
              </a:extLst>
            </p:cNvPr>
            <p:cNvSpPr/>
            <p:nvPr/>
          </p:nvSpPr>
          <p:spPr>
            <a:xfrm>
              <a:off x="3014376" y="4102800"/>
              <a:ext cx="1335545" cy="154914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/>
            <a:p>
              <a:pPr lvl="0" algn="ctr" latinLnBrk="0">
                <a:lnSpc>
                  <a:spcPct val="110000"/>
                </a:lnSpc>
                <a:defRPr/>
              </a:pPr>
              <a:r>
                <a:rPr lang="ko-KR" altLang="en-US" sz="1000" b="1">
                  <a:latin typeface="+mn-ea"/>
                  <a:cs typeface="Segoe UI" panose="020B0502040204020203" pitchFamily="34" charset="0"/>
                </a:rPr>
                <a:t>흥미도 </a:t>
              </a:r>
              <a:r>
                <a:rPr lang="ko-KR" altLang="en-US" sz="1000" b="1" dirty="0">
                  <a:latin typeface="+mn-ea"/>
                  <a:cs typeface="Segoe UI" panose="020B0502040204020203" pitchFamily="34" charset="0"/>
                </a:rPr>
                <a:t>분석</a:t>
              </a: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6B364A5D-2F5D-4000-5893-221C93E6B63F}"/>
                </a:ext>
              </a:extLst>
            </p:cNvPr>
            <p:cNvSpPr/>
            <p:nvPr/>
          </p:nvSpPr>
          <p:spPr>
            <a:xfrm>
              <a:off x="5193524" y="4102800"/>
              <a:ext cx="1335545" cy="154914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/>
            <a:p>
              <a:pPr lvl="0" algn="ctr" latinLnBrk="0">
                <a:lnSpc>
                  <a:spcPct val="110000"/>
                </a:lnSpc>
                <a:defRPr/>
              </a:pPr>
              <a:r>
                <a:rPr lang="ko-KR" altLang="en-US" sz="1000" b="1" dirty="0">
                  <a:latin typeface="+mn-ea"/>
                  <a:cs typeface="Segoe UI" panose="020B0502040204020203" pitchFamily="34" charset="0"/>
                </a:rPr>
                <a:t>자세 분석</a:t>
              </a: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49ABF374-A6BF-7317-209A-7A83805A7CF6}"/>
                </a:ext>
              </a:extLst>
            </p:cNvPr>
            <p:cNvSpPr/>
            <p:nvPr/>
          </p:nvSpPr>
          <p:spPr>
            <a:xfrm>
              <a:off x="217502" y="791183"/>
              <a:ext cx="9010636" cy="51606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x-none" altLang="en-US" dirty="0">
                <a:latin typeface="+mn-ea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5C64B45F-4FC0-A46D-BF36-B2E5D38F8D5F}"/>
                </a:ext>
              </a:extLst>
            </p:cNvPr>
            <p:cNvSpPr/>
            <p:nvPr/>
          </p:nvSpPr>
          <p:spPr>
            <a:xfrm>
              <a:off x="217502" y="791183"/>
              <a:ext cx="9010636" cy="51606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x-none" altLang="en-US" dirty="0">
                <a:latin typeface="+mn-ea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EFB28432-8539-3297-884A-369F9CDFE6B5}"/>
                </a:ext>
              </a:extLst>
            </p:cNvPr>
            <p:cNvSpPr/>
            <p:nvPr/>
          </p:nvSpPr>
          <p:spPr>
            <a:xfrm>
              <a:off x="217502" y="791183"/>
              <a:ext cx="9010636" cy="51606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x-none" altLang="en-US" dirty="0">
                <a:latin typeface="+mn-ea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91DABD91-D4C7-9F17-2FF5-84E8D5B6C21E}"/>
                </a:ext>
              </a:extLst>
            </p:cNvPr>
            <p:cNvSpPr/>
            <p:nvPr/>
          </p:nvSpPr>
          <p:spPr bwMode="auto">
            <a:xfrm>
              <a:off x="338543" y="949952"/>
              <a:ext cx="1004929" cy="198522"/>
            </a:xfrm>
            <a:prstGeom prst="rect">
              <a:avLst/>
            </a:prstGeom>
            <a:noFill/>
            <a:ln w="2857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none" lIns="36000"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0" lang="en-US" altLang="ko-KR" sz="1050" b="1" dirty="0">
                  <a:solidFill>
                    <a:schemeClr val="bg1">
                      <a:lumMod val="65000"/>
                    </a:schemeClr>
                  </a:solidFill>
                  <a:latin typeface="+mn-ea"/>
                </a:rPr>
                <a:t>Raiseme </a:t>
              </a:r>
              <a:r>
                <a:rPr lang="en-US" altLang="ko-KR" sz="1050" b="1" dirty="0">
                  <a:solidFill>
                    <a:schemeClr val="bg1">
                      <a:lumMod val="65000"/>
                    </a:schemeClr>
                  </a:solidFill>
                  <a:latin typeface="+mn-ea"/>
                </a:rPr>
                <a:t>Logo</a:t>
              </a:r>
              <a:endParaRPr kumimoji="0" lang="ko-KR" altLang="en-US" sz="1050" b="1" dirty="0">
                <a:solidFill>
                  <a:schemeClr val="bg1">
                    <a:lumMod val="65000"/>
                  </a:schemeClr>
                </a:solidFill>
                <a:latin typeface="+mn-ea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05B60A9-FEAA-D5F8-6863-78B74316EA62}"/>
                </a:ext>
              </a:extLst>
            </p:cNvPr>
            <p:cNvSpPr txBox="1"/>
            <p:nvPr/>
          </p:nvSpPr>
          <p:spPr>
            <a:xfrm>
              <a:off x="6903769" y="926102"/>
              <a:ext cx="502309" cy="246221"/>
            </a:xfrm>
            <a:prstGeom prst="rect">
              <a:avLst/>
            </a:prstGeom>
            <a:noFill/>
          </p:spPr>
          <p:txBody>
            <a:bodyPr wrap="none" lIns="36000" rIns="36000" rtlCol="0" anchor="ctr">
              <a:spAutoFit/>
            </a:bodyPr>
            <a:lstStyle/>
            <a:p>
              <a:pPr algn="ctr"/>
              <a:r>
                <a:rPr kumimoji="1" lang="en-US" altLang="en-US" sz="1000" b="1" dirty="0">
                  <a:latin typeface="+mn-ea"/>
                </a:rPr>
                <a:t>Service</a:t>
              </a:r>
              <a:endParaRPr kumimoji="1" lang="x-none" altLang="en-US" sz="1000" b="1" dirty="0">
                <a:latin typeface="+mn-ea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AC6E76D6-AC7D-82FF-8E4C-68EA9DED4696}"/>
                </a:ext>
              </a:extLst>
            </p:cNvPr>
            <p:cNvSpPr txBox="1"/>
            <p:nvPr/>
          </p:nvSpPr>
          <p:spPr>
            <a:xfrm>
              <a:off x="8651687" y="926102"/>
              <a:ext cx="407731" cy="246221"/>
            </a:xfrm>
            <a:prstGeom prst="rect">
              <a:avLst/>
            </a:prstGeom>
            <a:noFill/>
          </p:spPr>
          <p:txBody>
            <a:bodyPr wrap="none" lIns="36000" rIns="36000" rtlCol="0" anchor="ctr">
              <a:spAutoFit/>
            </a:bodyPr>
            <a:lstStyle/>
            <a:p>
              <a:pPr algn="ctr"/>
              <a:r>
                <a:rPr kumimoji="1" lang="en-US" altLang="en-US" sz="1000" b="1" dirty="0">
                  <a:latin typeface="+mn-ea"/>
                </a:rPr>
                <a:t>News</a:t>
              </a:r>
              <a:endParaRPr kumimoji="1" lang="x-none" altLang="en-US" sz="1000" b="1" dirty="0">
                <a:latin typeface="+mn-ea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F3D80295-FEB6-6C6F-453B-462BC64E2155}"/>
                </a:ext>
              </a:extLst>
            </p:cNvPr>
            <p:cNvSpPr/>
            <p:nvPr/>
          </p:nvSpPr>
          <p:spPr bwMode="auto">
            <a:xfrm>
              <a:off x="5775776" y="971689"/>
              <a:ext cx="346666" cy="155049"/>
            </a:xfrm>
            <a:prstGeom prst="rect">
              <a:avLst/>
            </a:prstGeom>
            <a:noFill/>
            <a:ln w="2857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none" lIns="36000"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kumimoji="0" lang="ko-KR" altLang="en-US" sz="1000" b="1" dirty="0">
                <a:latin typeface="+mn-ea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D2E52764-4E8E-D9C7-FAA8-57B6899B0B40}"/>
                </a:ext>
              </a:extLst>
            </p:cNvPr>
            <p:cNvSpPr txBox="1"/>
            <p:nvPr/>
          </p:nvSpPr>
          <p:spPr>
            <a:xfrm>
              <a:off x="8080805" y="926102"/>
              <a:ext cx="353228" cy="246221"/>
            </a:xfrm>
            <a:prstGeom prst="rect">
              <a:avLst/>
            </a:prstGeom>
            <a:noFill/>
          </p:spPr>
          <p:txBody>
            <a:bodyPr wrap="none" lIns="36000" rIns="36000" rtlCol="0" anchor="ctr">
              <a:spAutoFit/>
            </a:bodyPr>
            <a:lstStyle/>
            <a:p>
              <a:pPr algn="ctr"/>
              <a:r>
                <a:rPr kumimoji="1" lang="en-US" altLang="en-US" sz="1000" b="1" dirty="0">
                  <a:latin typeface="+mn-ea"/>
                </a:rPr>
                <a:t>Case</a:t>
              </a:r>
              <a:endParaRPr kumimoji="1" lang="x-none" altLang="en-US" sz="1000" b="1" dirty="0">
                <a:latin typeface="+mn-ea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6AF2542-CED7-2911-3559-17CC3AE61FAD}"/>
                </a:ext>
              </a:extLst>
            </p:cNvPr>
            <p:cNvSpPr txBox="1"/>
            <p:nvPr/>
          </p:nvSpPr>
          <p:spPr>
            <a:xfrm>
              <a:off x="6323266" y="926102"/>
              <a:ext cx="451012" cy="246221"/>
            </a:xfrm>
            <a:prstGeom prst="rect">
              <a:avLst/>
            </a:prstGeom>
            <a:noFill/>
          </p:spPr>
          <p:txBody>
            <a:bodyPr wrap="none" lIns="36000" rIns="36000" rtlCol="0" anchor="ctr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0" lang="en-US" altLang="ko-KR" sz="1000" b="1" dirty="0">
                  <a:latin typeface="+mn-ea"/>
                </a:rPr>
                <a:t>About</a:t>
              </a:r>
              <a:endParaRPr kumimoji="0" lang="ko-KR" altLang="en-US" sz="1000" b="1" dirty="0">
                <a:latin typeface="+mn-ea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9167492-B130-9FC3-1A05-D6D129CE7E29}"/>
                </a:ext>
              </a:extLst>
            </p:cNvPr>
            <p:cNvSpPr txBox="1"/>
            <p:nvPr/>
          </p:nvSpPr>
          <p:spPr>
            <a:xfrm>
              <a:off x="7506714" y="926102"/>
              <a:ext cx="359641" cy="246221"/>
            </a:xfrm>
            <a:prstGeom prst="rect">
              <a:avLst/>
            </a:prstGeom>
            <a:noFill/>
          </p:spPr>
          <p:txBody>
            <a:bodyPr wrap="none" lIns="36000" rIns="36000" rtlCol="0" anchor="ctr">
              <a:spAutoFit/>
            </a:bodyPr>
            <a:lstStyle/>
            <a:p>
              <a:pPr algn="ctr"/>
              <a:r>
                <a:rPr kumimoji="1" lang="en-US" altLang="en-US" sz="1000" b="1" dirty="0">
                  <a:latin typeface="+mn-ea"/>
                </a:rPr>
                <a:t>Tech</a:t>
              </a:r>
              <a:endParaRPr kumimoji="1" lang="x-none" altLang="en-US" sz="1000" b="1" dirty="0">
                <a:latin typeface="+mn-ea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8F8EF853-7126-6C59-040F-3143CD65C553}"/>
                </a:ext>
              </a:extLst>
            </p:cNvPr>
            <p:cNvSpPr/>
            <p:nvPr/>
          </p:nvSpPr>
          <p:spPr>
            <a:xfrm>
              <a:off x="217498" y="788533"/>
              <a:ext cx="9010632" cy="5798735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Ins="90000" rtlCol="0" anchor="ctr"/>
            <a:lstStyle/>
            <a:p>
              <a:pPr algn="ctr"/>
              <a:endParaRPr lang="ko-KR" altLang="en-US" noProof="1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8CBDDABD-9F6D-7122-F451-F28629387AFF}"/>
              </a:ext>
            </a:extLst>
          </p:cNvPr>
          <p:cNvSpPr/>
          <p:nvPr/>
        </p:nvSpPr>
        <p:spPr>
          <a:xfrm>
            <a:off x="308166" y="878163"/>
            <a:ext cx="8760063" cy="540358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marR="0" lvl="1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35163ED7-8E9F-17F8-5C24-3762FA1E64C7}"/>
              </a:ext>
            </a:extLst>
          </p:cNvPr>
          <p:cNvSpPr/>
          <p:nvPr/>
        </p:nvSpPr>
        <p:spPr>
          <a:xfrm>
            <a:off x="548541" y="1773940"/>
            <a:ext cx="8283991" cy="4205898"/>
          </a:xfrm>
          <a:prstGeom prst="rect">
            <a:avLst/>
          </a:prstGeom>
          <a:solidFill>
            <a:srgbClr val="A6A6A6"/>
          </a:solidFill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lnSpc>
                <a:spcPct val="150000"/>
              </a:lnSpc>
              <a:buAutoNum type="arabicPeriod"/>
            </a:pP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0" name="Delete">
            <a:extLst>
              <a:ext uri="{FF2B5EF4-FFF2-40B4-BE49-F238E27FC236}">
                <a16:creationId xmlns:a16="http://schemas.microsoft.com/office/drawing/2014/main" id="{951FB779-9AA6-1733-0422-850DC12E72A9}"/>
              </a:ext>
            </a:extLst>
          </p:cNvPr>
          <p:cNvSpPr>
            <a:spLocks noChangeAspect="1"/>
          </p:cNvSpPr>
          <p:nvPr/>
        </p:nvSpPr>
        <p:spPr bwMode="auto">
          <a:xfrm>
            <a:off x="8531986" y="1037036"/>
            <a:ext cx="157114" cy="169711"/>
          </a:xfrm>
          <a:custGeom>
            <a:avLst/>
            <a:gdLst>
              <a:gd name="T0" fmla="*/ 3 w 77"/>
              <a:gd name="T1" fmla="*/ 0 h 77"/>
              <a:gd name="T2" fmla="*/ 0 w 77"/>
              <a:gd name="T3" fmla="*/ 3 h 77"/>
              <a:gd name="T4" fmla="*/ 36 w 77"/>
              <a:gd name="T5" fmla="*/ 38 h 77"/>
              <a:gd name="T6" fmla="*/ 0 w 77"/>
              <a:gd name="T7" fmla="*/ 74 h 77"/>
              <a:gd name="T8" fmla="*/ 3 w 77"/>
              <a:gd name="T9" fmla="*/ 77 h 77"/>
              <a:gd name="T10" fmla="*/ 39 w 77"/>
              <a:gd name="T11" fmla="*/ 41 h 77"/>
              <a:gd name="T12" fmla="*/ 74 w 77"/>
              <a:gd name="T13" fmla="*/ 77 h 77"/>
              <a:gd name="T14" fmla="*/ 77 w 77"/>
              <a:gd name="T15" fmla="*/ 74 h 77"/>
              <a:gd name="T16" fmla="*/ 42 w 77"/>
              <a:gd name="T17" fmla="*/ 38 h 77"/>
              <a:gd name="T18" fmla="*/ 77 w 77"/>
              <a:gd name="T19" fmla="*/ 3 h 77"/>
              <a:gd name="T20" fmla="*/ 74 w 77"/>
              <a:gd name="T21" fmla="*/ 0 h 77"/>
              <a:gd name="T22" fmla="*/ 39 w 77"/>
              <a:gd name="T23" fmla="*/ 35 h 77"/>
              <a:gd name="T24" fmla="*/ 3 w 77"/>
              <a:gd name="T25" fmla="*/ 0 h 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77" h="77">
                <a:moveTo>
                  <a:pt x="3" y="0"/>
                </a:moveTo>
                <a:lnTo>
                  <a:pt x="0" y="3"/>
                </a:lnTo>
                <a:lnTo>
                  <a:pt x="36" y="38"/>
                </a:lnTo>
                <a:lnTo>
                  <a:pt x="0" y="74"/>
                </a:lnTo>
                <a:lnTo>
                  <a:pt x="3" y="77"/>
                </a:lnTo>
                <a:lnTo>
                  <a:pt x="39" y="41"/>
                </a:lnTo>
                <a:lnTo>
                  <a:pt x="74" y="77"/>
                </a:lnTo>
                <a:lnTo>
                  <a:pt x="77" y="74"/>
                </a:lnTo>
                <a:lnTo>
                  <a:pt x="42" y="38"/>
                </a:lnTo>
                <a:lnTo>
                  <a:pt x="77" y="3"/>
                </a:lnTo>
                <a:lnTo>
                  <a:pt x="74" y="0"/>
                </a:lnTo>
                <a:lnTo>
                  <a:pt x="39" y="35"/>
                </a:lnTo>
                <a:lnTo>
                  <a:pt x="3" y="0"/>
                </a:lnTo>
                <a:close/>
              </a:path>
            </a:pathLst>
          </a:custGeom>
          <a:solidFill>
            <a:srgbClr val="5F5F5F"/>
          </a:solidFill>
          <a:ln w="3175"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91BF9260-555A-D764-44CF-A5966B765739}"/>
              </a:ext>
            </a:extLst>
          </p:cNvPr>
          <p:cNvSpPr/>
          <p:nvPr/>
        </p:nvSpPr>
        <p:spPr>
          <a:xfrm>
            <a:off x="548549" y="1413736"/>
            <a:ext cx="8283984" cy="4453647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lnSpc>
                <a:spcPct val="150000"/>
              </a:lnSpc>
              <a:buAutoNum type="arabicPeriod"/>
            </a:pP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1853D1CF-1C95-E616-FF4C-A03D8DF1D5AD}"/>
              </a:ext>
            </a:extLst>
          </p:cNvPr>
          <p:cNvSpPr/>
          <p:nvPr/>
        </p:nvSpPr>
        <p:spPr>
          <a:xfrm>
            <a:off x="548548" y="986216"/>
            <a:ext cx="1803035" cy="293034"/>
          </a:xfrm>
          <a:prstGeom prst="rect">
            <a:avLst/>
          </a:prstGeom>
          <a:noFill/>
          <a:ln w="3175">
            <a:noFill/>
          </a:ln>
          <a:effectLst/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Raiseme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Showcase</a:t>
            </a:r>
            <a:endParaRPr lang="ko-KR" altLang="en-US" sz="12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graphicFrame>
        <p:nvGraphicFramePr>
          <p:cNvPr id="93" name="표 92">
            <a:extLst>
              <a:ext uri="{FF2B5EF4-FFF2-40B4-BE49-F238E27FC236}">
                <a16:creationId xmlns:a16="http://schemas.microsoft.com/office/drawing/2014/main" id="{15974865-27E3-2F5C-450D-68355EF95C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7151588"/>
              </p:ext>
            </p:extLst>
          </p:nvPr>
        </p:nvGraphicFramePr>
        <p:xfrm>
          <a:off x="9317697" y="798693"/>
          <a:ext cx="2656801" cy="22709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6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61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5521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B="6480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lnSpc>
                          <a:spcPts val="1200"/>
                        </a:lnSpc>
                        <a:buFontTx/>
                        <a:buNone/>
                      </a:pPr>
                      <a:r>
                        <a:rPr lang="ko-KR" altLang="en-US" sz="800" b="1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분석 결과</a:t>
                      </a:r>
                      <a:endParaRPr lang="en-US" altLang="ko-KR" sz="800" b="0" kern="1200" spc="-60" baseline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0" indent="0" latinLnBrk="1">
                        <a:lnSpc>
                          <a:spcPts val="1200"/>
                        </a:lnSpc>
                        <a:buFontTx/>
                        <a:buNone/>
                      </a:pPr>
                      <a:r>
                        <a:rPr lang="en-US" altLang="ko-KR" sz="800" b="1" kern="1200" spc="-8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- 1a</a:t>
                      </a:r>
                      <a:r>
                        <a:rPr lang="en-US" altLang="ko-KR" sz="800" b="0" kern="1200" spc="-8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. </a:t>
                      </a:r>
                      <a:r>
                        <a:rPr lang="ko-KR" altLang="en-US" sz="800" b="0" kern="1200" spc="-1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총 분석 시간</a:t>
                      </a:r>
                      <a:r>
                        <a:rPr lang="en-US" altLang="ko-KR" sz="800" b="0" kern="1200" spc="-1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800" b="0" kern="1200" spc="-100" baseline="0" dirty="0" err="1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자리비움</a:t>
                      </a:r>
                      <a:r>
                        <a:rPr lang="ko-KR" altLang="en-US" sz="800" b="0" kern="1200" spc="-1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시간</a:t>
                      </a:r>
                      <a:r>
                        <a:rPr lang="en-US" altLang="ko-KR" sz="800" b="0" kern="1200" spc="-1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(</a:t>
                      </a:r>
                      <a:r>
                        <a:rPr lang="ko-KR" altLang="en-US" sz="800" b="0" kern="1200" spc="-1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횟수</a:t>
                      </a:r>
                      <a:r>
                        <a:rPr lang="en-US" altLang="ko-KR" sz="800" b="0" kern="1200" spc="-1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),   </a:t>
                      </a:r>
                      <a:r>
                        <a:rPr lang="ko-KR" altLang="en-US" sz="800" b="0" kern="1200" spc="-100" baseline="0" dirty="0" err="1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자세좋음</a:t>
                      </a:r>
                      <a:r>
                        <a:rPr lang="ko-KR" altLang="en-US" sz="800" b="0" kern="1200" spc="-1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시간</a:t>
                      </a:r>
                      <a:r>
                        <a:rPr lang="en-US" altLang="ko-KR" sz="800" b="0" kern="1200" spc="-1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(</a:t>
                      </a:r>
                      <a:r>
                        <a:rPr lang="ko-KR" altLang="en-US" sz="800" b="0" kern="1200" spc="-1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횟수</a:t>
                      </a:r>
                      <a:r>
                        <a:rPr lang="en-US" altLang="ko-KR" sz="800" b="0" kern="1200" spc="-1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).      </a:t>
                      </a:r>
                    </a:p>
                    <a:p>
                      <a:pPr marL="0" indent="0" latinLnBrk="1">
                        <a:lnSpc>
                          <a:spcPts val="1200"/>
                        </a:lnSpc>
                        <a:buFontTx/>
                        <a:buNone/>
                      </a:pPr>
                      <a:r>
                        <a:rPr lang="ko-KR" altLang="en-US" sz="800" b="0" kern="1200" spc="-8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         </a:t>
                      </a:r>
                      <a:r>
                        <a:rPr lang="ko-KR" altLang="en-US" sz="800" b="0" kern="1200" spc="-80" baseline="0" dirty="0" err="1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자세보통</a:t>
                      </a:r>
                      <a:r>
                        <a:rPr lang="ko-KR" altLang="en-US" sz="800" b="0" kern="1200" spc="-8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시간</a:t>
                      </a:r>
                      <a:r>
                        <a:rPr lang="en-US" altLang="ko-KR" sz="800" b="0" kern="1200" spc="-8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800" b="0" kern="1200" spc="-80" baseline="0" dirty="0" err="1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자세나쁨</a:t>
                      </a:r>
                      <a:r>
                        <a:rPr lang="ko-KR" altLang="en-US" sz="800" b="0" kern="1200" spc="-8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시간</a:t>
                      </a:r>
                      <a:r>
                        <a:rPr lang="en-US" altLang="ko-KR" sz="800" b="0" kern="1200" spc="-8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(</a:t>
                      </a:r>
                      <a:r>
                        <a:rPr lang="ko-KR" altLang="en-US" sz="800" b="0" kern="1200" spc="-8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횟수</a:t>
                      </a:r>
                      <a:r>
                        <a:rPr lang="en-US" altLang="ko-KR" sz="800" b="0" kern="1200" spc="-8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)</a:t>
                      </a:r>
                    </a:p>
                    <a:p>
                      <a:pPr marL="0" indent="0" latinLnBrk="1">
                        <a:lnSpc>
                          <a:spcPts val="1200"/>
                        </a:lnSpc>
                        <a:buFontTx/>
                        <a:buNone/>
                      </a:pPr>
                      <a:r>
                        <a:rPr lang="en-US" altLang="ko-KR" sz="800" b="1" kern="1200" spc="-4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- 1b</a:t>
                      </a:r>
                      <a:r>
                        <a:rPr lang="en-US" altLang="ko-KR" sz="800" b="0" kern="1200" spc="-4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. </a:t>
                      </a:r>
                      <a:r>
                        <a:rPr lang="ko-KR" altLang="en-US" sz="800" b="0" kern="1200" spc="-4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자세평가</a:t>
                      </a:r>
                      <a:r>
                        <a:rPr lang="en-US" altLang="ko-KR" sz="800" b="0" kern="1200" spc="-4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800" b="0" kern="1200" spc="-40" baseline="0" dirty="0" err="1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자리비움</a:t>
                      </a:r>
                      <a:r>
                        <a:rPr lang="en-US" altLang="ko-KR" sz="800" b="0" kern="1200" spc="-4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800" b="0" kern="1200" spc="-40" baseline="0" dirty="0" err="1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자세좋음</a:t>
                      </a:r>
                      <a:r>
                        <a:rPr lang="ko-KR" altLang="en-US" sz="800" b="0" kern="1200" spc="-4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유지 최대</a:t>
                      </a:r>
                      <a:r>
                        <a:rPr lang="en-US" altLang="ko-KR" sz="800" b="0" kern="1200" spc="-4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(</a:t>
                      </a:r>
                      <a:r>
                        <a:rPr lang="ko-KR" altLang="en-US" sz="800" b="0" kern="1200" spc="-4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초</a:t>
                      </a:r>
                      <a:r>
                        <a:rPr lang="en-US" altLang="ko-KR" sz="800" b="0" kern="1200" spc="-4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),</a:t>
                      </a:r>
                    </a:p>
                    <a:p>
                      <a:pPr marL="0" indent="0" latinLnBrk="1">
                        <a:lnSpc>
                          <a:spcPts val="1200"/>
                        </a:lnSpc>
                        <a:buFontTx/>
                        <a:buNone/>
                      </a:pPr>
                      <a:r>
                        <a:rPr lang="en-US" altLang="ko-KR" sz="800" b="0" kern="1200" spc="-4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        </a:t>
                      </a:r>
                      <a:r>
                        <a:rPr lang="ko-KR" altLang="en-US" sz="800" b="0" kern="1200" spc="-40" baseline="0" dirty="0" err="1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자세나쁨</a:t>
                      </a:r>
                      <a:r>
                        <a:rPr lang="ko-KR" altLang="en-US" sz="800" b="0" kern="1200" spc="-4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유지 최대</a:t>
                      </a:r>
                      <a:r>
                        <a:rPr lang="en-US" altLang="ko-KR" sz="800" b="0" kern="1200" spc="-4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(</a:t>
                      </a:r>
                      <a:r>
                        <a:rPr lang="ko-KR" altLang="en-US" sz="800" b="0" kern="1200" spc="-4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초</a:t>
                      </a:r>
                      <a:r>
                        <a:rPr lang="en-US" altLang="ko-KR" sz="800" b="0" kern="1200" spc="-4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)</a:t>
                      </a:r>
                    </a:p>
                  </a:txBody>
                  <a:tcPr marB="648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5521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B="6480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lnSpc>
                          <a:spcPts val="1200"/>
                        </a:lnSpc>
                        <a:buFontTx/>
                        <a:buNone/>
                      </a:pPr>
                      <a:r>
                        <a:rPr lang="ko-KR" altLang="en-US" sz="800" b="1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결과 공유하기</a:t>
                      </a:r>
                      <a:endParaRPr lang="en-US" altLang="ko-KR" sz="800" b="0" baseline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marR="0" lvl="0" indent="0" algn="l" defTabSz="908399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버튼 선택 시 </a:t>
                      </a: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URL </a:t>
                      </a: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복사</a:t>
                      </a: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+ </a:t>
                      </a: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토스트메시지 출력</a:t>
                      </a:r>
                      <a:endParaRPr lang="en-US" altLang="ko-KR" sz="800" b="0" baseline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indent="0" latinLnBrk="1">
                        <a:lnSpc>
                          <a:spcPts val="1200"/>
                        </a:lnSpc>
                        <a:buFontTx/>
                        <a:buNone/>
                      </a:pPr>
                      <a:endParaRPr lang="en-US" altLang="ko-KR" sz="800" b="0" baseline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indent="0" latinLnBrk="1">
                        <a:lnSpc>
                          <a:spcPts val="1200"/>
                        </a:lnSpc>
                        <a:buFontTx/>
                        <a:buNone/>
                      </a:pPr>
                      <a:endParaRPr lang="en-US" altLang="ko-KR" sz="800" b="0" baseline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marR="0" lvl="0" indent="-171450" algn="l" defTabSz="908399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복사한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URL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입력 시 </a:t>
                      </a:r>
                      <a:r>
                        <a:rPr kumimoji="0" lang="ko-KR" altLang="en-US" sz="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메인페이지에서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[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S_POST_05_P]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팝업 출력</a:t>
                      </a:r>
                    </a:p>
                  </a:txBody>
                  <a:tcPr marB="648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4097051"/>
                  </a:ext>
                </a:extLst>
              </a:tr>
              <a:tr h="255521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B="6480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lnSpc>
                          <a:spcPts val="1200"/>
                        </a:lnSpc>
                        <a:buFontTx/>
                        <a:buNone/>
                      </a:pPr>
                      <a:r>
                        <a:rPr lang="ko-KR" altLang="en-US" sz="800" b="1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다시하기</a:t>
                      </a:r>
                      <a:endParaRPr lang="en-US" altLang="ko-KR" sz="800" b="1" baseline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marR="0" lvl="0" indent="-171450" algn="l" defTabSz="908399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선택 시 </a:t>
                      </a:r>
                      <a:r>
                        <a:rPr lang="en-US" altLang="ko-KR" sz="800" b="0" baseline="0" dirty="0">
                          <a:solidFill>
                            <a:srgbClr val="0070C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</a:t>
                      </a:r>
                      <a:r>
                        <a:rPr lang="en-US" altLang="ko-KR" sz="800" dirty="0">
                          <a:solidFill>
                            <a:srgbClr val="0070C0"/>
                          </a:solidFill>
                        </a:rPr>
                        <a:t>S_POST_01_P</a:t>
                      </a:r>
                      <a:r>
                        <a:rPr lang="en-US" altLang="ko-KR" sz="800" b="0" baseline="0" dirty="0">
                          <a:solidFill>
                            <a:srgbClr val="0070C0"/>
                          </a:solidFill>
                          <a:latin typeface="+mn-lt"/>
                          <a:ea typeface="+mn-ea"/>
                        </a:rPr>
                        <a:t>]</a:t>
                      </a:r>
                      <a:r>
                        <a:rPr lang="ko-KR" altLang="en-US" sz="800" b="0" baseline="0" dirty="0">
                          <a:solidFill>
                            <a:srgbClr val="0070C0"/>
                          </a:solidFill>
                          <a:latin typeface="+mn-lt"/>
                          <a:ea typeface="+mn-ea"/>
                        </a:rPr>
                        <a:t> </a:t>
                      </a: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으로 이동 </a:t>
                      </a:r>
                      <a:endParaRPr lang="ko-KR" altLang="en-US" sz="800" dirty="0"/>
                    </a:p>
                  </a:txBody>
                  <a:tcPr marB="648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3307514"/>
                  </a:ext>
                </a:extLst>
              </a:tr>
            </a:tbl>
          </a:graphicData>
        </a:graphic>
      </p:graphicFrame>
      <p:sp>
        <p:nvSpPr>
          <p:cNvPr id="94" name="사각형: 둥근 모서리 93">
            <a:extLst>
              <a:ext uri="{FF2B5EF4-FFF2-40B4-BE49-F238E27FC236}">
                <a16:creationId xmlns:a16="http://schemas.microsoft.com/office/drawing/2014/main" id="{3FD64A2D-D274-7DC1-CB86-C692B8C5FA55}"/>
              </a:ext>
            </a:extLst>
          </p:cNvPr>
          <p:cNvSpPr/>
          <p:nvPr/>
        </p:nvSpPr>
        <p:spPr>
          <a:xfrm>
            <a:off x="9799046" y="2041864"/>
            <a:ext cx="1802253" cy="229023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/>
              <a:t>분석결과를 복사했습니다</a:t>
            </a:r>
            <a:r>
              <a:rPr lang="en-US" altLang="ko-KR" sz="800" dirty="0"/>
              <a:t>.</a:t>
            </a:r>
            <a:endParaRPr lang="ko-KR" altLang="en-US" sz="800" dirty="0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F38A6B99-D67A-702F-ABBB-4C2B9D94511F}"/>
              </a:ext>
            </a:extLst>
          </p:cNvPr>
          <p:cNvSpPr txBox="1"/>
          <p:nvPr/>
        </p:nvSpPr>
        <p:spPr>
          <a:xfrm>
            <a:off x="9381509" y="5013924"/>
            <a:ext cx="187600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▼분석 결과 공유 예시</a:t>
            </a:r>
          </a:p>
        </p:txBody>
      </p:sp>
      <p:sp>
        <p:nvSpPr>
          <p:cNvPr id="123" name="타원 122">
            <a:extLst>
              <a:ext uri="{FF2B5EF4-FFF2-40B4-BE49-F238E27FC236}">
                <a16:creationId xmlns:a16="http://schemas.microsoft.com/office/drawing/2014/main" id="{DD7F4DD5-1FAF-EE38-0609-9409140F4858}"/>
              </a:ext>
            </a:extLst>
          </p:cNvPr>
          <p:cNvSpPr/>
          <p:nvPr/>
        </p:nvSpPr>
        <p:spPr>
          <a:xfrm>
            <a:off x="1066134" y="3421517"/>
            <a:ext cx="166154" cy="166154"/>
          </a:xfrm>
          <a:prstGeom prst="ellipse">
            <a:avLst/>
          </a:prstGeom>
          <a:solidFill>
            <a:srgbClr val="C0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38" dirty="0">
                <a:solidFill>
                  <a:schemeClr val="bg1"/>
                </a:solidFill>
                <a:latin typeface="+mn-ea"/>
              </a:rPr>
              <a:t>1b</a:t>
            </a:r>
            <a:endParaRPr lang="ko-KR" altLang="en-US" sz="738" dirty="0" err="1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102" name="그림 101">
            <a:extLst>
              <a:ext uri="{FF2B5EF4-FFF2-40B4-BE49-F238E27FC236}">
                <a16:creationId xmlns:a16="http://schemas.microsoft.com/office/drawing/2014/main" id="{3B098D75-5211-84C5-55CA-255A672353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81509" y="5248895"/>
            <a:ext cx="1878003" cy="1231135"/>
          </a:xfrm>
          <a:prstGeom prst="rect">
            <a:avLst/>
          </a:prstGeom>
        </p:spPr>
      </p:pic>
      <p:sp>
        <p:nvSpPr>
          <p:cNvPr id="125" name="TextBox 124">
            <a:extLst>
              <a:ext uri="{FF2B5EF4-FFF2-40B4-BE49-F238E27FC236}">
                <a16:creationId xmlns:a16="http://schemas.microsoft.com/office/drawing/2014/main" id="{441F8A63-0AD9-F6B5-B908-E1B5C76FE1A5}"/>
              </a:ext>
            </a:extLst>
          </p:cNvPr>
          <p:cNvSpPr txBox="1"/>
          <p:nvPr/>
        </p:nvSpPr>
        <p:spPr>
          <a:xfrm>
            <a:off x="1310008" y="2132856"/>
            <a:ext cx="6325420" cy="307777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</a:rPr>
              <a:t>자세 분석 결과 당신은</a:t>
            </a:r>
            <a:r>
              <a:rPr lang="en-US" altLang="ko-KR" sz="1400" dirty="0">
                <a:solidFill>
                  <a:schemeClr val="bg1"/>
                </a:solidFill>
              </a:rPr>
              <a:t>…</a:t>
            </a:r>
          </a:p>
        </p:txBody>
      </p:sp>
      <p:sp>
        <p:nvSpPr>
          <p:cNvPr id="127" name="타원 126">
            <a:extLst>
              <a:ext uri="{FF2B5EF4-FFF2-40B4-BE49-F238E27FC236}">
                <a16:creationId xmlns:a16="http://schemas.microsoft.com/office/drawing/2014/main" id="{C5C26C78-ACF7-A926-8CDE-6459F2A99593}"/>
              </a:ext>
            </a:extLst>
          </p:cNvPr>
          <p:cNvSpPr/>
          <p:nvPr/>
        </p:nvSpPr>
        <p:spPr>
          <a:xfrm>
            <a:off x="1044367" y="2189597"/>
            <a:ext cx="166154" cy="166154"/>
          </a:xfrm>
          <a:prstGeom prst="ellipse">
            <a:avLst/>
          </a:prstGeom>
          <a:solidFill>
            <a:srgbClr val="C0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38" dirty="0">
                <a:solidFill>
                  <a:schemeClr val="bg1"/>
                </a:solidFill>
                <a:latin typeface="+mn-ea"/>
              </a:rPr>
              <a:t>1</a:t>
            </a:r>
            <a:endParaRPr lang="ko-KR" altLang="en-US" sz="738" dirty="0" err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129" name="사각형: 둥근 모서리 128">
            <a:extLst>
              <a:ext uri="{FF2B5EF4-FFF2-40B4-BE49-F238E27FC236}">
                <a16:creationId xmlns:a16="http://schemas.microsoft.com/office/drawing/2014/main" id="{092B0112-98DE-A21D-1E57-165F98E745B8}"/>
              </a:ext>
            </a:extLst>
          </p:cNvPr>
          <p:cNvSpPr>
            <a:spLocks/>
          </p:cNvSpPr>
          <p:nvPr/>
        </p:nvSpPr>
        <p:spPr>
          <a:xfrm>
            <a:off x="4918183" y="5034486"/>
            <a:ext cx="1624050" cy="429941"/>
          </a:xfrm>
          <a:prstGeom prst="roundRect">
            <a:avLst>
              <a:gd name="adj" fmla="val 50000"/>
            </a:avLst>
          </a:prstGeom>
          <a:solidFill>
            <a:srgbClr val="7F7F7F"/>
          </a:solidFill>
          <a:ln w="0">
            <a:solidFill>
              <a:schemeClr val="tx1">
                <a:lumMod val="50000"/>
                <a:lumOff val="50000"/>
              </a:schemeClr>
            </a:solidFill>
            <a:prstDash/>
          </a:ln>
          <a:effectLst/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b="1" dirty="0">
                <a:ln w="9525" cap="flat" cmpd="sng">
                  <a:noFill/>
                  <a:prstDash/>
                </a:ln>
                <a:solidFill>
                  <a:srgbClr val="FFFFFF"/>
                </a:solidFill>
                <a:latin typeface="맑은 고딕" charset="0"/>
                <a:ea typeface="맑은 고딕" charset="0"/>
              </a:rPr>
              <a:t>다시하기</a:t>
            </a:r>
            <a:endParaRPr kumimoji="0" lang="ko-KR" altLang="en-US" sz="1400" b="1" i="0" u="none" strike="noStrike" kern="1200" cap="none" spc="0" normalizeH="0" baseline="0" noProof="0" dirty="0">
              <a:ln w="9525" cap="flat" cmpd="sng">
                <a:noFill/>
                <a:prstDash/>
              </a:ln>
              <a:solidFill>
                <a:srgbClr val="FFFFFF"/>
              </a:solidFill>
              <a:effectLst/>
              <a:uLnTx/>
              <a:uFillTx/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130" name="사각형: 둥근 모서리 128">
            <a:extLst>
              <a:ext uri="{FF2B5EF4-FFF2-40B4-BE49-F238E27FC236}">
                <a16:creationId xmlns:a16="http://schemas.microsoft.com/office/drawing/2014/main" id="{1AF4DCE0-C61C-A5A2-9474-3AC725DEBC67}"/>
              </a:ext>
            </a:extLst>
          </p:cNvPr>
          <p:cNvSpPr>
            <a:spLocks/>
          </p:cNvSpPr>
          <p:nvPr/>
        </p:nvSpPr>
        <p:spPr>
          <a:xfrm>
            <a:off x="2838840" y="5034486"/>
            <a:ext cx="1624050" cy="42994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0">
            <a:solidFill>
              <a:schemeClr val="tx1"/>
            </a:solidFill>
            <a:prstDash/>
          </a:ln>
          <a:effectLst/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b="1" dirty="0">
                <a:ln w="9525" cap="flat" cmpd="sng">
                  <a:noFill/>
                  <a:prstDash/>
                </a:ln>
                <a:solidFill>
                  <a:schemeClr val="bg1">
                    <a:lumMod val="65000"/>
                  </a:schemeClr>
                </a:solidFill>
                <a:latin typeface="맑은 고딕" charset="0"/>
                <a:ea typeface="맑은 고딕" charset="0"/>
              </a:rPr>
              <a:t>결과 공유하기</a:t>
            </a:r>
            <a:endParaRPr kumimoji="0" lang="ko-KR" altLang="en-US" sz="1400" b="1" i="0" u="none" strike="noStrike" kern="1200" cap="none" spc="0" normalizeH="0" baseline="0" noProof="0" dirty="0">
              <a:ln w="9525" cap="flat" cmpd="sng">
                <a:noFill/>
                <a:prstDash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131" name="타원 130">
            <a:extLst>
              <a:ext uri="{FF2B5EF4-FFF2-40B4-BE49-F238E27FC236}">
                <a16:creationId xmlns:a16="http://schemas.microsoft.com/office/drawing/2014/main" id="{EEDAA9A0-1A3C-6391-F958-EF8040C1BB31}"/>
              </a:ext>
            </a:extLst>
          </p:cNvPr>
          <p:cNvSpPr/>
          <p:nvPr/>
        </p:nvSpPr>
        <p:spPr>
          <a:xfrm>
            <a:off x="3569459" y="4931760"/>
            <a:ext cx="166154" cy="166154"/>
          </a:xfrm>
          <a:prstGeom prst="ellipse">
            <a:avLst/>
          </a:prstGeom>
          <a:solidFill>
            <a:srgbClr val="C0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38" dirty="0">
                <a:solidFill>
                  <a:schemeClr val="bg1"/>
                </a:solidFill>
                <a:latin typeface="+mn-ea"/>
              </a:rPr>
              <a:t>2</a:t>
            </a:r>
            <a:endParaRPr lang="ko-KR" altLang="en-US" sz="738" dirty="0" err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132" name="타원 131">
            <a:extLst>
              <a:ext uri="{FF2B5EF4-FFF2-40B4-BE49-F238E27FC236}">
                <a16:creationId xmlns:a16="http://schemas.microsoft.com/office/drawing/2014/main" id="{E2E4E2D7-FF9E-3C3C-37CB-06F247455A06}"/>
              </a:ext>
            </a:extLst>
          </p:cNvPr>
          <p:cNvSpPr/>
          <p:nvPr/>
        </p:nvSpPr>
        <p:spPr>
          <a:xfrm>
            <a:off x="5656481" y="4940080"/>
            <a:ext cx="166154" cy="166154"/>
          </a:xfrm>
          <a:prstGeom prst="ellipse">
            <a:avLst/>
          </a:prstGeom>
          <a:solidFill>
            <a:srgbClr val="C0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38" dirty="0">
                <a:solidFill>
                  <a:schemeClr val="bg1"/>
                </a:solidFill>
                <a:latin typeface="+mn-ea"/>
              </a:rPr>
              <a:t>3</a:t>
            </a:r>
            <a:endParaRPr lang="ko-KR" altLang="en-US" sz="738" dirty="0" err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AFECE6D8-870B-3F30-9EC5-F9AAFC28FFB0}"/>
              </a:ext>
            </a:extLst>
          </p:cNvPr>
          <p:cNvSpPr txBox="1"/>
          <p:nvPr/>
        </p:nvSpPr>
        <p:spPr>
          <a:xfrm>
            <a:off x="640730" y="1456745"/>
            <a:ext cx="2574950" cy="241980"/>
          </a:xfrm>
          <a:prstGeom prst="rect">
            <a:avLst/>
          </a:prstGeom>
          <a:noFill/>
        </p:spPr>
        <p:txBody>
          <a:bodyPr wrap="square" lIns="72000" tIns="36000" rIns="72000" bIns="36000" rtlCol="0">
            <a:spAutoFit/>
          </a:bodyPr>
          <a:lstStyle/>
          <a:p>
            <a:r>
              <a:rPr lang="ko-KR" altLang="en-US" sz="1050" b="1" dirty="0"/>
              <a:t>당신의 자세는 </a:t>
            </a:r>
            <a:r>
              <a:rPr lang="ko-KR" altLang="en-US" sz="1050" b="1" dirty="0" err="1"/>
              <a:t>어떤가요</a:t>
            </a:r>
            <a:r>
              <a:rPr lang="en-US" altLang="ko-KR" sz="1050" b="1" dirty="0"/>
              <a:t>?</a:t>
            </a:r>
          </a:p>
        </p:txBody>
      </p:sp>
      <p:grpSp>
        <p:nvGrpSpPr>
          <p:cNvPr id="85" name="Drop-down" descr="&lt;SmartSettings&gt;&lt;SmartResize enabled=&quot;True&quot; minWidth=&quot;20&quot; minHeight=&quot;5&quot; /&gt;&lt;/SmartSettings&gt;">
            <a:extLst>
              <a:ext uri="{FF2B5EF4-FFF2-40B4-BE49-F238E27FC236}">
                <a16:creationId xmlns:a16="http://schemas.microsoft.com/office/drawing/2014/main" id="{A6AA2731-F0C0-A8C6-B1F4-534F816C22A8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2123473" y="1029546"/>
            <a:ext cx="804176" cy="206375"/>
            <a:chOff x="5537200" y="2495550"/>
            <a:chExt cx="1281113" cy="206375"/>
          </a:xfrm>
        </p:grpSpPr>
        <p:sp>
          <p:nvSpPr>
            <p:cNvPr id="86" name="Input Field">
              <a:extLst>
                <a:ext uri="{FF2B5EF4-FFF2-40B4-BE49-F238E27FC236}">
                  <a16:creationId xmlns:a16="http://schemas.microsoft.com/office/drawing/2014/main" id="{1AE1ED93-30A1-BE55-DBE4-309861304B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37200" y="2495550"/>
              <a:ext cx="1281113" cy="206375"/>
            </a:xfrm>
            <a:prstGeom prst="rect">
              <a:avLst/>
            </a:prstGeom>
            <a:solidFill>
              <a:srgbClr val="FFFFFF"/>
            </a:solidFill>
            <a:ln w="6350" cap="flat">
              <a:solidFill>
                <a:srgbClr val="A0A0A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54864" tIns="0" rIns="128016" bIns="0" numCol="1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800" dirty="0">
                  <a:solidFill>
                    <a:srgbClr val="333333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자세 분석</a:t>
              </a:r>
              <a:endParaRPr lang="en-US" sz="800" dirty="0">
                <a:solidFill>
                  <a:srgbClr val="333333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7" name="Arrow" descr="&lt;SmartSettings&gt;&lt;SmartResize anchorLeft=&quot;None&quot; anchorTop=&quot;Non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99B19596-C3D0-1C06-325C-7AC01525644D}"/>
                </a:ext>
              </a:extLst>
            </p:cNvPr>
            <p:cNvSpPr>
              <a:spLocks/>
            </p:cNvSpPr>
            <p:nvPr>
              <p:custDataLst>
                <p:tags r:id="rId2"/>
              </p:custDataLst>
            </p:nvPr>
          </p:nvSpPr>
          <p:spPr bwMode="auto">
            <a:xfrm>
              <a:off x="6643811" y="2579688"/>
              <a:ext cx="78400" cy="39688"/>
            </a:xfrm>
            <a:custGeom>
              <a:avLst/>
              <a:gdLst>
                <a:gd name="T0" fmla="*/ 120 w 240"/>
                <a:gd name="T1" fmla="*/ 197 h 197"/>
                <a:gd name="T2" fmla="*/ 0 w 240"/>
                <a:gd name="T3" fmla="*/ 0 h 197"/>
                <a:gd name="T4" fmla="*/ 240 w 240"/>
                <a:gd name="T5" fmla="*/ 0 h 197"/>
                <a:gd name="T6" fmla="*/ 120 w 240"/>
                <a:gd name="T7" fmla="*/ 197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0" h="197">
                  <a:moveTo>
                    <a:pt x="120" y="197"/>
                  </a:moveTo>
                  <a:lnTo>
                    <a:pt x="0" y="0"/>
                  </a:lnTo>
                  <a:lnTo>
                    <a:pt x="240" y="0"/>
                  </a:lnTo>
                  <a:lnTo>
                    <a:pt x="120" y="197"/>
                  </a:lnTo>
                  <a:close/>
                </a:path>
              </a:pathLst>
            </a:custGeom>
            <a:solidFill>
              <a:srgbClr val="30303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70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95" name="TextBox 94">
            <a:extLst>
              <a:ext uri="{FF2B5EF4-FFF2-40B4-BE49-F238E27FC236}">
                <a16:creationId xmlns:a16="http://schemas.microsoft.com/office/drawing/2014/main" id="{6093C5BA-EA0A-3D5C-8CE9-57610DA82C59}"/>
              </a:ext>
            </a:extLst>
          </p:cNvPr>
          <p:cNvSpPr txBox="1"/>
          <p:nvPr/>
        </p:nvSpPr>
        <p:spPr>
          <a:xfrm>
            <a:off x="1310008" y="2501670"/>
            <a:ext cx="6523810" cy="611642"/>
          </a:xfrm>
          <a:prstGeom prst="rect">
            <a:avLst/>
          </a:prstGeom>
          <a:noFill/>
        </p:spPr>
        <p:txBody>
          <a:bodyPr wrap="square" l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chemeClr val="bg1"/>
                </a:solidFill>
              </a:rPr>
              <a:t>전체 분석 시간 </a:t>
            </a:r>
            <a:r>
              <a:rPr lang="en-US" altLang="ko-KR" sz="1200" b="1" dirty="0">
                <a:solidFill>
                  <a:schemeClr val="bg1"/>
                </a:solidFill>
              </a:rPr>
              <a:t>30</a:t>
            </a:r>
            <a:r>
              <a:rPr lang="ko-KR" altLang="en-US" sz="1200" b="1" dirty="0">
                <a:solidFill>
                  <a:schemeClr val="bg1"/>
                </a:solidFill>
              </a:rPr>
              <a:t>초 중</a:t>
            </a:r>
            <a:endParaRPr lang="en-US" altLang="ko-KR" sz="12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bg1"/>
                </a:solidFill>
              </a:rPr>
              <a:t>                3</a:t>
            </a:r>
            <a:r>
              <a:rPr lang="ko-KR" altLang="en-US" sz="1200" b="1" dirty="0">
                <a:solidFill>
                  <a:schemeClr val="bg1"/>
                </a:solidFill>
              </a:rPr>
              <a:t>초</a:t>
            </a:r>
            <a:r>
              <a:rPr lang="en-US" altLang="ko-KR" sz="1200" b="1" dirty="0">
                <a:solidFill>
                  <a:schemeClr val="bg1"/>
                </a:solidFill>
              </a:rPr>
              <a:t>(1</a:t>
            </a:r>
            <a:r>
              <a:rPr lang="ko-KR" altLang="en-US" sz="1200" b="1" dirty="0">
                <a:solidFill>
                  <a:schemeClr val="bg1"/>
                </a:solidFill>
              </a:rPr>
              <a:t>회</a:t>
            </a:r>
            <a:r>
              <a:rPr lang="en-US" altLang="ko-KR" sz="1200" b="1" dirty="0">
                <a:solidFill>
                  <a:schemeClr val="bg1"/>
                </a:solidFill>
              </a:rPr>
              <a:t>)                      5</a:t>
            </a:r>
            <a:r>
              <a:rPr lang="ko-KR" altLang="en-US" sz="1200" b="1" dirty="0">
                <a:solidFill>
                  <a:schemeClr val="bg1"/>
                </a:solidFill>
              </a:rPr>
              <a:t>초</a:t>
            </a:r>
            <a:r>
              <a:rPr lang="en-US" altLang="ko-KR" sz="1200" b="1" dirty="0">
                <a:solidFill>
                  <a:schemeClr val="bg1"/>
                </a:solidFill>
              </a:rPr>
              <a:t>(2</a:t>
            </a:r>
            <a:r>
              <a:rPr lang="ko-KR" altLang="en-US" sz="1200" b="1" dirty="0">
                <a:solidFill>
                  <a:schemeClr val="bg1"/>
                </a:solidFill>
              </a:rPr>
              <a:t>회</a:t>
            </a:r>
            <a:r>
              <a:rPr lang="en-US" altLang="ko-KR" sz="1200" b="1" dirty="0">
                <a:solidFill>
                  <a:schemeClr val="bg1"/>
                </a:solidFill>
              </a:rPr>
              <a:t>)                   13</a:t>
            </a:r>
            <a:r>
              <a:rPr lang="ko-KR" altLang="en-US" sz="1200" b="1" dirty="0">
                <a:solidFill>
                  <a:schemeClr val="bg1"/>
                </a:solidFill>
              </a:rPr>
              <a:t>초</a:t>
            </a:r>
            <a:r>
              <a:rPr lang="en-US" altLang="ko-KR" sz="1200" b="1" dirty="0">
                <a:solidFill>
                  <a:schemeClr val="bg1"/>
                </a:solidFill>
              </a:rPr>
              <a:t>                   9</a:t>
            </a:r>
            <a:r>
              <a:rPr lang="ko-KR" altLang="en-US" sz="1200" b="1" dirty="0">
                <a:solidFill>
                  <a:schemeClr val="bg1"/>
                </a:solidFill>
              </a:rPr>
              <a:t>초</a:t>
            </a:r>
            <a:r>
              <a:rPr lang="en-US" altLang="ko-KR" sz="1200" b="1" dirty="0">
                <a:solidFill>
                  <a:schemeClr val="bg1"/>
                </a:solidFill>
              </a:rPr>
              <a:t>(3</a:t>
            </a:r>
            <a:r>
              <a:rPr lang="ko-KR" altLang="en-US" sz="1200" b="1" dirty="0">
                <a:solidFill>
                  <a:schemeClr val="bg1"/>
                </a:solidFill>
              </a:rPr>
              <a:t>회</a:t>
            </a:r>
            <a:r>
              <a:rPr lang="en-US" altLang="ko-KR" sz="1200" b="1" dirty="0">
                <a:solidFill>
                  <a:schemeClr val="bg1"/>
                </a:solidFill>
              </a:rPr>
              <a:t>) </a:t>
            </a:r>
            <a:r>
              <a:rPr lang="ko-KR" altLang="en-US" sz="1200" b="1" dirty="0">
                <a:solidFill>
                  <a:schemeClr val="bg1"/>
                </a:solidFill>
              </a:rPr>
              <a:t>입니다</a:t>
            </a:r>
            <a:r>
              <a:rPr lang="en-US" altLang="ko-KR" sz="1200" b="1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96" name="타원 95">
            <a:extLst>
              <a:ext uri="{FF2B5EF4-FFF2-40B4-BE49-F238E27FC236}">
                <a16:creationId xmlns:a16="http://schemas.microsoft.com/office/drawing/2014/main" id="{8B41F610-00C6-CF60-2F06-EDF210202AF6}"/>
              </a:ext>
            </a:extLst>
          </p:cNvPr>
          <p:cNvSpPr/>
          <p:nvPr/>
        </p:nvSpPr>
        <p:spPr>
          <a:xfrm>
            <a:off x="1040964" y="2685463"/>
            <a:ext cx="166154" cy="166154"/>
          </a:xfrm>
          <a:prstGeom prst="ellipse">
            <a:avLst/>
          </a:prstGeom>
          <a:solidFill>
            <a:srgbClr val="C0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38" dirty="0">
                <a:solidFill>
                  <a:schemeClr val="bg1"/>
                </a:solidFill>
                <a:latin typeface="+mn-ea"/>
              </a:rPr>
              <a:t>1a</a:t>
            </a:r>
            <a:endParaRPr lang="ko-KR" altLang="en-US" sz="738" dirty="0" err="1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97" name="그림 96">
            <a:extLst>
              <a:ext uri="{FF2B5EF4-FFF2-40B4-BE49-F238E27FC236}">
                <a16:creationId xmlns:a16="http://schemas.microsoft.com/office/drawing/2014/main" id="{A0AB9A97-7071-29B8-6EC9-B393971559F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344"/>
          <a:stretch/>
        </p:blipFill>
        <p:spPr>
          <a:xfrm>
            <a:off x="2726082" y="2861511"/>
            <a:ext cx="677724" cy="216506"/>
          </a:xfrm>
          <a:prstGeom prst="rect">
            <a:avLst/>
          </a:prstGeom>
        </p:spPr>
      </p:pic>
      <p:pic>
        <p:nvPicPr>
          <p:cNvPr id="98" name="그림 97">
            <a:extLst>
              <a:ext uri="{FF2B5EF4-FFF2-40B4-BE49-F238E27FC236}">
                <a16:creationId xmlns:a16="http://schemas.microsoft.com/office/drawing/2014/main" id="{2C8744C6-F2E9-D143-1A31-B8C1E333884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4562"/>
          <a:stretch/>
        </p:blipFill>
        <p:spPr>
          <a:xfrm>
            <a:off x="5238980" y="2858109"/>
            <a:ext cx="677724" cy="216506"/>
          </a:xfrm>
          <a:prstGeom prst="rect">
            <a:avLst/>
          </a:prstGeom>
        </p:spPr>
      </p:pic>
      <p:pic>
        <p:nvPicPr>
          <p:cNvPr id="99" name="그림 98">
            <a:extLst>
              <a:ext uri="{FF2B5EF4-FFF2-40B4-BE49-F238E27FC236}">
                <a16:creationId xmlns:a16="http://schemas.microsoft.com/office/drawing/2014/main" id="{E60D45C7-D2D6-19F9-C929-A74287798D9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1905"/>
          <a:stretch/>
        </p:blipFill>
        <p:spPr>
          <a:xfrm>
            <a:off x="4135193" y="2853838"/>
            <a:ext cx="664817" cy="218621"/>
          </a:xfrm>
          <a:prstGeom prst="rect">
            <a:avLst/>
          </a:prstGeom>
          <a:ln>
            <a:noFill/>
          </a:ln>
        </p:spPr>
      </p:pic>
      <p:pic>
        <p:nvPicPr>
          <p:cNvPr id="101" name="그림 100">
            <a:extLst>
              <a:ext uri="{FF2B5EF4-FFF2-40B4-BE49-F238E27FC236}">
                <a16:creationId xmlns:a16="http://schemas.microsoft.com/office/drawing/2014/main" id="{0EDD2C01-AE93-B9FF-F376-D95510EEFBA1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1049"/>
          <a:stretch/>
        </p:blipFill>
        <p:spPr>
          <a:xfrm>
            <a:off x="1271464" y="2865061"/>
            <a:ext cx="677724" cy="214011"/>
          </a:xfrm>
          <a:prstGeom prst="rect">
            <a:avLst/>
          </a:prstGeom>
        </p:spPr>
      </p:pic>
      <p:sp>
        <p:nvSpPr>
          <p:cNvPr id="78" name="직사각형 77">
            <a:extLst>
              <a:ext uri="{FF2B5EF4-FFF2-40B4-BE49-F238E27FC236}">
                <a16:creationId xmlns:a16="http://schemas.microsoft.com/office/drawing/2014/main" id="{7A29802F-DFA5-6163-7140-7F3EDD967860}"/>
              </a:ext>
            </a:extLst>
          </p:cNvPr>
          <p:cNvSpPr/>
          <p:nvPr/>
        </p:nvSpPr>
        <p:spPr>
          <a:xfrm>
            <a:off x="2942041" y="3718045"/>
            <a:ext cx="1222112" cy="503043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Ins="90000" rtlCol="0" anchor="ctr"/>
          <a:lstStyle/>
          <a:p>
            <a:pPr algn="ctr"/>
            <a:r>
              <a:rPr lang="en-US" altLang="ko-KR" sz="2400" b="1" noProof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  <a:r>
              <a:rPr lang="ko-KR" altLang="en-US" sz="2400" b="1" noProof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초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21281CB4-7B89-3C49-1870-7C1E36CF8F39}"/>
              </a:ext>
            </a:extLst>
          </p:cNvPr>
          <p:cNvSpPr txBox="1"/>
          <p:nvPr/>
        </p:nvSpPr>
        <p:spPr>
          <a:xfrm>
            <a:off x="2867088" y="4509120"/>
            <a:ext cx="1499020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700" dirty="0">
                <a:solidFill>
                  <a:schemeClr val="bg1"/>
                </a:solidFill>
              </a:rPr>
              <a:t>가장 오래 자리 비운 시간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2D18665C-FDE0-C4E5-1978-ACA935F33970}"/>
              </a:ext>
            </a:extLst>
          </p:cNvPr>
          <p:cNvSpPr txBox="1"/>
          <p:nvPr/>
        </p:nvSpPr>
        <p:spPr>
          <a:xfrm>
            <a:off x="2908074" y="3332021"/>
            <a:ext cx="1276977" cy="276999"/>
          </a:xfrm>
          <a:prstGeom prst="rect">
            <a:avLst/>
          </a:prstGeom>
          <a:noFill/>
        </p:spPr>
        <p:txBody>
          <a:bodyPr wrap="square" lIns="36000" rIns="36000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bg1"/>
                </a:solidFill>
              </a:rPr>
              <a:t>자리비움</a:t>
            </a:r>
            <a:endParaRPr lang="en-US" altLang="ko-KR" sz="1200" dirty="0">
              <a:solidFill>
                <a:srgbClr val="FF0000"/>
              </a:solidFill>
            </a:endParaRP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A1152AEE-68E9-00AF-36C7-7B1E5ED3156D}"/>
              </a:ext>
            </a:extLst>
          </p:cNvPr>
          <p:cNvGrpSpPr/>
          <p:nvPr/>
        </p:nvGrpSpPr>
        <p:grpSpPr>
          <a:xfrm>
            <a:off x="1153049" y="3332021"/>
            <a:ext cx="1309672" cy="1392543"/>
            <a:chOff x="1153049" y="3332021"/>
            <a:chExt cx="1309672" cy="1392543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6E3501BA-F021-3CF4-B3FA-F512D3CBD074}"/>
                </a:ext>
              </a:extLst>
            </p:cNvPr>
            <p:cNvGrpSpPr/>
            <p:nvPr/>
          </p:nvGrpSpPr>
          <p:grpSpPr>
            <a:xfrm>
              <a:off x="1339885" y="3609020"/>
              <a:ext cx="936000" cy="936000"/>
              <a:chOff x="2039461" y="3751248"/>
              <a:chExt cx="845469" cy="883118"/>
            </a:xfrm>
          </p:grpSpPr>
          <p:graphicFrame>
            <p:nvGraphicFramePr>
              <p:cNvPr id="109" name="차트 108">
                <a:extLst>
                  <a:ext uri="{FF2B5EF4-FFF2-40B4-BE49-F238E27FC236}">
                    <a16:creationId xmlns:a16="http://schemas.microsoft.com/office/drawing/2014/main" id="{B32FD939-B721-B334-1AD3-8D3B1ED4996B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4024654055"/>
                  </p:ext>
                </p:extLst>
              </p:nvPr>
            </p:nvGraphicFramePr>
            <p:xfrm>
              <a:off x="2039461" y="3751248"/>
              <a:ext cx="845469" cy="883118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9"/>
              </a:graphicData>
            </a:graphic>
          </p:graphicFrame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78552D65-5B12-D656-53E1-9161D86AD048}"/>
                  </a:ext>
                </a:extLst>
              </p:cNvPr>
              <p:cNvSpPr txBox="1"/>
              <p:nvPr/>
            </p:nvSpPr>
            <p:spPr>
              <a:xfrm>
                <a:off x="2500968" y="3804939"/>
                <a:ext cx="227329" cy="13067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900" dirty="0">
                    <a:solidFill>
                      <a:schemeClr val="bg1"/>
                    </a:solidFill>
                  </a:rPr>
                  <a:t>10%</a:t>
                </a:r>
                <a:endParaRPr lang="ko-KR" altLang="en-US" sz="9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6C047F37-D338-6A45-8228-ADAD306183DC}"/>
                  </a:ext>
                </a:extLst>
              </p:cNvPr>
              <p:cNvSpPr txBox="1"/>
              <p:nvPr/>
            </p:nvSpPr>
            <p:spPr>
              <a:xfrm>
                <a:off x="2625720" y="3981937"/>
                <a:ext cx="227329" cy="14519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1000" dirty="0">
                    <a:solidFill>
                      <a:schemeClr val="bg1"/>
                    </a:solidFill>
                  </a:rPr>
                  <a:t>16%</a:t>
                </a:r>
                <a:endParaRPr lang="ko-KR" altLang="en-US" sz="1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DC56DAE4-3786-54CE-EB8D-C4EFD8A36FAF}"/>
                  </a:ext>
                </a:extLst>
              </p:cNvPr>
              <p:cNvSpPr txBox="1"/>
              <p:nvPr/>
            </p:nvSpPr>
            <p:spPr>
              <a:xfrm>
                <a:off x="2348530" y="4293703"/>
                <a:ext cx="277190" cy="15971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1100" b="1" dirty="0">
                    <a:solidFill>
                      <a:schemeClr val="bg1"/>
                    </a:solidFill>
                  </a:rPr>
                  <a:t>43%</a:t>
                </a:r>
                <a:endParaRPr lang="ko-KR" altLang="en-US" sz="11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A346D4C8-D700-7E65-BC70-4EC44530FEFB}"/>
                  </a:ext>
                </a:extLst>
              </p:cNvPr>
              <p:cNvSpPr txBox="1"/>
              <p:nvPr/>
            </p:nvSpPr>
            <p:spPr>
              <a:xfrm>
                <a:off x="2127920" y="3884115"/>
                <a:ext cx="277190" cy="14519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1000" dirty="0">
                    <a:solidFill>
                      <a:schemeClr val="bg1"/>
                    </a:solidFill>
                  </a:rPr>
                  <a:t>30%</a:t>
                </a:r>
                <a:endParaRPr lang="ko-KR" altLang="en-US" sz="10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A4655252-1A9C-87D9-605E-3FFA524C258C}"/>
                </a:ext>
              </a:extLst>
            </p:cNvPr>
            <p:cNvSpPr txBox="1"/>
            <p:nvPr/>
          </p:nvSpPr>
          <p:spPr>
            <a:xfrm>
              <a:off x="1153049" y="4509120"/>
              <a:ext cx="1309672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700" dirty="0" err="1">
                  <a:solidFill>
                    <a:schemeClr val="bg1"/>
                  </a:solidFill>
                </a:rPr>
                <a:t>자리비움</a:t>
              </a:r>
              <a:r>
                <a:rPr lang="ko-KR" altLang="en-US" sz="700" b="0" kern="1200" spc="-300" baseline="0" dirty="0">
                  <a:solidFill>
                    <a:schemeClr val="accent6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■■</a:t>
              </a:r>
              <a:r>
                <a:rPr lang="ko-KR" altLang="en-US" sz="700" dirty="0">
                  <a:solidFill>
                    <a:schemeClr val="bg1"/>
                  </a:solidFill>
                </a:rPr>
                <a:t> </a:t>
              </a:r>
              <a:r>
                <a:rPr lang="en-US" altLang="ko-KR" sz="700" dirty="0">
                  <a:solidFill>
                    <a:schemeClr val="bg1"/>
                  </a:solidFill>
                </a:rPr>
                <a:t> </a:t>
              </a:r>
              <a:r>
                <a:rPr lang="ko-KR" altLang="en-US" sz="700" dirty="0" err="1">
                  <a:solidFill>
                    <a:schemeClr val="bg1"/>
                  </a:solidFill>
                </a:rPr>
                <a:t>자세좋음</a:t>
              </a:r>
              <a:r>
                <a:rPr lang="ko-KR" altLang="en-US" sz="700" b="0" kern="1200" spc="-300" baseline="0" dirty="0">
                  <a:solidFill>
                    <a:srgbClr val="00B0F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■■</a:t>
              </a:r>
              <a:r>
                <a:rPr lang="ko-KR" altLang="en-US" sz="700" b="0" kern="1200" baseline="0" dirty="0">
                  <a:solidFill>
                    <a:srgbClr val="00B0F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 </a:t>
              </a:r>
              <a:r>
                <a:rPr lang="en-US" altLang="ko-KR" sz="700" dirty="0">
                  <a:solidFill>
                    <a:srgbClr val="00B0F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 </a:t>
              </a:r>
            </a:p>
            <a:p>
              <a:pPr algn="ctr"/>
              <a:r>
                <a:rPr lang="ko-KR" altLang="en-US" sz="700" dirty="0" err="1">
                  <a:solidFill>
                    <a:schemeClr val="bg1"/>
                  </a:solidFill>
                </a:rPr>
                <a:t>자세보통</a:t>
              </a:r>
              <a:r>
                <a:rPr lang="ko-KR" altLang="en-US" sz="700" b="0" kern="1200" spc="-300" baseline="0" dirty="0"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■■ </a:t>
              </a:r>
              <a:r>
                <a:rPr lang="ko-KR" altLang="en-US" sz="700" b="0" kern="1200" spc="-300" baseline="0" dirty="0">
                  <a:solidFill>
                    <a:srgbClr val="FF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 </a:t>
              </a:r>
              <a:r>
                <a:rPr lang="ko-KR" altLang="en-US" sz="700" b="0" kern="1200" baseline="0" dirty="0">
                  <a:solidFill>
                    <a:srgbClr val="FF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  </a:t>
              </a:r>
              <a:r>
                <a:rPr lang="ko-KR" altLang="en-US" sz="700" dirty="0" err="1">
                  <a:solidFill>
                    <a:schemeClr val="bg1"/>
                  </a:solidFill>
                </a:rPr>
                <a:t>자세나쁨</a:t>
              </a:r>
              <a:r>
                <a:rPr lang="ko-KR" altLang="en-US" sz="700" b="0" kern="1200" spc="-300" baseline="0" dirty="0">
                  <a:solidFill>
                    <a:srgbClr val="FF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■■</a:t>
              </a:r>
              <a:r>
                <a:rPr lang="ko-KR" altLang="en-US" sz="700" b="0" kern="1200" spc="-300" baseline="0" dirty="0"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 </a:t>
              </a:r>
              <a:r>
                <a:rPr lang="ko-KR" altLang="en-US" sz="700" b="0" kern="1200" spc="-300" baseline="0" dirty="0">
                  <a:solidFill>
                    <a:srgbClr val="FF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 </a:t>
              </a:r>
              <a:r>
                <a:rPr lang="ko-KR" altLang="en-US" sz="700" b="0" kern="1200" baseline="0" dirty="0">
                  <a:solidFill>
                    <a:srgbClr val="FF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     </a:t>
              </a:r>
              <a:endParaRPr lang="ko-KR" altLang="en-US" sz="700" dirty="0">
                <a:solidFill>
                  <a:schemeClr val="bg1"/>
                </a:solidFill>
              </a:endParaRP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DEFDFA41-4500-784C-B06F-737C4DB5768A}"/>
                </a:ext>
              </a:extLst>
            </p:cNvPr>
            <p:cNvSpPr txBox="1"/>
            <p:nvPr/>
          </p:nvSpPr>
          <p:spPr>
            <a:xfrm>
              <a:off x="1283521" y="3332021"/>
              <a:ext cx="1048728" cy="276999"/>
            </a:xfrm>
            <a:prstGeom prst="rect">
              <a:avLst/>
            </a:prstGeom>
            <a:noFill/>
          </p:spPr>
          <p:txBody>
            <a:bodyPr wrap="square" lIns="36000" rIns="36000" rtlCol="0" anchor="ctr">
              <a:spAutoFit/>
            </a:bodyPr>
            <a:lstStyle/>
            <a:p>
              <a:pPr algn="ctr"/>
              <a:r>
                <a:rPr lang="ko-KR" altLang="en-US" sz="1200" b="1" dirty="0">
                  <a:solidFill>
                    <a:schemeClr val="bg1"/>
                  </a:solidFill>
                </a:rPr>
                <a:t>자세평가</a:t>
              </a:r>
              <a:endParaRPr lang="en-US" altLang="ko-KR" sz="1200" b="1" strike="sngStrike" dirty="0">
                <a:solidFill>
                  <a:schemeClr val="bg1"/>
                </a:solidFill>
              </a:endParaRPr>
            </a:p>
          </p:txBody>
        </p:sp>
      </p:grpSp>
      <p:sp>
        <p:nvSpPr>
          <p:cNvPr id="79" name="TextBox 78">
            <a:extLst>
              <a:ext uri="{FF2B5EF4-FFF2-40B4-BE49-F238E27FC236}">
                <a16:creationId xmlns:a16="http://schemas.microsoft.com/office/drawing/2014/main" id="{9931D288-94F6-057A-8C51-D697B7C494C0}"/>
              </a:ext>
            </a:extLst>
          </p:cNvPr>
          <p:cNvSpPr txBox="1"/>
          <p:nvPr/>
        </p:nvSpPr>
        <p:spPr>
          <a:xfrm>
            <a:off x="4770475" y="4509120"/>
            <a:ext cx="1585658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700" dirty="0">
                <a:solidFill>
                  <a:schemeClr val="bg1"/>
                </a:solidFill>
              </a:rPr>
              <a:t>가장 오래 바른 자세 유지한 시간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C6F0DAC7-9D51-367C-285C-B65148A7FC29}"/>
              </a:ext>
            </a:extLst>
          </p:cNvPr>
          <p:cNvSpPr txBox="1"/>
          <p:nvPr/>
        </p:nvSpPr>
        <p:spPr>
          <a:xfrm>
            <a:off x="4854946" y="3332021"/>
            <a:ext cx="1416717" cy="276999"/>
          </a:xfrm>
          <a:prstGeom prst="rect">
            <a:avLst/>
          </a:prstGeom>
          <a:noFill/>
        </p:spPr>
        <p:txBody>
          <a:bodyPr wrap="square" lIns="36000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bg1"/>
                </a:solidFill>
              </a:rPr>
              <a:t>자세좋음</a:t>
            </a:r>
            <a:endParaRPr lang="en-US" altLang="ko-KR" sz="1200" b="1" dirty="0">
              <a:solidFill>
                <a:schemeClr val="bg1"/>
              </a:solidFill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D12644E7-EE40-9C31-8741-DD84D5531508}"/>
              </a:ext>
            </a:extLst>
          </p:cNvPr>
          <p:cNvSpPr/>
          <p:nvPr/>
        </p:nvSpPr>
        <p:spPr>
          <a:xfrm>
            <a:off x="4952248" y="3718045"/>
            <a:ext cx="1222112" cy="503043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Ins="90000" rtlCol="0" anchor="b"/>
          <a:lstStyle/>
          <a:p>
            <a:pPr algn="ctr"/>
            <a:r>
              <a:rPr lang="en-US" altLang="ko-KR" sz="2400" b="1" noProof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4</a:t>
            </a:r>
            <a:r>
              <a:rPr lang="ko-KR" altLang="en-US" sz="2400" b="1" noProof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초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F1683EB9-8F37-7797-DFEA-62DB359CFF6F}"/>
              </a:ext>
            </a:extLst>
          </p:cNvPr>
          <p:cNvSpPr txBox="1"/>
          <p:nvPr/>
        </p:nvSpPr>
        <p:spPr>
          <a:xfrm>
            <a:off x="6760501" y="4509120"/>
            <a:ext cx="1585658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700" dirty="0">
                <a:solidFill>
                  <a:schemeClr val="bg1"/>
                </a:solidFill>
              </a:rPr>
              <a:t>가장 오래 나쁜 자세 유지한 시간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7E1DA91F-BA99-6B8C-C1EC-6B9EA06F9523}"/>
              </a:ext>
            </a:extLst>
          </p:cNvPr>
          <p:cNvSpPr txBox="1"/>
          <p:nvPr/>
        </p:nvSpPr>
        <p:spPr>
          <a:xfrm>
            <a:off x="6872544" y="3332021"/>
            <a:ext cx="1361573" cy="276999"/>
          </a:xfrm>
          <a:prstGeom prst="rect">
            <a:avLst/>
          </a:prstGeom>
          <a:noFill/>
        </p:spPr>
        <p:txBody>
          <a:bodyPr wrap="square" lIns="36000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bg1"/>
                </a:solidFill>
              </a:rPr>
              <a:t>자세나쁨</a:t>
            </a:r>
            <a:endParaRPr lang="en-US" altLang="ko-KR" sz="1200" b="1" dirty="0">
              <a:solidFill>
                <a:schemeClr val="bg1"/>
              </a:solidFill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DF1B6670-AF53-0DE4-93B9-B945559D656D}"/>
              </a:ext>
            </a:extLst>
          </p:cNvPr>
          <p:cNvSpPr/>
          <p:nvPr/>
        </p:nvSpPr>
        <p:spPr>
          <a:xfrm>
            <a:off x="6942274" y="3718045"/>
            <a:ext cx="1222112" cy="503043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Ins="90000" rtlCol="0" anchor="b"/>
          <a:lstStyle/>
          <a:p>
            <a:pPr algn="ctr"/>
            <a:r>
              <a:rPr lang="en-US" altLang="ko-KR" sz="2400" b="1" noProof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7</a:t>
            </a:r>
            <a:r>
              <a:rPr lang="ko-KR" altLang="en-US" sz="2400" b="1" noProof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초</a:t>
            </a:r>
          </a:p>
        </p:txBody>
      </p:sp>
      <p:pic>
        <p:nvPicPr>
          <p:cNvPr id="110" name="그림 109">
            <a:extLst>
              <a:ext uri="{FF2B5EF4-FFF2-40B4-BE49-F238E27FC236}">
                <a16:creationId xmlns:a16="http://schemas.microsoft.com/office/drawing/2014/main" id="{94906A54-9961-F369-3EE5-BEF5B7ABDBE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93694" y="5525351"/>
            <a:ext cx="1263815" cy="61603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4300CCA-40C2-CEBA-41BB-2A3ADA4D659D}"/>
              </a:ext>
            </a:extLst>
          </p:cNvPr>
          <p:cNvSpPr txBox="1"/>
          <p:nvPr/>
        </p:nvSpPr>
        <p:spPr>
          <a:xfrm>
            <a:off x="10596500" y="599"/>
            <a:ext cx="1595500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dirty="0" err="1">
                <a:solidFill>
                  <a:srgbClr val="FF0000"/>
                </a:solidFill>
              </a:rPr>
              <a:t>퍼블제외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221327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BE796F06-D029-44AC-AB87-9C24BCB2A51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  <a:ea typeface="+mn-ea"/>
              </a:rPr>
              <a:t>Use Case_</a:t>
            </a:r>
            <a:r>
              <a:rPr lang="ko-KR" altLang="en-US" dirty="0">
                <a:latin typeface="+mn-ea"/>
                <a:ea typeface="+mn-ea"/>
              </a:rPr>
              <a:t>화상상담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3E2C56D-8838-3556-ACD6-6A02018D7E8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  <a:ea typeface="+mn-ea"/>
              </a:rPr>
              <a:t>Main &gt; Use Case</a:t>
            </a:r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30F0EAB1-3B8A-D283-BB2A-EFDE5216662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  <a:ea typeface="+mn-ea"/>
              </a:rPr>
              <a:t>C_COUN_01_T</a:t>
            </a:r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7FE4E18-3838-34A2-9C6B-A3855E2DD41C}"/>
              </a:ext>
            </a:extLst>
          </p:cNvPr>
          <p:cNvSpPr/>
          <p:nvPr/>
        </p:nvSpPr>
        <p:spPr bwMode="auto">
          <a:xfrm>
            <a:off x="217502" y="1307243"/>
            <a:ext cx="9010633" cy="2648751"/>
          </a:xfrm>
          <a:prstGeom prst="rect">
            <a:avLst/>
          </a:prstGeom>
          <a:solidFill>
            <a:srgbClr val="D9D9D9"/>
          </a:solidFill>
          <a:ln w="28575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0" lang="ko-KR" altLang="en-US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21" name="Freeform 129">
            <a:extLst>
              <a:ext uri="{FF2B5EF4-FFF2-40B4-BE49-F238E27FC236}">
                <a16:creationId xmlns:a16="http://schemas.microsoft.com/office/drawing/2014/main" id="{68B94DF3-C65B-F019-D97E-67A957E544DD}"/>
              </a:ext>
            </a:extLst>
          </p:cNvPr>
          <p:cNvSpPr>
            <a:spLocks noEditPoints="1"/>
          </p:cNvSpPr>
          <p:nvPr/>
        </p:nvSpPr>
        <p:spPr bwMode="auto">
          <a:xfrm>
            <a:off x="4329119" y="2313334"/>
            <a:ext cx="787402" cy="644552"/>
          </a:xfrm>
          <a:custGeom>
            <a:avLst/>
            <a:gdLst>
              <a:gd name="T0" fmla="*/ 800850339 w 68"/>
              <a:gd name="T1" fmla="*/ 578081024 h 55"/>
              <a:gd name="T2" fmla="*/ 741964184 w 68"/>
              <a:gd name="T3" fmla="*/ 648868068 h 55"/>
              <a:gd name="T4" fmla="*/ 58886155 w 68"/>
              <a:gd name="T5" fmla="*/ 648868068 h 55"/>
              <a:gd name="T6" fmla="*/ 0 w 68"/>
              <a:gd name="T7" fmla="*/ 578081024 h 55"/>
              <a:gd name="T8" fmla="*/ 0 w 68"/>
              <a:gd name="T9" fmla="*/ 70787044 h 55"/>
              <a:gd name="T10" fmla="*/ 58886155 w 68"/>
              <a:gd name="T11" fmla="*/ 0 h 55"/>
              <a:gd name="T12" fmla="*/ 741964184 w 68"/>
              <a:gd name="T13" fmla="*/ 0 h 55"/>
              <a:gd name="T14" fmla="*/ 800850339 w 68"/>
              <a:gd name="T15" fmla="*/ 70787044 h 55"/>
              <a:gd name="T16" fmla="*/ 800850339 w 68"/>
              <a:gd name="T17" fmla="*/ 578081024 h 55"/>
              <a:gd name="T18" fmla="*/ 58886155 w 68"/>
              <a:gd name="T19" fmla="*/ 58988631 h 55"/>
              <a:gd name="T20" fmla="*/ 47108238 w 68"/>
              <a:gd name="T21" fmla="*/ 70787044 h 55"/>
              <a:gd name="T22" fmla="*/ 47108238 w 68"/>
              <a:gd name="T23" fmla="*/ 578081024 h 55"/>
              <a:gd name="T24" fmla="*/ 58886155 w 68"/>
              <a:gd name="T25" fmla="*/ 601677850 h 55"/>
              <a:gd name="T26" fmla="*/ 741964184 w 68"/>
              <a:gd name="T27" fmla="*/ 601677850 h 55"/>
              <a:gd name="T28" fmla="*/ 753742101 w 68"/>
              <a:gd name="T29" fmla="*/ 578081024 h 55"/>
              <a:gd name="T30" fmla="*/ 753742101 w 68"/>
              <a:gd name="T31" fmla="*/ 70787044 h 55"/>
              <a:gd name="T32" fmla="*/ 741964184 w 68"/>
              <a:gd name="T33" fmla="*/ 58988631 h 55"/>
              <a:gd name="T34" fmla="*/ 58886155 w 68"/>
              <a:gd name="T35" fmla="*/ 58988631 h 55"/>
              <a:gd name="T36" fmla="*/ 188436383 w 68"/>
              <a:gd name="T37" fmla="*/ 271346327 h 55"/>
              <a:gd name="T38" fmla="*/ 105994393 w 68"/>
              <a:gd name="T39" fmla="*/ 188760870 h 55"/>
              <a:gd name="T40" fmla="*/ 188436383 w 68"/>
              <a:gd name="T41" fmla="*/ 106178848 h 55"/>
              <a:gd name="T42" fmla="*/ 270874942 w 68"/>
              <a:gd name="T43" fmla="*/ 188760870 h 55"/>
              <a:gd name="T44" fmla="*/ 188436383 w 68"/>
              <a:gd name="T45" fmla="*/ 271346327 h 55"/>
              <a:gd name="T46" fmla="*/ 694855946 w 68"/>
              <a:gd name="T47" fmla="*/ 542689220 h 55"/>
              <a:gd name="T48" fmla="*/ 105994393 w 68"/>
              <a:gd name="T49" fmla="*/ 542689220 h 55"/>
              <a:gd name="T50" fmla="*/ 105994393 w 68"/>
              <a:gd name="T51" fmla="*/ 460107198 h 55"/>
              <a:gd name="T52" fmla="*/ 235544621 w 68"/>
              <a:gd name="T53" fmla="*/ 330331523 h 55"/>
              <a:gd name="T54" fmla="*/ 306208694 w 68"/>
              <a:gd name="T55" fmla="*/ 389320154 h 55"/>
              <a:gd name="T56" fmla="*/ 518197480 w 68"/>
              <a:gd name="T57" fmla="*/ 176962457 h 55"/>
              <a:gd name="T58" fmla="*/ 694855946 w 68"/>
              <a:gd name="T59" fmla="*/ 353928349 h 55"/>
              <a:gd name="T60" fmla="*/ 694855946 w 68"/>
              <a:gd name="T61" fmla="*/ 542689220 h 55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68" h="55">
                <a:moveTo>
                  <a:pt x="68" y="49"/>
                </a:moveTo>
                <a:cubicBezTo>
                  <a:pt x="68" y="53"/>
                  <a:pt x="66" y="55"/>
                  <a:pt x="63" y="55"/>
                </a:cubicBezTo>
                <a:cubicBezTo>
                  <a:pt x="5" y="55"/>
                  <a:pt x="5" y="55"/>
                  <a:pt x="5" y="55"/>
                </a:cubicBezTo>
                <a:cubicBezTo>
                  <a:pt x="2" y="55"/>
                  <a:pt x="0" y="53"/>
                  <a:pt x="0" y="49"/>
                </a:cubicBezTo>
                <a:cubicBezTo>
                  <a:pt x="0" y="6"/>
                  <a:pt x="0" y="6"/>
                  <a:pt x="0" y="6"/>
                </a:cubicBezTo>
                <a:cubicBezTo>
                  <a:pt x="0" y="3"/>
                  <a:pt x="2" y="0"/>
                  <a:pt x="5" y="0"/>
                </a:cubicBezTo>
                <a:cubicBezTo>
                  <a:pt x="63" y="0"/>
                  <a:pt x="63" y="0"/>
                  <a:pt x="63" y="0"/>
                </a:cubicBezTo>
                <a:cubicBezTo>
                  <a:pt x="66" y="0"/>
                  <a:pt x="68" y="3"/>
                  <a:pt x="68" y="6"/>
                </a:cubicBezTo>
                <a:lnTo>
                  <a:pt x="68" y="49"/>
                </a:lnTo>
                <a:close/>
                <a:moveTo>
                  <a:pt x="5" y="5"/>
                </a:moveTo>
                <a:cubicBezTo>
                  <a:pt x="5" y="5"/>
                  <a:pt x="4" y="5"/>
                  <a:pt x="4" y="6"/>
                </a:cubicBezTo>
                <a:cubicBezTo>
                  <a:pt x="4" y="49"/>
                  <a:pt x="4" y="49"/>
                  <a:pt x="4" y="49"/>
                </a:cubicBezTo>
                <a:cubicBezTo>
                  <a:pt x="4" y="50"/>
                  <a:pt x="5" y="51"/>
                  <a:pt x="5" y="51"/>
                </a:cubicBezTo>
                <a:cubicBezTo>
                  <a:pt x="63" y="51"/>
                  <a:pt x="63" y="51"/>
                  <a:pt x="63" y="51"/>
                </a:cubicBezTo>
                <a:cubicBezTo>
                  <a:pt x="63" y="51"/>
                  <a:pt x="64" y="50"/>
                  <a:pt x="64" y="49"/>
                </a:cubicBezTo>
                <a:cubicBezTo>
                  <a:pt x="64" y="6"/>
                  <a:pt x="64" y="6"/>
                  <a:pt x="64" y="6"/>
                </a:cubicBezTo>
                <a:cubicBezTo>
                  <a:pt x="64" y="5"/>
                  <a:pt x="63" y="5"/>
                  <a:pt x="63" y="5"/>
                </a:cubicBezTo>
                <a:lnTo>
                  <a:pt x="5" y="5"/>
                </a:lnTo>
                <a:close/>
                <a:moveTo>
                  <a:pt x="16" y="23"/>
                </a:moveTo>
                <a:cubicBezTo>
                  <a:pt x="12" y="23"/>
                  <a:pt x="9" y="20"/>
                  <a:pt x="9" y="16"/>
                </a:cubicBezTo>
                <a:cubicBezTo>
                  <a:pt x="9" y="13"/>
                  <a:pt x="12" y="9"/>
                  <a:pt x="16" y="9"/>
                </a:cubicBezTo>
                <a:cubicBezTo>
                  <a:pt x="20" y="9"/>
                  <a:pt x="23" y="13"/>
                  <a:pt x="23" y="16"/>
                </a:cubicBezTo>
                <a:cubicBezTo>
                  <a:pt x="23" y="20"/>
                  <a:pt x="20" y="23"/>
                  <a:pt x="16" y="23"/>
                </a:cubicBezTo>
                <a:close/>
                <a:moveTo>
                  <a:pt x="59" y="46"/>
                </a:moveTo>
                <a:cubicBezTo>
                  <a:pt x="9" y="46"/>
                  <a:pt x="9" y="46"/>
                  <a:pt x="9" y="46"/>
                </a:cubicBezTo>
                <a:cubicBezTo>
                  <a:pt x="9" y="39"/>
                  <a:pt x="9" y="39"/>
                  <a:pt x="9" y="39"/>
                </a:cubicBezTo>
                <a:cubicBezTo>
                  <a:pt x="20" y="28"/>
                  <a:pt x="20" y="28"/>
                  <a:pt x="20" y="28"/>
                </a:cubicBezTo>
                <a:cubicBezTo>
                  <a:pt x="26" y="33"/>
                  <a:pt x="26" y="33"/>
                  <a:pt x="26" y="33"/>
                </a:cubicBezTo>
                <a:cubicBezTo>
                  <a:pt x="44" y="15"/>
                  <a:pt x="44" y="15"/>
                  <a:pt x="44" y="15"/>
                </a:cubicBezTo>
                <a:cubicBezTo>
                  <a:pt x="59" y="30"/>
                  <a:pt x="59" y="30"/>
                  <a:pt x="59" y="30"/>
                </a:cubicBezTo>
                <a:lnTo>
                  <a:pt x="59" y="46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/>
          <a:lstStyle/>
          <a:p>
            <a:endParaRPr lang="id-ID" dirty="0">
              <a:latin typeface="+mn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581F440-063B-DF95-7C9D-3083508EB5D5}"/>
              </a:ext>
            </a:extLst>
          </p:cNvPr>
          <p:cNvSpPr txBox="1"/>
          <p:nvPr/>
        </p:nvSpPr>
        <p:spPr>
          <a:xfrm>
            <a:off x="3251200" y="1764865"/>
            <a:ext cx="30241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언제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어디서나</a:t>
            </a:r>
            <a:endParaRPr lang="en-US" altLang="ko-KR" sz="12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2759C6A-27D1-60CF-4DAE-C5329A3EFABC}"/>
              </a:ext>
            </a:extLst>
          </p:cNvPr>
          <p:cNvSpPr txBox="1"/>
          <p:nvPr/>
        </p:nvSpPr>
        <p:spPr>
          <a:xfrm>
            <a:off x="3724375" y="1971880"/>
            <a:ext cx="2006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Raiseme</a:t>
            </a:r>
          </a:p>
        </p:txBody>
      </p:sp>
      <p:graphicFrame>
        <p:nvGraphicFramePr>
          <p:cNvPr id="7" name="표 7">
            <a:extLst>
              <a:ext uri="{FF2B5EF4-FFF2-40B4-BE49-F238E27FC236}">
                <a16:creationId xmlns:a16="http://schemas.microsoft.com/office/drawing/2014/main" id="{4267B0B1-7DF9-AB34-B448-EDD7D518AC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3877120"/>
              </p:ext>
            </p:extLst>
          </p:nvPr>
        </p:nvGraphicFramePr>
        <p:xfrm>
          <a:off x="200314" y="3959344"/>
          <a:ext cx="9027815" cy="4404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5563">
                  <a:extLst>
                    <a:ext uri="{9D8B030D-6E8A-4147-A177-3AD203B41FA5}">
                      <a16:colId xmlns:a16="http://schemas.microsoft.com/office/drawing/2014/main" val="1189413438"/>
                    </a:ext>
                  </a:extLst>
                </a:gridCol>
                <a:gridCol w="1805563">
                  <a:extLst>
                    <a:ext uri="{9D8B030D-6E8A-4147-A177-3AD203B41FA5}">
                      <a16:colId xmlns:a16="http://schemas.microsoft.com/office/drawing/2014/main" val="2926711323"/>
                    </a:ext>
                  </a:extLst>
                </a:gridCol>
                <a:gridCol w="1805563">
                  <a:extLst>
                    <a:ext uri="{9D8B030D-6E8A-4147-A177-3AD203B41FA5}">
                      <a16:colId xmlns:a16="http://schemas.microsoft.com/office/drawing/2014/main" val="1573006716"/>
                    </a:ext>
                  </a:extLst>
                </a:gridCol>
                <a:gridCol w="1805563">
                  <a:extLst>
                    <a:ext uri="{9D8B030D-6E8A-4147-A177-3AD203B41FA5}">
                      <a16:colId xmlns:a16="http://schemas.microsoft.com/office/drawing/2014/main" val="2609106868"/>
                    </a:ext>
                  </a:extLst>
                </a:gridCol>
                <a:gridCol w="1805563">
                  <a:extLst>
                    <a:ext uri="{9D8B030D-6E8A-4147-A177-3AD203B41FA5}">
                      <a16:colId xmlns:a16="http://schemas.microsoft.com/office/drawing/2014/main" val="21874734"/>
                    </a:ext>
                  </a:extLst>
                </a:gridCol>
              </a:tblGrid>
              <a:tr h="440481">
                <a:tc>
                  <a:txBody>
                    <a:bodyPr/>
                    <a:lstStyle/>
                    <a:p>
                      <a:pPr marL="0" marR="0" lvl="0" indent="0" algn="ctr" defTabSz="914192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/>
                          <a:ea typeface="+mn-ea"/>
                          <a:cs typeface="Segoe UI" panose="020B0502040204020203" pitchFamily="34" charset="0"/>
                        </a:rPr>
                        <a:t>화상상담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192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/>
                          <a:ea typeface="+mn-ea"/>
                          <a:cs typeface="Segoe UI" panose="020B0502040204020203" pitchFamily="34" charset="0"/>
                        </a:rPr>
                        <a:t>인터넷강의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192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/>
                          <a:ea typeface="+mn-ea"/>
                          <a:cs typeface="Segoe UI" panose="020B0502040204020203" pitchFamily="34" charset="0"/>
                        </a:rPr>
                        <a:t>자율학습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192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/>
                          <a:ea typeface="+mn-ea"/>
                          <a:cs typeface="Segoe UI" panose="020B0502040204020203" pitchFamily="34" charset="0"/>
                        </a:rPr>
                        <a:t>원격수업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192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/>
                          <a:ea typeface="+mn-ea"/>
                          <a:cs typeface="Segoe UI" panose="020B0502040204020203" pitchFamily="34" charset="0"/>
                        </a:rPr>
                        <a:t>온라인시험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6128675"/>
                  </a:ext>
                </a:extLst>
              </a:tr>
            </a:tbl>
          </a:graphicData>
        </a:graphic>
      </p:graphicFrame>
      <p:sp>
        <p:nvSpPr>
          <p:cNvPr id="73" name="직사각형 72">
            <a:extLst>
              <a:ext uri="{FF2B5EF4-FFF2-40B4-BE49-F238E27FC236}">
                <a16:creationId xmlns:a16="http://schemas.microsoft.com/office/drawing/2014/main" id="{632CFA03-10A0-9526-47DE-66E5AEF6AA06}"/>
              </a:ext>
            </a:extLst>
          </p:cNvPr>
          <p:cNvSpPr/>
          <p:nvPr/>
        </p:nvSpPr>
        <p:spPr>
          <a:xfrm>
            <a:off x="200308" y="4341771"/>
            <a:ext cx="1812397" cy="6105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Ins="90000" rtlCol="0" anchor="ctr"/>
          <a:lstStyle/>
          <a:p>
            <a:pPr algn="l"/>
            <a:endParaRPr lang="ko-KR" altLang="en-US" sz="1000" noProof="1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504CAAA-E0F9-CF7C-FD17-199FFE579A16}"/>
              </a:ext>
            </a:extLst>
          </p:cNvPr>
          <p:cNvSpPr/>
          <p:nvPr/>
        </p:nvSpPr>
        <p:spPr>
          <a:xfrm>
            <a:off x="207605" y="5060725"/>
            <a:ext cx="9027815" cy="3266396"/>
          </a:xfrm>
          <a:prstGeom prst="rect">
            <a:avLst/>
          </a:prstGeom>
          <a:solidFill>
            <a:srgbClr val="F8F8F8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Ins="90000" rtlCol="0" anchor="ctr"/>
          <a:lstStyle/>
          <a:p>
            <a:pPr algn="l"/>
            <a:endParaRPr lang="ko-KR" altLang="en-US" sz="800" noProof="1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68279FB5-BFEB-07D9-A178-982E451810D3}"/>
              </a:ext>
            </a:extLst>
          </p:cNvPr>
          <p:cNvGrpSpPr/>
          <p:nvPr/>
        </p:nvGrpSpPr>
        <p:grpSpPr>
          <a:xfrm>
            <a:off x="3528106" y="5350156"/>
            <a:ext cx="5304744" cy="2613008"/>
            <a:chOff x="940283" y="1968960"/>
            <a:chExt cx="7460244" cy="2749990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A92EDF8-352F-8D5E-A6C9-77755F7ED8DA}"/>
                </a:ext>
              </a:extLst>
            </p:cNvPr>
            <p:cNvSpPr/>
            <p:nvPr/>
          </p:nvSpPr>
          <p:spPr bwMode="auto">
            <a:xfrm>
              <a:off x="940283" y="1968960"/>
              <a:ext cx="7460244" cy="2749990"/>
            </a:xfrm>
            <a:prstGeom prst="rect">
              <a:avLst/>
            </a:prstGeom>
            <a:solidFill>
              <a:srgbClr val="D9D9D9"/>
            </a:solidFill>
            <a:ln w="2857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kumimoji="0" lang="ko-KR" altLang="en-US" dirty="0">
                <a:solidFill>
                  <a:srgbClr val="FF0000"/>
                </a:solidFill>
                <a:latin typeface="+mn-ea"/>
              </a:endParaRPr>
            </a:p>
          </p:txBody>
        </p:sp>
        <p:sp>
          <p:nvSpPr>
            <p:cNvPr id="48" name="Freeform 129">
              <a:extLst>
                <a:ext uri="{FF2B5EF4-FFF2-40B4-BE49-F238E27FC236}">
                  <a16:creationId xmlns:a16="http://schemas.microsoft.com/office/drawing/2014/main" id="{6C86911C-63EC-9AF1-1D34-17A328DBA13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37971" y="3066951"/>
              <a:ext cx="986898" cy="522500"/>
            </a:xfrm>
            <a:custGeom>
              <a:avLst/>
              <a:gdLst>
                <a:gd name="T0" fmla="*/ 800850339 w 68"/>
                <a:gd name="T1" fmla="*/ 578081024 h 55"/>
                <a:gd name="T2" fmla="*/ 741964184 w 68"/>
                <a:gd name="T3" fmla="*/ 648868068 h 55"/>
                <a:gd name="T4" fmla="*/ 58886155 w 68"/>
                <a:gd name="T5" fmla="*/ 648868068 h 55"/>
                <a:gd name="T6" fmla="*/ 0 w 68"/>
                <a:gd name="T7" fmla="*/ 578081024 h 55"/>
                <a:gd name="T8" fmla="*/ 0 w 68"/>
                <a:gd name="T9" fmla="*/ 70787044 h 55"/>
                <a:gd name="T10" fmla="*/ 58886155 w 68"/>
                <a:gd name="T11" fmla="*/ 0 h 55"/>
                <a:gd name="T12" fmla="*/ 741964184 w 68"/>
                <a:gd name="T13" fmla="*/ 0 h 55"/>
                <a:gd name="T14" fmla="*/ 800850339 w 68"/>
                <a:gd name="T15" fmla="*/ 70787044 h 55"/>
                <a:gd name="T16" fmla="*/ 800850339 w 68"/>
                <a:gd name="T17" fmla="*/ 578081024 h 55"/>
                <a:gd name="T18" fmla="*/ 58886155 w 68"/>
                <a:gd name="T19" fmla="*/ 58988631 h 55"/>
                <a:gd name="T20" fmla="*/ 47108238 w 68"/>
                <a:gd name="T21" fmla="*/ 70787044 h 55"/>
                <a:gd name="T22" fmla="*/ 47108238 w 68"/>
                <a:gd name="T23" fmla="*/ 578081024 h 55"/>
                <a:gd name="T24" fmla="*/ 58886155 w 68"/>
                <a:gd name="T25" fmla="*/ 601677850 h 55"/>
                <a:gd name="T26" fmla="*/ 741964184 w 68"/>
                <a:gd name="T27" fmla="*/ 601677850 h 55"/>
                <a:gd name="T28" fmla="*/ 753742101 w 68"/>
                <a:gd name="T29" fmla="*/ 578081024 h 55"/>
                <a:gd name="T30" fmla="*/ 753742101 w 68"/>
                <a:gd name="T31" fmla="*/ 70787044 h 55"/>
                <a:gd name="T32" fmla="*/ 741964184 w 68"/>
                <a:gd name="T33" fmla="*/ 58988631 h 55"/>
                <a:gd name="T34" fmla="*/ 58886155 w 68"/>
                <a:gd name="T35" fmla="*/ 58988631 h 55"/>
                <a:gd name="T36" fmla="*/ 188436383 w 68"/>
                <a:gd name="T37" fmla="*/ 271346327 h 55"/>
                <a:gd name="T38" fmla="*/ 105994393 w 68"/>
                <a:gd name="T39" fmla="*/ 188760870 h 55"/>
                <a:gd name="T40" fmla="*/ 188436383 w 68"/>
                <a:gd name="T41" fmla="*/ 106178848 h 55"/>
                <a:gd name="T42" fmla="*/ 270874942 w 68"/>
                <a:gd name="T43" fmla="*/ 188760870 h 55"/>
                <a:gd name="T44" fmla="*/ 188436383 w 68"/>
                <a:gd name="T45" fmla="*/ 271346327 h 55"/>
                <a:gd name="T46" fmla="*/ 694855946 w 68"/>
                <a:gd name="T47" fmla="*/ 542689220 h 55"/>
                <a:gd name="T48" fmla="*/ 105994393 w 68"/>
                <a:gd name="T49" fmla="*/ 542689220 h 55"/>
                <a:gd name="T50" fmla="*/ 105994393 w 68"/>
                <a:gd name="T51" fmla="*/ 460107198 h 55"/>
                <a:gd name="T52" fmla="*/ 235544621 w 68"/>
                <a:gd name="T53" fmla="*/ 330331523 h 55"/>
                <a:gd name="T54" fmla="*/ 306208694 w 68"/>
                <a:gd name="T55" fmla="*/ 389320154 h 55"/>
                <a:gd name="T56" fmla="*/ 518197480 w 68"/>
                <a:gd name="T57" fmla="*/ 176962457 h 55"/>
                <a:gd name="T58" fmla="*/ 694855946 w 68"/>
                <a:gd name="T59" fmla="*/ 353928349 h 55"/>
                <a:gd name="T60" fmla="*/ 694855946 w 68"/>
                <a:gd name="T61" fmla="*/ 542689220 h 55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0" t="0" r="r" b="b"/>
              <a:pathLst>
                <a:path w="68" h="55">
                  <a:moveTo>
                    <a:pt x="68" y="49"/>
                  </a:moveTo>
                  <a:cubicBezTo>
                    <a:pt x="68" y="53"/>
                    <a:pt x="66" y="55"/>
                    <a:pt x="63" y="55"/>
                  </a:cubicBezTo>
                  <a:cubicBezTo>
                    <a:pt x="5" y="55"/>
                    <a:pt x="5" y="55"/>
                    <a:pt x="5" y="55"/>
                  </a:cubicBezTo>
                  <a:cubicBezTo>
                    <a:pt x="2" y="55"/>
                    <a:pt x="0" y="53"/>
                    <a:pt x="0" y="4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5" y="0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66" y="0"/>
                    <a:pt x="68" y="3"/>
                    <a:pt x="68" y="6"/>
                  </a:cubicBezTo>
                  <a:lnTo>
                    <a:pt x="68" y="49"/>
                  </a:lnTo>
                  <a:close/>
                  <a:moveTo>
                    <a:pt x="5" y="5"/>
                  </a:moveTo>
                  <a:cubicBezTo>
                    <a:pt x="5" y="5"/>
                    <a:pt x="4" y="5"/>
                    <a:pt x="4" y="6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4" y="50"/>
                    <a:pt x="5" y="51"/>
                    <a:pt x="5" y="51"/>
                  </a:cubicBezTo>
                  <a:cubicBezTo>
                    <a:pt x="63" y="51"/>
                    <a:pt x="63" y="51"/>
                    <a:pt x="63" y="51"/>
                  </a:cubicBezTo>
                  <a:cubicBezTo>
                    <a:pt x="63" y="51"/>
                    <a:pt x="64" y="50"/>
                    <a:pt x="64" y="49"/>
                  </a:cubicBezTo>
                  <a:cubicBezTo>
                    <a:pt x="64" y="6"/>
                    <a:pt x="64" y="6"/>
                    <a:pt x="64" y="6"/>
                  </a:cubicBezTo>
                  <a:cubicBezTo>
                    <a:pt x="64" y="5"/>
                    <a:pt x="63" y="5"/>
                    <a:pt x="63" y="5"/>
                  </a:cubicBezTo>
                  <a:lnTo>
                    <a:pt x="5" y="5"/>
                  </a:lnTo>
                  <a:close/>
                  <a:moveTo>
                    <a:pt x="16" y="23"/>
                  </a:moveTo>
                  <a:cubicBezTo>
                    <a:pt x="12" y="23"/>
                    <a:pt x="9" y="20"/>
                    <a:pt x="9" y="16"/>
                  </a:cubicBezTo>
                  <a:cubicBezTo>
                    <a:pt x="9" y="13"/>
                    <a:pt x="12" y="9"/>
                    <a:pt x="16" y="9"/>
                  </a:cubicBezTo>
                  <a:cubicBezTo>
                    <a:pt x="20" y="9"/>
                    <a:pt x="23" y="13"/>
                    <a:pt x="23" y="16"/>
                  </a:cubicBezTo>
                  <a:cubicBezTo>
                    <a:pt x="23" y="20"/>
                    <a:pt x="20" y="23"/>
                    <a:pt x="16" y="23"/>
                  </a:cubicBezTo>
                  <a:close/>
                  <a:moveTo>
                    <a:pt x="59" y="46"/>
                  </a:moveTo>
                  <a:cubicBezTo>
                    <a:pt x="9" y="46"/>
                    <a:pt x="9" y="46"/>
                    <a:pt x="9" y="46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20" y="28"/>
                    <a:pt x="20" y="28"/>
                    <a:pt x="20" y="28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44" y="15"/>
                    <a:pt x="44" y="15"/>
                    <a:pt x="44" y="15"/>
                  </a:cubicBezTo>
                  <a:cubicBezTo>
                    <a:pt x="59" y="30"/>
                    <a:pt x="59" y="30"/>
                    <a:pt x="59" y="30"/>
                  </a:cubicBezTo>
                  <a:lnTo>
                    <a:pt x="59" y="46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endParaRPr lang="id-ID" dirty="0">
                <a:latin typeface="+mn-ea"/>
              </a:endParaRPr>
            </a:p>
          </p:txBody>
        </p:sp>
      </p:grpSp>
      <p:sp>
        <p:nvSpPr>
          <p:cNvPr id="75" name="TextBox 74">
            <a:extLst>
              <a:ext uri="{FF2B5EF4-FFF2-40B4-BE49-F238E27FC236}">
                <a16:creationId xmlns:a16="http://schemas.microsoft.com/office/drawing/2014/main" id="{675BC68D-F318-C000-9699-310A1686AEDC}"/>
              </a:ext>
            </a:extLst>
          </p:cNvPr>
          <p:cNvSpPr txBox="1"/>
          <p:nvPr/>
        </p:nvSpPr>
        <p:spPr>
          <a:xfrm>
            <a:off x="559826" y="4833562"/>
            <a:ext cx="55361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실시간으로 고객의 상태를 확인하고 원활한 화상상담 진행이 가능합니다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.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A231A2B1-438A-A3A3-E5F1-7E0D2C9BA76F}"/>
              </a:ext>
            </a:extLst>
          </p:cNvPr>
          <p:cNvSpPr txBox="1"/>
          <p:nvPr/>
        </p:nvSpPr>
        <p:spPr>
          <a:xfrm>
            <a:off x="557417" y="5347816"/>
            <a:ext cx="269137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latin typeface="+mn-ea"/>
              </a:rPr>
              <a:t>1. </a:t>
            </a:r>
            <a:r>
              <a:rPr lang="ko-KR" altLang="en-US" sz="900" b="1" dirty="0">
                <a:latin typeface="+mn-ea"/>
              </a:rPr>
              <a:t>고객 집중도</a:t>
            </a:r>
            <a:r>
              <a:rPr lang="en-US" altLang="ko-KR" sz="900" b="1" dirty="0">
                <a:latin typeface="+mn-ea"/>
              </a:rPr>
              <a:t>•</a:t>
            </a:r>
            <a:r>
              <a:rPr lang="ko-KR" altLang="en-US" sz="900" b="1" dirty="0">
                <a:latin typeface="+mn-ea"/>
              </a:rPr>
              <a:t>흥미도 실시간 측정</a:t>
            </a:r>
          </a:p>
        </p:txBody>
      </p:sp>
      <p:sp>
        <p:nvSpPr>
          <p:cNvPr id="78" name="Chevron Down">
            <a:extLst>
              <a:ext uri="{FF2B5EF4-FFF2-40B4-BE49-F238E27FC236}">
                <a16:creationId xmlns:a16="http://schemas.microsoft.com/office/drawing/2014/main" id="{8FE2556C-7D24-A7CF-3F3A-35244E13BA54}"/>
              </a:ext>
            </a:extLst>
          </p:cNvPr>
          <p:cNvSpPr>
            <a:spLocks noChangeAspect="1"/>
          </p:cNvSpPr>
          <p:nvPr/>
        </p:nvSpPr>
        <p:spPr bwMode="auto">
          <a:xfrm flipV="1">
            <a:off x="2855348" y="5427232"/>
            <a:ext cx="131041" cy="72000"/>
          </a:xfrm>
          <a:custGeom>
            <a:avLst/>
            <a:gdLst>
              <a:gd name="T0" fmla="*/ 594 w 594"/>
              <a:gd name="T1" fmla="*/ 27 h 324"/>
              <a:gd name="T2" fmla="*/ 566 w 594"/>
              <a:gd name="T3" fmla="*/ 0 h 324"/>
              <a:gd name="T4" fmla="*/ 297 w 594"/>
              <a:gd name="T5" fmla="*/ 268 h 324"/>
              <a:gd name="T6" fmla="*/ 28 w 594"/>
              <a:gd name="T7" fmla="*/ 0 h 324"/>
              <a:gd name="T8" fmla="*/ 0 w 594"/>
              <a:gd name="T9" fmla="*/ 27 h 324"/>
              <a:gd name="T10" fmla="*/ 297 w 594"/>
              <a:gd name="T11" fmla="*/ 324 h 324"/>
              <a:gd name="T12" fmla="*/ 594 w 594"/>
              <a:gd name="T13" fmla="*/ 27 h 3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94" h="324">
                <a:moveTo>
                  <a:pt x="594" y="27"/>
                </a:moveTo>
                <a:lnTo>
                  <a:pt x="566" y="0"/>
                </a:lnTo>
                <a:lnTo>
                  <a:pt x="297" y="268"/>
                </a:lnTo>
                <a:lnTo>
                  <a:pt x="28" y="0"/>
                </a:lnTo>
                <a:lnTo>
                  <a:pt x="0" y="27"/>
                </a:lnTo>
                <a:lnTo>
                  <a:pt x="297" y="324"/>
                </a:lnTo>
                <a:lnTo>
                  <a:pt x="594" y="27"/>
                </a:ln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E038CB7-EA53-7F89-1DBB-987D01CDF520}"/>
              </a:ext>
            </a:extLst>
          </p:cNvPr>
          <p:cNvSpPr txBox="1"/>
          <p:nvPr/>
        </p:nvSpPr>
        <p:spPr>
          <a:xfrm>
            <a:off x="559827" y="7171076"/>
            <a:ext cx="269137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spc="-6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2. </a:t>
            </a:r>
            <a:r>
              <a:rPr lang="ko-KR" altLang="en-US" sz="900" b="1" spc="-6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부정 감정 감지 및 자동 화면 전환</a:t>
            </a:r>
          </a:p>
        </p:txBody>
      </p:sp>
      <p:sp>
        <p:nvSpPr>
          <p:cNvPr id="80" name="Chevron Down">
            <a:extLst>
              <a:ext uri="{FF2B5EF4-FFF2-40B4-BE49-F238E27FC236}">
                <a16:creationId xmlns:a16="http://schemas.microsoft.com/office/drawing/2014/main" id="{F5422BFC-A37D-0BDB-4722-B62B097B5F7C}"/>
              </a:ext>
            </a:extLst>
          </p:cNvPr>
          <p:cNvSpPr>
            <a:spLocks noChangeAspect="1"/>
          </p:cNvSpPr>
          <p:nvPr/>
        </p:nvSpPr>
        <p:spPr bwMode="auto">
          <a:xfrm>
            <a:off x="2855348" y="7250492"/>
            <a:ext cx="131041" cy="72000"/>
          </a:xfrm>
          <a:custGeom>
            <a:avLst/>
            <a:gdLst>
              <a:gd name="T0" fmla="*/ 594 w 594"/>
              <a:gd name="T1" fmla="*/ 27 h 324"/>
              <a:gd name="T2" fmla="*/ 566 w 594"/>
              <a:gd name="T3" fmla="*/ 0 h 324"/>
              <a:gd name="T4" fmla="*/ 297 w 594"/>
              <a:gd name="T5" fmla="*/ 268 h 324"/>
              <a:gd name="T6" fmla="*/ 28 w 594"/>
              <a:gd name="T7" fmla="*/ 0 h 324"/>
              <a:gd name="T8" fmla="*/ 0 w 594"/>
              <a:gd name="T9" fmla="*/ 27 h 324"/>
              <a:gd name="T10" fmla="*/ 297 w 594"/>
              <a:gd name="T11" fmla="*/ 324 h 324"/>
              <a:gd name="T12" fmla="*/ 594 w 594"/>
              <a:gd name="T13" fmla="*/ 27 h 3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94" h="324">
                <a:moveTo>
                  <a:pt x="594" y="27"/>
                </a:moveTo>
                <a:lnTo>
                  <a:pt x="566" y="0"/>
                </a:lnTo>
                <a:lnTo>
                  <a:pt x="297" y="268"/>
                </a:lnTo>
                <a:lnTo>
                  <a:pt x="28" y="0"/>
                </a:lnTo>
                <a:lnTo>
                  <a:pt x="0" y="27"/>
                </a:lnTo>
                <a:lnTo>
                  <a:pt x="297" y="324"/>
                </a:lnTo>
                <a:lnTo>
                  <a:pt x="594" y="27"/>
                </a:lnTo>
                <a:close/>
              </a:path>
            </a:pathLst>
          </a:custGeom>
          <a:solidFill>
            <a:srgbClr val="5F5F5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2EC4A6AE-3F16-9C4A-ECDD-6518560B4621}"/>
              </a:ext>
            </a:extLst>
          </p:cNvPr>
          <p:cNvSpPr txBox="1"/>
          <p:nvPr/>
        </p:nvSpPr>
        <p:spPr>
          <a:xfrm>
            <a:off x="559827" y="7675132"/>
            <a:ext cx="269137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19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3. </a:t>
            </a:r>
            <a:r>
              <a:rPr kumimoji="0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고객 부재 시 알림 제공</a:t>
            </a:r>
          </a:p>
        </p:txBody>
      </p:sp>
      <p:sp>
        <p:nvSpPr>
          <p:cNvPr id="82" name="Chevron Down">
            <a:extLst>
              <a:ext uri="{FF2B5EF4-FFF2-40B4-BE49-F238E27FC236}">
                <a16:creationId xmlns:a16="http://schemas.microsoft.com/office/drawing/2014/main" id="{73DF83F9-B762-F561-EE37-5BDA5CFE48F6}"/>
              </a:ext>
            </a:extLst>
          </p:cNvPr>
          <p:cNvSpPr>
            <a:spLocks noChangeAspect="1"/>
          </p:cNvSpPr>
          <p:nvPr/>
        </p:nvSpPr>
        <p:spPr bwMode="auto">
          <a:xfrm>
            <a:off x="2855348" y="7754548"/>
            <a:ext cx="131041" cy="72000"/>
          </a:xfrm>
          <a:custGeom>
            <a:avLst/>
            <a:gdLst>
              <a:gd name="T0" fmla="*/ 594 w 594"/>
              <a:gd name="T1" fmla="*/ 27 h 324"/>
              <a:gd name="T2" fmla="*/ 566 w 594"/>
              <a:gd name="T3" fmla="*/ 0 h 324"/>
              <a:gd name="T4" fmla="*/ 297 w 594"/>
              <a:gd name="T5" fmla="*/ 268 h 324"/>
              <a:gd name="T6" fmla="*/ 28 w 594"/>
              <a:gd name="T7" fmla="*/ 0 h 324"/>
              <a:gd name="T8" fmla="*/ 0 w 594"/>
              <a:gd name="T9" fmla="*/ 27 h 324"/>
              <a:gd name="T10" fmla="*/ 297 w 594"/>
              <a:gd name="T11" fmla="*/ 324 h 324"/>
              <a:gd name="T12" fmla="*/ 594 w 594"/>
              <a:gd name="T13" fmla="*/ 27 h 3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94" h="324">
                <a:moveTo>
                  <a:pt x="594" y="27"/>
                </a:moveTo>
                <a:lnTo>
                  <a:pt x="566" y="0"/>
                </a:lnTo>
                <a:lnTo>
                  <a:pt x="297" y="268"/>
                </a:lnTo>
                <a:lnTo>
                  <a:pt x="28" y="0"/>
                </a:lnTo>
                <a:lnTo>
                  <a:pt x="0" y="27"/>
                </a:lnTo>
                <a:lnTo>
                  <a:pt x="297" y="324"/>
                </a:lnTo>
                <a:lnTo>
                  <a:pt x="594" y="27"/>
                </a:lnTo>
                <a:close/>
              </a:path>
            </a:pathLst>
          </a:custGeom>
          <a:solidFill>
            <a:srgbClr val="5F5F5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86B620E3-ABDB-BA13-02A3-DFD58C1445DD}"/>
              </a:ext>
            </a:extLst>
          </p:cNvPr>
          <p:cNvSpPr txBox="1"/>
          <p:nvPr/>
        </p:nvSpPr>
        <p:spPr>
          <a:xfrm>
            <a:off x="557417" y="5633508"/>
            <a:ext cx="2688322" cy="807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고객의 집중도나 흥미도가 떨어지면 </a:t>
            </a:r>
            <a:endParaRPr lang="en-US" altLang="ko-KR" sz="8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상담자에게 알림을 보냅니다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실시간으로 상대방의 반응을 확인하며</a:t>
            </a:r>
            <a:endParaRPr lang="en-US" altLang="ko-KR" sz="8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원활한 상담을 진행할 수 있습니다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. </a:t>
            </a:r>
          </a:p>
        </p:txBody>
      </p:sp>
      <p:sp>
        <p:nvSpPr>
          <p:cNvPr id="85" name="사각형: 둥근 모서리 84">
            <a:extLst>
              <a:ext uri="{FF2B5EF4-FFF2-40B4-BE49-F238E27FC236}">
                <a16:creationId xmlns:a16="http://schemas.microsoft.com/office/drawing/2014/main" id="{8DCC1848-9353-EDC7-8A15-93E9A5D1E6E4}"/>
              </a:ext>
            </a:extLst>
          </p:cNvPr>
          <p:cNvSpPr/>
          <p:nvPr/>
        </p:nvSpPr>
        <p:spPr>
          <a:xfrm>
            <a:off x="557417" y="6631016"/>
            <a:ext cx="745371" cy="26405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Ins="90000" rtlCol="0" anchor="ctr"/>
          <a:lstStyle/>
          <a:p>
            <a:pPr algn="ctr"/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#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집중도 분석 </a:t>
            </a:r>
          </a:p>
        </p:txBody>
      </p:sp>
      <p:sp>
        <p:nvSpPr>
          <p:cNvPr id="86" name="사각형: 둥근 모서리 85">
            <a:extLst>
              <a:ext uri="{FF2B5EF4-FFF2-40B4-BE49-F238E27FC236}">
                <a16:creationId xmlns:a16="http://schemas.microsoft.com/office/drawing/2014/main" id="{9F821A43-8AFC-91D5-F808-F9D95A5FA544}"/>
              </a:ext>
            </a:extLst>
          </p:cNvPr>
          <p:cNvSpPr/>
          <p:nvPr/>
        </p:nvSpPr>
        <p:spPr>
          <a:xfrm>
            <a:off x="1384893" y="6631016"/>
            <a:ext cx="745371" cy="26405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Ins="90000" rtlCol="0" anchor="ctr"/>
          <a:lstStyle/>
          <a:p>
            <a:pPr algn="ctr"/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#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자세 분석 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45FFF559-3347-99CA-31CD-23686880285C}"/>
              </a:ext>
            </a:extLst>
          </p:cNvPr>
          <p:cNvSpPr txBox="1"/>
          <p:nvPr/>
        </p:nvSpPr>
        <p:spPr>
          <a:xfrm>
            <a:off x="558813" y="4581534"/>
            <a:ext cx="3770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화상상담에도 </a:t>
            </a:r>
            <a:r>
              <a:rPr lang="en-US" altLang="ko-KR" sz="1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Raiseme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cxnSp>
        <p:nvCxnSpPr>
          <p:cNvPr id="91" name="직선 연결선 90">
            <a:extLst>
              <a:ext uri="{FF2B5EF4-FFF2-40B4-BE49-F238E27FC236}">
                <a16:creationId xmlns:a16="http://schemas.microsoft.com/office/drawing/2014/main" id="{D34B89EE-EAD1-0296-B68E-8A487483D431}"/>
              </a:ext>
            </a:extLst>
          </p:cNvPr>
          <p:cNvCxnSpPr>
            <a:cxnSpLocks/>
          </p:cNvCxnSpPr>
          <p:nvPr/>
        </p:nvCxnSpPr>
        <p:spPr>
          <a:xfrm>
            <a:off x="559827" y="7459108"/>
            <a:ext cx="2567228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2" name="직선 연결선 91">
            <a:extLst>
              <a:ext uri="{FF2B5EF4-FFF2-40B4-BE49-F238E27FC236}">
                <a16:creationId xmlns:a16="http://schemas.microsoft.com/office/drawing/2014/main" id="{5D7A20DC-DD2B-1095-E210-5C71ABD4B79C}"/>
              </a:ext>
            </a:extLst>
          </p:cNvPr>
          <p:cNvCxnSpPr>
            <a:cxnSpLocks/>
          </p:cNvCxnSpPr>
          <p:nvPr/>
        </p:nvCxnSpPr>
        <p:spPr>
          <a:xfrm>
            <a:off x="559827" y="7963164"/>
            <a:ext cx="2567228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직선 연결선 92">
            <a:extLst>
              <a:ext uri="{FF2B5EF4-FFF2-40B4-BE49-F238E27FC236}">
                <a16:creationId xmlns:a16="http://schemas.microsoft.com/office/drawing/2014/main" id="{BF4B136C-7F95-2D5C-19E5-AF2764D92914}"/>
              </a:ext>
            </a:extLst>
          </p:cNvPr>
          <p:cNvCxnSpPr>
            <a:cxnSpLocks/>
          </p:cNvCxnSpPr>
          <p:nvPr/>
        </p:nvCxnSpPr>
        <p:spPr>
          <a:xfrm>
            <a:off x="557417" y="5622904"/>
            <a:ext cx="2567228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F431EC87-1C17-573A-E8BF-20EDEBE28896}"/>
              </a:ext>
            </a:extLst>
          </p:cNvPr>
          <p:cNvSpPr/>
          <p:nvPr/>
        </p:nvSpPr>
        <p:spPr>
          <a:xfrm>
            <a:off x="2212369" y="6631016"/>
            <a:ext cx="745371" cy="26405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Ins="90000" rtlCol="0" anchor="ctr"/>
          <a:lstStyle/>
          <a:p>
            <a:pPr algn="ctr"/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#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흥미도 분석 </a:t>
            </a:r>
          </a:p>
        </p:txBody>
      </p:sp>
      <p:graphicFrame>
        <p:nvGraphicFramePr>
          <p:cNvPr id="57" name="표 56">
            <a:extLst>
              <a:ext uri="{FF2B5EF4-FFF2-40B4-BE49-F238E27FC236}">
                <a16:creationId xmlns:a16="http://schemas.microsoft.com/office/drawing/2014/main" id="{6220434D-6A0B-949D-E1D8-B6817D9779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7031760"/>
              </p:ext>
            </p:extLst>
          </p:nvPr>
        </p:nvGraphicFramePr>
        <p:xfrm>
          <a:off x="9317697" y="798693"/>
          <a:ext cx="2656801" cy="20699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6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61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5521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B="6480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lnSpc>
                          <a:spcPts val="1200"/>
                        </a:lnSpc>
                        <a:buFontTx/>
                        <a:buNone/>
                      </a:pPr>
                      <a:r>
                        <a:rPr lang="en-US" altLang="ko-KR" sz="800" b="1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Menu</a:t>
                      </a:r>
                      <a:r>
                        <a:rPr lang="ko-KR" altLang="en-US" sz="800" b="1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en-US" altLang="ko-KR" sz="800" b="1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Title</a:t>
                      </a:r>
                      <a:endParaRPr lang="en-US" altLang="ko-KR" sz="800" b="0" baseline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B="648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1715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B="6480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lnSpc>
                          <a:spcPts val="1200"/>
                        </a:lnSpc>
                        <a:buFontTx/>
                        <a:buNone/>
                      </a:pPr>
                      <a:r>
                        <a:rPr lang="en-US" altLang="ko-KR" sz="800" b="1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Use Case Tab</a:t>
                      </a:r>
                    </a:p>
                    <a:p>
                      <a:pPr marL="171450" indent="-171450" latinLnBrk="1">
                        <a:lnSpc>
                          <a:spcPts val="1200"/>
                        </a:lnSpc>
                        <a:buFontTx/>
                        <a:buChar char="-"/>
                      </a:pP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디폴트 </a:t>
                      </a: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= </a:t>
                      </a: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화상상담</a:t>
                      </a:r>
                      <a:endParaRPr lang="en-US" altLang="ko-KR" sz="800" b="0" baseline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B="648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41017"/>
                  </a:ext>
                </a:extLst>
              </a:tr>
              <a:tr h="231715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B="6480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lnSpc>
                          <a:spcPts val="1200"/>
                        </a:lnSpc>
                        <a:buFontTx/>
                        <a:buNone/>
                      </a:pPr>
                      <a:r>
                        <a:rPr lang="en-US" altLang="ko-KR" sz="800" b="1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Title + </a:t>
                      </a:r>
                      <a:r>
                        <a:rPr lang="ko-KR" altLang="en-US" sz="800" b="1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개요 소개</a:t>
                      </a:r>
                      <a:endParaRPr lang="en-US" altLang="ko-KR" sz="800" b="1" baseline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B="648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3429401"/>
                  </a:ext>
                </a:extLst>
              </a:tr>
              <a:tr h="231715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B="6480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lnSpc>
                          <a:spcPts val="1200"/>
                        </a:lnSpc>
                        <a:buFontTx/>
                        <a:buNone/>
                      </a:pPr>
                      <a:r>
                        <a:rPr lang="ko-KR" altLang="en-US" sz="800" b="1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메인 기능 소개</a:t>
                      </a:r>
                      <a:endParaRPr lang="en-US" altLang="ko-KR" sz="800" b="1" baseline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lnSpc>
                          <a:spcPts val="1200"/>
                        </a:lnSpc>
                        <a:buFontTx/>
                        <a:buChar char="-"/>
                      </a:pP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디폴트 </a:t>
                      </a: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= </a:t>
                      </a: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최상단의 쇼케이스 소개 내용 펼친 상태 </a:t>
                      </a: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+ </a:t>
                      </a: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하단의 </a:t>
                      </a: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개 접힘 상태</a:t>
                      </a: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</a:t>
                      </a:r>
                    </a:p>
                    <a:p>
                      <a:pPr marL="171450" indent="-171450" latinLnBrk="1">
                        <a:lnSpc>
                          <a:spcPts val="1200"/>
                        </a:lnSpc>
                        <a:buFontTx/>
                        <a:buChar char="-"/>
                      </a:pPr>
                      <a:r>
                        <a:rPr lang="en-US" altLang="ko-KR" sz="800" b="1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4a. </a:t>
                      </a: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AI </a:t>
                      </a: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모델</a:t>
                      </a: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: </a:t>
                      </a: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쇼케이스와 연관된 </a:t>
                      </a: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AI </a:t>
                      </a: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모델</a:t>
                      </a: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 </a:t>
                      </a: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선택하면 해당 </a:t>
                      </a: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AI</a:t>
                      </a: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모델 소개 탭으로 이동</a:t>
                      </a: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</a:p>
                    <a:p>
                      <a:pPr marL="171450" indent="-171450" latinLnBrk="1">
                        <a:lnSpc>
                          <a:spcPts val="1200"/>
                        </a:lnSpc>
                        <a:buFontTx/>
                        <a:buChar char="-"/>
                      </a:pPr>
                      <a:r>
                        <a:rPr lang="en-US" altLang="ko-KR" sz="800" b="1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4b.  </a:t>
                      </a: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해당 영역을 선택하면 쇼케이스가 펼쳐지고</a:t>
                      </a: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펼쳐져 있던 다른 쇼케이스는 접힘</a:t>
                      </a: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</a:p>
                  </a:txBody>
                  <a:tcPr marB="648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3451902"/>
                  </a:ext>
                </a:extLst>
              </a:tr>
            </a:tbl>
          </a:graphicData>
        </a:graphic>
      </p:graphicFrame>
      <p:sp>
        <p:nvSpPr>
          <p:cNvPr id="58" name="타원 57">
            <a:extLst>
              <a:ext uri="{FF2B5EF4-FFF2-40B4-BE49-F238E27FC236}">
                <a16:creationId xmlns:a16="http://schemas.microsoft.com/office/drawing/2014/main" id="{D061396B-9CCD-F9CC-7FCF-A0A98674623D}"/>
              </a:ext>
            </a:extLst>
          </p:cNvPr>
          <p:cNvSpPr/>
          <p:nvPr/>
        </p:nvSpPr>
        <p:spPr>
          <a:xfrm>
            <a:off x="3569077" y="1791626"/>
            <a:ext cx="166154" cy="166154"/>
          </a:xfrm>
          <a:prstGeom prst="ellipse">
            <a:avLst/>
          </a:prstGeom>
          <a:solidFill>
            <a:srgbClr val="C0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38" dirty="0">
                <a:solidFill>
                  <a:schemeClr val="bg1"/>
                </a:solidFill>
                <a:latin typeface="+mn-ea"/>
              </a:rPr>
              <a:t>1</a:t>
            </a:r>
            <a:endParaRPr lang="ko-KR" altLang="en-US" sz="738" dirty="0" err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8873ACE8-3171-FA64-FC8A-1D2AE2ADA7B8}"/>
              </a:ext>
            </a:extLst>
          </p:cNvPr>
          <p:cNvSpPr/>
          <p:nvPr/>
        </p:nvSpPr>
        <p:spPr>
          <a:xfrm>
            <a:off x="117234" y="4090865"/>
            <a:ext cx="166154" cy="166154"/>
          </a:xfrm>
          <a:prstGeom prst="ellipse">
            <a:avLst/>
          </a:prstGeom>
          <a:solidFill>
            <a:srgbClr val="C0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38" dirty="0">
                <a:solidFill>
                  <a:schemeClr val="bg1"/>
                </a:solidFill>
                <a:latin typeface="+mn-ea"/>
              </a:rPr>
              <a:t>2</a:t>
            </a:r>
            <a:endParaRPr lang="ko-KR" altLang="en-US" sz="738" dirty="0" err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07D29BC6-2B2C-A153-6282-649C06BF8E2D}"/>
              </a:ext>
            </a:extLst>
          </p:cNvPr>
          <p:cNvSpPr/>
          <p:nvPr/>
        </p:nvSpPr>
        <p:spPr>
          <a:xfrm>
            <a:off x="366226" y="4641554"/>
            <a:ext cx="166154" cy="166154"/>
          </a:xfrm>
          <a:prstGeom prst="ellipse">
            <a:avLst/>
          </a:prstGeom>
          <a:solidFill>
            <a:srgbClr val="C0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38" dirty="0">
                <a:solidFill>
                  <a:schemeClr val="bg1"/>
                </a:solidFill>
                <a:latin typeface="+mn-ea"/>
              </a:rPr>
              <a:t>3</a:t>
            </a:r>
            <a:endParaRPr lang="ko-KR" altLang="en-US" sz="738" dirty="0" err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39F3C7D3-CD80-FBB1-0FE2-6D50AE92BEC8}"/>
              </a:ext>
            </a:extLst>
          </p:cNvPr>
          <p:cNvSpPr/>
          <p:nvPr/>
        </p:nvSpPr>
        <p:spPr>
          <a:xfrm>
            <a:off x="366226" y="5403237"/>
            <a:ext cx="166154" cy="166154"/>
          </a:xfrm>
          <a:prstGeom prst="ellipse">
            <a:avLst/>
          </a:prstGeom>
          <a:solidFill>
            <a:srgbClr val="C0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38" dirty="0">
                <a:solidFill>
                  <a:schemeClr val="bg1"/>
                </a:solidFill>
                <a:latin typeface="+mn-ea"/>
              </a:rPr>
              <a:t>4</a:t>
            </a:r>
            <a:endParaRPr lang="ko-KR" altLang="en-US" sz="738" dirty="0" err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6B743142-06F8-79FA-BC59-535CB2AB0ABC}"/>
              </a:ext>
            </a:extLst>
          </p:cNvPr>
          <p:cNvSpPr/>
          <p:nvPr/>
        </p:nvSpPr>
        <p:spPr>
          <a:xfrm>
            <a:off x="366226" y="7208317"/>
            <a:ext cx="166154" cy="166154"/>
          </a:xfrm>
          <a:prstGeom prst="ellipse">
            <a:avLst/>
          </a:prstGeom>
          <a:solidFill>
            <a:srgbClr val="C0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38" dirty="0">
                <a:solidFill>
                  <a:schemeClr val="bg1"/>
                </a:solidFill>
                <a:latin typeface="+mn-ea"/>
              </a:rPr>
              <a:t>4b</a:t>
            </a:r>
            <a:endParaRPr lang="ko-KR" altLang="en-US" sz="738" dirty="0" err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22A628AF-39C9-82BF-45E0-974214418024}"/>
              </a:ext>
            </a:extLst>
          </p:cNvPr>
          <p:cNvSpPr/>
          <p:nvPr/>
        </p:nvSpPr>
        <p:spPr>
          <a:xfrm>
            <a:off x="366226" y="6679965"/>
            <a:ext cx="166154" cy="166154"/>
          </a:xfrm>
          <a:prstGeom prst="ellipse">
            <a:avLst/>
          </a:prstGeom>
          <a:solidFill>
            <a:srgbClr val="C0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38" dirty="0">
                <a:solidFill>
                  <a:schemeClr val="bg1"/>
                </a:solidFill>
                <a:latin typeface="+mn-ea"/>
              </a:rPr>
              <a:t>4a</a:t>
            </a:r>
            <a:endParaRPr lang="ko-KR" altLang="en-US" sz="738" dirty="0" err="1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71" name="그림 70">
            <a:extLst>
              <a:ext uri="{FF2B5EF4-FFF2-40B4-BE49-F238E27FC236}">
                <a16:creationId xmlns:a16="http://schemas.microsoft.com/office/drawing/2014/main" id="{C469674B-D9DC-A849-BC46-0A1A6DFA5A8E}"/>
              </a:ext>
            </a:extLst>
          </p:cNvPr>
          <p:cNvPicPr>
            <a:picLocks/>
          </p:cNvPicPr>
          <p:nvPr/>
        </p:nvPicPr>
        <p:blipFill rotWithShape="1">
          <a:blip r:embed="rId3"/>
          <a:srcRect t="1" b="395"/>
          <a:stretch/>
        </p:blipFill>
        <p:spPr>
          <a:xfrm>
            <a:off x="7073229" y="6916978"/>
            <a:ext cx="1616433" cy="969860"/>
          </a:xfrm>
          <a:prstGeom prst="rect">
            <a:avLst/>
          </a:prstGeom>
        </p:spPr>
      </p:pic>
      <p:sp>
        <p:nvSpPr>
          <p:cNvPr id="52" name="직사각형 51">
            <a:extLst>
              <a:ext uri="{FF2B5EF4-FFF2-40B4-BE49-F238E27FC236}">
                <a16:creationId xmlns:a16="http://schemas.microsoft.com/office/drawing/2014/main" id="{21F26F4B-7DEE-9B1E-670F-F911D7BCBFF0}"/>
              </a:ext>
            </a:extLst>
          </p:cNvPr>
          <p:cNvSpPr/>
          <p:nvPr/>
        </p:nvSpPr>
        <p:spPr>
          <a:xfrm>
            <a:off x="217502" y="791183"/>
            <a:ext cx="9010636" cy="51606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 dirty="0">
              <a:latin typeface="+mn-ea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5FA9D6D3-8949-B44E-700D-342B39035685}"/>
              </a:ext>
            </a:extLst>
          </p:cNvPr>
          <p:cNvSpPr/>
          <p:nvPr/>
        </p:nvSpPr>
        <p:spPr>
          <a:xfrm>
            <a:off x="217502" y="791183"/>
            <a:ext cx="9010636" cy="51606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 dirty="0">
              <a:latin typeface="+mn-ea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B2E61B7E-8D25-5311-A7EE-FD14583A34D8}"/>
              </a:ext>
            </a:extLst>
          </p:cNvPr>
          <p:cNvSpPr/>
          <p:nvPr/>
        </p:nvSpPr>
        <p:spPr bwMode="auto">
          <a:xfrm>
            <a:off x="338543" y="949952"/>
            <a:ext cx="1004929" cy="198522"/>
          </a:xfrm>
          <a:prstGeom prst="rect">
            <a:avLst/>
          </a:prstGeom>
          <a:noFill/>
          <a:ln w="28575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lIns="36000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050" b="1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Raiseme </a:t>
            </a:r>
            <a:r>
              <a:rPr lang="en-US" altLang="ko-KR" sz="1050" b="1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Logo</a:t>
            </a:r>
            <a:endParaRPr kumimoji="0" lang="ko-KR" altLang="en-US" sz="1050" b="1" dirty="0">
              <a:solidFill>
                <a:schemeClr val="bg1">
                  <a:lumMod val="65000"/>
                </a:schemeClr>
              </a:solidFill>
              <a:latin typeface="+mn-ea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2BAB69C9-9C50-B35A-6C7B-A8BEC7D09FE0}"/>
              </a:ext>
            </a:extLst>
          </p:cNvPr>
          <p:cNvSpPr txBox="1"/>
          <p:nvPr/>
        </p:nvSpPr>
        <p:spPr>
          <a:xfrm>
            <a:off x="6758404" y="926102"/>
            <a:ext cx="502309" cy="246221"/>
          </a:xfrm>
          <a:prstGeom prst="rect">
            <a:avLst/>
          </a:prstGeom>
          <a:noFill/>
        </p:spPr>
        <p:txBody>
          <a:bodyPr wrap="none" lIns="36000" rIns="36000" rtlCol="0" anchor="ctr">
            <a:spAutoFit/>
          </a:bodyPr>
          <a:lstStyle/>
          <a:p>
            <a:pPr algn="ctr"/>
            <a:r>
              <a:rPr kumimoji="1" lang="en-US" altLang="en-US" sz="1000" b="1" dirty="0">
                <a:latin typeface="+mn-ea"/>
              </a:rPr>
              <a:t>Service</a:t>
            </a:r>
            <a:endParaRPr kumimoji="1" lang="x-none" altLang="en-US" sz="1000" b="1" dirty="0">
              <a:latin typeface="+mn-ea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E8363E49-19F8-2A3E-CE85-98A34306DCE5}"/>
              </a:ext>
            </a:extLst>
          </p:cNvPr>
          <p:cNvSpPr txBox="1"/>
          <p:nvPr/>
        </p:nvSpPr>
        <p:spPr>
          <a:xfrm>
            <a:off x="8651687" y="926102"/>
            <a:ext cx="407731" cy="246221"/>
          </a:xfrm>
          <a:prstGeom prst="rect">
            <a:avLst/>
          </a:prstGeom>
          <a:noFill/>
        </p:spPr>
        <p:txBody>
          <a:bodyPr wrap="none" lIns="36000" rIns="36000" rtlCol="0" anchor="ctr">
            <a:spAutoFit/>
          </a:bodyPr>
          <a:lstStyle/>
          <a:p>
            <a:pPr algn="ctr"/>
            <a:r>
              <a:rPr kumimoji="1" lang="en-US" altLang="en-US" sz="1000" b="1" dirty="0">
                <a:latin typeface="+mn-ea"/>
              </a:rPr>
              <a:t>News</a:t>
            </a:r>
            <a:endParaRPr kumimoji="1" lang="x-none" altLang="en-US" sz="1000" b="1" dirty="0">
              <a:latin typeface="+mn-ea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2FC5AB5-34E2-5B01-F5A9-D30FE1300AFE}"/>
              </a:ext>
            </a:extLst>
          </p:cNvPr>
          <p:cNvSpPr txBox="1"/>
          <p:nvPr/>
        </p:nvSpPr>
        <p:spPr>
          <a:xfrm>
            <a:off x="7893956" y="926102"/>
            <a:ext cx="620930" cy="246221"/>
          </a:xfrm>
          <a:prstGeom prst="rect">
            <a:avLst/>
          </a:prstGeom>
          <a:noFill/>
        </p:spPr>
        <p:txBody>
          <a:bodyPr wrap="none" lIns="36000" rIns="36000" rtlCol="0" anchor="ctr">
            <a:spAutoFit/>
          </a:bodyPr>
          <a:lstStyle/>
          <a:p>
            <a:pPr algn="ctr"/>
            <a:r>
              <a:rPr kumimoji="1" lang="en-US" altLang="en-US" sz="1000" b="1" dirty="0">
                <a:latin typeface="+mn-ea"/>
              </a:rPr>
              <a:t>Use Case</a:t>
            </a:r>
            <a:endParaRPr kumimoji="1" lang="x-none" altLang="en-US" sz="1000" b="1" dirty="0">
              <a:latin typeface="+mn-ea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18DF99B2-8BE3-845D-04E7-AC233070827A}"/>
              </a:ext>
            </a:extLst>
          </p:cNvPr>
          <p:cNvSpPr txBox="1"/>
          <p:nvPr/>
        </p:nvSpPr>
        <p:spPr>
          <a:xfrm>
            <a:off x="6170591" y="926102"/>
            <a:ext cx="451012" cy="246221"/>
          </a:xfrm>
          <a:prstGeom prst="rect">
            <a:avLst/>
          </a:prstGeom>
          <a:noFill/>
        </p:spPr>
        <p:txBody>
          <a:bodyPr wrap="none" lIns="36000" rIns="36000" rtlCol="0"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000" b="1" dirty="0">
                <a:latin typeface="+mn-ea"/>
              </a:rPr>
              <a:t>About</a:t>
            </a:r>
            <a:endParaRPr kumimoji="0" lang="ko-KR" altLang="en-US" sz="1000" b="1" dirty="0">
              <a:latin typeface="+mn-ea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E4AB7355-A910-650A-402F-050FFDCF96A3}"/>
              </a:ext>
            </a:extLst>
          </p:cNvPr>
          <p:cNvSpPr txBox="1"/>
          <p:nvPr/>
        </p:nvSpPr>
        <p:spPr>
          <a:xfrm>
            <a:off x="7397514" y="926102"/>
            <a:ext cx="359641" cy="246221"/>
          </a:xfrm>
          <a:prstGeom prst="rect">
            <a:avLst/>
          </a:prstGeom>
          <a:noFill/>
        </p:spPr>
        <p:txBody>
          <a:bodyPr wrap="none" lIns="36000" rIns="36000" rtlCol="0" anchor="ctr">
            <a:spAutoFit/>
          </a:bodyPr>
          <a:lstStyle/>
          <a:p>
            <a:pPr algn="ctr"/>
            <a:r>
              <a:rPr kumimoji="1" lang="en-US" altLang="en-US" sz="1000" b="1" dirty="0">
                <a:latin typeface="+mn-ea"/>
              </a:rPr>
              <a:t>Tech</a:t>
            </a:r>
            <a:endParaRPr kumimoji="1" lang="x-none" altLang="en-US" sz="10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575428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F729C30D-1800-4514-A7A3-B05215639F91}"/>
              </a:ext>
            </a:extLst>
          </p:cNvPr>
          <p:cNvCxnSpPr>
            <a:cxnSpLocks/>
            <a:stCxn id="33" idx="3"/>
            <a:endCxn id="24" idx="1"/>
          </p:cNvCxnSpPr>
          <p:nvPr/>
        </p:nvCxnSpPr>
        <p:spPr>
          <a:xfrm>
            <a:off x="2988177" y="2420888"/>
            <a:ext cx="476212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Information Architecture</a:t>
            </a:r>
            <a:endParaRPr lang="ko-KR" altLang="en-US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1FF51915-3CA5-4828-B700-703E47D63CC4}"/>
              </a:ext>
            </a:extLst>
          </p:cNvPr>
          <p:cNvCxnSpPr>
            <a:cxnSpLocks/>
          </p:cNvCxnSpPr>
          <p:nvPr/>
        </p:nvCxnSpPr>
        <p:spPr>
          <a:xfrm>
            <a:off x="5369238" y="1584472"/>
            <a:ext cx="0" cy="6924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모서리가 둥근 직사각형 69">
            <a:extLst>
              <a:ext uri="{FF2B5EF4-FFF2-40B4-BE49-F238E27FC236}">
                <a16:creationId xmlns:a16="http://schemas.microsoft.com/office/drawing/2014/main" id="{443807E5-931F-42D9-BD0F-722A9D5A2A85}"/>
              </a:ext>
            </a:extLst>
          </p:cNvPr>
          <p:cNvSpPr/>
          <p:nvPr/>
        </p:nvSpPr>
        <p:spPr>
          <a:xfrm>
            <a:off x="4843254" y="1296440"/>
            <a:ext cx="1051969" cy="288032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408" tIns="45704" rIns="91408" bIns="45704" rtlCol="0" anchor="ctr"/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sz="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500771" algn="ctr" rtl="0" fontAlgn="base" latinLnBrk="1">
              <a:spcBef>
                <a:spcPct val="0"/>
              </a:spcBef>
              <a:spcAft>
                <a:spcPct val="0"/>
              </a:spcAft>
              <a:defRPr kumimoji="1" sz="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001542" algn="ctr" rtl="0" fontAlgn="base" latinLnBrk="1">
              <a:spcBef>
                <a:spcPct val="0"/>
              </a:spcBef>
              <a:spcAft>
                <a:spcPct val="0"/>
              </a:spcAft>
              <a:defRPr kumimoji="1" sz="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502313" algn="ctr" rtl="0" fontAlgn="base" latinLnBrk="1">
              <a:spcBef>
                <a:spcPct val="0"/>
              </a:spcBef>
              <a:spcAft>
                <a:spcPct val="0"/>
              </a:spcAft>
              <a:defRPr kumimoji="1" sz="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03085" algn="ctr" rtl="0" fontAlgn="base" latinLnBrk="1">
              <a:spcBef>
                <a:spcPct val="0"/>
              </a:spcBef>
              <a:spcAft>
                <a:spcPct val="0"/>
              </a:spcAft>
              <a:defRPr kumimoji="1" sz="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03856" algn="l" defTabSz="1001542" rtl="0" eaLnBrk="1" latinLnBrk="1" hangingPunct="1">
              <a:defRPr kumimoji="1" sz="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004627" algn="l" defTabSz="1001542" rtl="0" eaLnBrk="1" latinLnBrk="1" hangingPunct="1">
              <a:defRPr kumimoji="1" sz="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505398" algn="l" defTabSz="1001542" rtl="0" eaLnBrk="1" latinLnBrk="1" hangingPunct="1">
              <a:defRPr kumimoji="1" sz="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006169" algn="l" defTabSz="1001542" rtl="0" eaLnBrk="1" latinLnBrk="1" hangingPunct="1">
              <a:defRPr kumimoji="1" sz="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011834"/>
            <a:r>
              <a:rPr lang="en-US" altLang="ko-KR" dirty="0">
                <a:solidFill>
                  <a:schemeClr val="bg1"/>
                </a:solidFill>
                <a:latin typeface="+mj-lt"/>
                <a:ea typeface="나눔고딕" pitchFamily="50" charset="-127"/>
                <a:cs typeface="Segoe UI" panose="020B0502040204020203" pitchFamily="34" charset="0"/>
              </a:rPr>
              <a:t>MAIN</a:t>
            </a:r>
          </a:p>
        </p:txBody>
      </p:sp>
      <p:sp>
        <p:nvSpPr>
          <p:cNvPr id="29" name="모서리가 둥근 직사각형 71">
            <a:extLst>
              <a:ext uri="{FF2B5EF4-FFF2-40B4-BE49-F238E27FC236}">
                <a16:creationId xmlns:a16="http://schemas.microsoft.com/office/drawing/2014/main" id="{01E18887-5263-4C95-BD33-622B91E532F6}"/>
              </a:ext>
            </a:extLst>
          </p:cNvPr>
          <p:cNvSpPr/>
          <p:nvPr/>
        </p:nvSpPr>
        <p:spPr>
          <a:xfrm>
            <a:off x="1941711" y="4293096"/>
            <a:ext cx="1051969" cy="288032"/>
          </a:xfrm>
          <a:prstGeom prst="roundRect">
            <a:avLst/>
          </a:prstGeom>
          <a:solidFill>
            <a:schemeClr val="bg1">
              <a:lumMod val="6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408" tIns="45704" rIns="91408" bIns="45704" rtlCol="0" anchor="ctr"/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sz="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500771" algn="ctr" rtl="0" fontAlgn="base" latinLnBrk="1">
              <a:spcBef>
                <a:spcPct val="0"/>
              </a:spcBef>
              <a:spcAft>
                <a:spcPct val="0"/>
              </a:spcAft>
              <a:defRPr kumimoji="1" sz="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001542" algn="ctr" rtl="0" fontAlgn="base" latinLnBrk="1">
              <a:spcBef>
                <a:spcPct val="0"/>
              </a:spcBef>
              <a:spcAft>
                <a:spcPct val="0"/>
              </a:spcAft>
              <a:defRPr kumimoji="1" sz="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502313" algn="ctr" rtl="0" fontAlgn="base" latinLnBrk="1">
              <a:spcBef>
                <a:spcPct val="0"/>
              </a:spcBef>
              <a:spcAft>
                <a:spcPct val="0"/>
              </a:spcAft>
              <a:defRPr kumimoji="1" sz="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03085" algn="ctr" rtl="0" fontAlgn="base" latinLnBrk="1">
              <a:spcBef>
                <a:spcPct val="0"/>
              </a:spcBef>
              <a:spcAft>
                <a:spcPct val="0"/>
              </a:spcAft>
              <a:defRPr kumimoji="1" sz="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03856" algn="l" defTabSz="1001542" rtl="0" eaLnBrk="1" latinLnBrk="1" hangingPunct="1">
              <a:defRPr kumimoji="1" sz="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004627" algn="l" defTabSz="1001542" rtl="0" eaLnBrk="1" latinLnBrk="1" hangingPunct="1">
              <a:defRPr kumimoji="1" sz="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505398" algn="l" defTabSz="1001542" rtl="0" eaLnBrk="1" latinLnBrk="1" hangingPunct="1">
              <a:defRPr kumimoji="1" sz="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006169" algn="l" defTabSz="1001542" rtl="0" eaLnBrk="1" latinLnBrk="1" hangingPunct="1">
              <a:defRPr kumimoji="1" sz="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011834"/>
            <a:r>
              <a:rPr lang="en-US" altLang="ko-KR" dirty="0">
                <a:solidFill>
                  <a:schemeClr val="bg1"/>
                </a:solidFill>
                <a:latin typeface="+mj-lt"/>
                <a:ea typeface="나눔고딕" pitchFamily="50" charset="-127"/>
                <a:cs typeface="Segoe UI" panose="020B0502040204020203" pitchFamily="34" charset="0"/>
              </a:rPr>
              <a:t>Footer</a:t>
            </a:r>
          </a:p>
        </p:txBody>
      </p:sp>
      <p:sp>
        <p:nvSpPr>
          <p:cNvPr id="57" name="모서리가 둥근 직사각형 71">
            <a:extLst>
              <a:ext uri="{FF2B5EF4-FFF2-40B4-BE49-F238E27FC236}">
                <a16:creationId xmlns:a16="http://schemas.microsoft.com/office/drawing/2014/main" id="{A4F72525-55BA-4C60-A09A-C3E7E6266CC8}"/>
              </a:ext>
            </a:extLst>
          </p:cNvPr>
          <p:cNvSpPr/>
          <p:nvPr/>
        </p:nvSpPr>
        <p:spPr>
          <a:xfrm>
            <a:off x="4843254" y="2276872"/>
            <a:ext cx="1051969" cy="288032"/>
          </a:xfrm>
          <a:prstGeom prst="roundRect">
            <a:avLst/>
          </a:prstGeom>
          <a:solidFill>
            <a:schemeClr val="bg1">
              <a:lumMod val="6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408" tIns="45704" rIns="91408" bIns="45704" rtlCol="0" anchor="ctr"/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sz="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500771" algn="ctr" rtl="0" fontAlgn="base" latinLnBrk="1">
              <a:spcBef>
                <a:spcPct val="0"/>
              </a:spcBef>
              <a:spcAft>
                <a:spcPct val="0"/>
              </a:spcAft>
              <a:defRPr kumimoji="1" sz="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001542" algn="ctr" rtl="0" fontAlgn="base" latinLnBrk="1">
              <a:spcBef>
                <a:spcPct val="0"/>
              </a:spcBef>
              <a:spcAft>
                <a:spcPct val="0"/>
              </a:spcAft>
              <a:defRPr kumimoji="1" sz="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502313" algn="ctr" rtl="0" fontAlgn="base" latinLnBrk="1">
              <a:spcBef>
                <a:spcPct val="0"/>
              </a:spcBef>
              <a:spcAft>
                <a:spcPct val="0"/>
              </a:spcAft>
              <a:defRPr kumimoji="1" sz="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03085" algn="ctr" rtl="0" fontAlgn="base" latinLnBrk="1">
              <a:spcBef>
                <a:spcPct val="0"/>
              </a:spcBef>
              <a:spcAft>
                <a:spcPct val="0"/>
              </a:spcAft>
              <a:defRPr kumimoji="1" sz="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03856" algn="l" defTabSz="1001542" rtl="0" eaLnBrk="1" latinLnBrk="1" hangingPunct="1">
              <a:defRPr kumimoji="1" sz="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004627" algn="l" defTabSz="1001542" rtl="0" eaLnBrk="1" latinLnBrk="1" hangingPunct="1">
              <a:defRPr kumimoji="1" sz="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505398" algn="l" defTabSz="1001542" rtl="0" eaLnBrk="1" latinLnBrk="1" hangingPunct="1">
              <a:defRPr kumimoji="1" sz="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006169" algn="l" defTabSz="1001542" rtl="0" eaLnBrk="1" latinLnBrk="1" hangingPunct="1">
              <a:defRPr kumimoji="1" sz="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011834"/>
            <a:r>
              <a:rPr lang="en-US" altLang="ko-KR" dirty="0">
                <a:solidFill>
                  <a:schemeClr val="bg1"/>
                </a:solidFill>
                <a:latin typeface="+mj-lt"/>
                <a:ea typeface="나눔고딕" pitchFamily="50" charset="-127"/>
                <a:cs typeface="Segoe UI" panose="020B0502040204020203" pitchFamily="34" charset="0"/>
              </a:rPr>
              <a:t>Tech</a:t>
            </a:r>
          </a:p>
        </p:txBody>
      </p:sp>
      <p:sp>
        <p:nvSpPr>
          <p:cNvPr id="24" name="모서리가 둥근 직사각형 71">
            <a:extLst>
              <a:ext uri="{FF2B5EF4-FFF2-40B4-BE49-F238E27FC236}">
                <a16:creationId xmlns:a16="http://schemas.microsoft.com/office/drawing/2014/main" id="{A5B5C627-EA0F-CA56-332C-AE603368C0BE}"/>
              </a:ext>
            </a:extLst>
          </p:cNvPr>
          <p:cNvSpPr/>
          <p:nvPr/>
        </p:nvSpPr>
        <p:spPr>
          <a:xfrm>
            <a:off x="7750300" y="2276872"/>
            <a:ext cx="1051969" cy="288032"/>
          </a:xfrm>
          <a:prstGeom prst="roundRect">
            <a:avLst/>
          </a:prstGeom>
          <a:solidFill>
            <a:schemeClr val="bg1">
              <a:lumMod val="6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408" tIns="45704" rIns="91408" bIns="45704" rtlCol="0" anchor="ctr"/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sz="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500771" algn="ctr" rtl="0" fontAlgn="base" latinLnBrk="1">
              <a:spcBef>
                <a:spcPct val="0"/>
              </a:spcBef>
              <a:spcAft>
                <a:spcPct val="0"/>
              </a:spcAft>
              <a:defRPr kumimoji="1" sz="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001542" algn="ctr" rtl="0" fontAlgn="base" latinLnBrk="1">
              <a:spcBef>
                <a:spcPct val="0"/>
              </a:spcBef>
              <a:spcAft>
                <a:spcPct val="0"/>
              </a:spcAft>
              <a:defRPr kumimoji="1" sz="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502313" algn="ctr" rtl="0" fontAlgn="base" latinLnBrk="1">
              <a:spcBef>
                <a:spcPct val="0"/>
              </a:spcBef>
              <a:spcAft>
                <a:spcPct val="0"/>
              </a:spcAft>
              <a:defRPr kumimoji="1" sz="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03085" algn="ctr" rtl="0" fontAlgn="base" latinLnBrk="1">
              <a:spcBef>
                <a:spcPct val="0"/>
              </a:spcBef>
              <a:spcAft>
                <a:spcPct val="0"/>
              </a:spcAft>
              <a:defRPr kumimoji="1" sz="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03856" algn="l" defTabSz="1001542" rtl="0" eaLnBrk="1" latinLnBrk="1" hangingPunct="1">
              <a:defRPr kumimoji="1" sz="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004627" algn="l" defTabSz="1001542" rtl="0" eaLnBrk="1" latinLnBrk="1" hangingPunct="1">
              <a:defRPr kumimoji="1" sz="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505398" algn="l" defTabSz="1001542" rtl="0" eaLnBrk="1" latinLnBrk="1" hangingPunct="1">
              <a:defRPr kumimoji="1" sz="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006169" algn="l" defTabSz="1001542" rtl="0" eaLnBrk="1" latinLnBrk="1" hangingPunct="1">
              <a:defRPr kumimoji="1" sz="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011834"/>
            <a:r>
              <a:rPr lang="en-US" altLang="ko-KR" dirty="0">
                <a:solidFill>
                  <a:schemeClr val="bg1"/>
                </a:solidFill>
                <a:latin typeface="+mj-lt"/>
                <a:ea typeface="나눔고딕" pitchFamily="50" charset="-127"/>
                <a:cs typeface="Segoe UI" panose="020B0502040204020203" pitchFamily="34" charset="0"/>
              </a:rPr>
              <a:t>News</a:t>
            </a:r>
          </a:p>
        </p:txBody>
      </p:sp>
      <p:sp>
        <p:nvSpPr>
          <p:cNvPr id="33" name="모서리가 둥근 직사각형 71">
            <a:extLst>
              <a:ext uri="{FF2B5EF4-FFF2-40B4-BE49-F238E27FC236}">
                <a16:creationId xmlns:a16="http://schemas.microsoft.com/office/drawing/2014/main" id="{40047671-116A-9F74-48AA-65EBAE6361AB}"/>
              </a:ext>
            </a:extLst>
          </p:cNvPr>
          <p:cNvSpPr/>
          <p:nvPr/>
        </p:nvSpPr>
        <p:spPr>
          <a:xfrm>
            <a:off x="1936208" y="2276872"/>
            <a:ext cx="1051969" cy="288032"/>
          </a:xfrm>
          <a:prstGeom prst="roundRect">
            <a:avLst/>
          </a:prstGeom>
          <a:solidFill>
            <a:schemeClr val="bg1">
              <a:lumMod val="6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408" tIns="45704" rIns="91408" bIns="45704" rtlCol="0" anchor="ctr"/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sz="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500771" algn="ctr" rtl="0" fontAlgn="base" latinLnBrk="1">
              <a:spcBef>
                <a:spcPct val="0"/>
              </a:spcBef>
              <a:spcAft>
                <a:spcPct val="0"/>
              </a:spcAft>
              <a:defRPr kumimoji="1" sz="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001542" algn="ctr" rtl="0" fontAlgn="base" latinLnBrk="1">
              <a:spcBef>
                <a:spcPct val="0"/>
              </a:spcBef>
              <a:spcAft>
                <a:spcPct val="0"/>
              </a:spcAft>
              <a:defRPr kumimoji="1" sz="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502313" algn="ctr" rtl="0" fontAlgn="base" latinLnBrk="1">
              <a:spcBef>
                <a:spcPct val="0"/>
              </a:spcBef>
              <a:spcAft>
                <a:spcPct val="0"/>
              </a:spcAft>
              <a:defRPr kumimoji="1" sz="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03085" algn="ctr" rtl="0" fontAlgn="base" latinLnBrk="1">
              <a:spcBef>
                <a:spcPct val="0"/>
              </a:spcBef>
              <a:spcAft>
                <a:spcPct val="0"/>
              </a:spcAft>
              <a:defRPr kumimoji="1" sz="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03856" algn="l" defTabSz="1001542" rtl="0" eaLnBrk="1" latinLnBrk="1" hangingPunct="1">
              <a:defRPr kumimoji="1" sz="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004627" algn="l" defTabSz="1001542" rtl="0" eaLnBrk="1" latinLnBrk="1" hangingPunct="1">
              <a:defRPr kumimoji="1" sz="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505398" algn="l" defTabSz="1001542" rtl="0" eaLnBrk="1" latinLnBrk="1" hangingPunct="1">
              <a:defRPr kumimoji="1" sz="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006169" algn="l" defTabSz="1001542" rtl="0" eaLnBrk="1" latinLnBrk="1" hangingPunct="1">
              <a:defRPr kumimoji="1" sz="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011834"/>
            <a:r>
              <a:rPr lang="en-US" altLang="ko-KR" dirty="0">
                <a:solidFill>
                  <a:schemeClr val="bg1"/>
                </a:solidFill>
                <a:latin typeface="+mj-lt"/>
                <a:ea typeface="나눔고딕" pitchFamily="50" charset="-127"/>
                <a:cs typeface="Segoe UI" panose="020B0502040204020203" pitchFamily="34" charset="0"/>
              </a:rPr>
              <a:t>About</a:t>
            </a:r>
          </a:p>
        </p:txBody>
      </p:sp>
      <p:sp>
        <p:nvSpPr>
          <p:cNvPr id="37" name="모서리가 둥근 직사각형 69">
            <a:extLst>
              <a:ext uri="{FF2B5EF4-FFF2-40B4-BE49-F238E27FC236}">
                <a16:creationId xmlns:a16="http://schemas.microsoft.com/office/drawing/2014/main" id="{B3868106-13D0-C75B-B9BE-EA78928B32E5}"/>
              </a:ext>
            </a:extLst>
          </p:cNvPr>
          <p:cNvSpPr/>
          <p:nvPr/>
        </p:nvSpPr>
        <p:spPr>
          <a:xfrm>
            <a:off x="6277224" y="1296440"/>
            <a:ext cx="1051969" cy="288032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408" tIns="45704" rIns="91408" bIns="45704" rtlCol="0" anchor="ctr"/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sz="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500771" algn="ctr" rtl="0" fontAlgn="base" latinLnBrk="1">
              <a:spcBef>
                <a:spcPct val="0"/>
              </a:spcBef>
              <a:spcAft>
                <a:spcPct val="0"/>
              </a:spcAft>
              <a:defRPr kumimoji="1" sz="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001542" algn="ctr" rtl="0" fontAlgn="base" latinLnBrk="1">
              <a:spcBef>
                <a:spcPct val="0"/>
              </a:spcBef>
              <a:spcAft>
                <a:spcPct val="0"/>
              </a:spcAft>
              <a:defRPr kumimoji="1" sz="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502313" algn="ctr" rtl="0" fontAlgn="base" latinLnBrk="1">
              <a:spcBef>
                <a:spcPct val="0"/>
              </a:spcBef>
              <a:spcAft>
                <a:spcPct val="0"/>
              </a:spcAft>
              <a:defRPr kumimoji="1" sz="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03085" algn="ctr" rtl="0" fontAlgn="base" latinLnBrk="1">
              <a:spcBef>
                <a:spcPct val="0"/>
              </a:spcBef>
              <a:spcAft>
                <a:spcPct val="0"/>
              </a:spcAft>
              <a:defRPr kumimoji="1" sz="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03856" algn="l" defTabSz="1001542" rtl="0" eaLnBrk="1" latinLnBrk="1" hangingPunct="1">
              <a:defRPr kumimoji="1" sz="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004627" algn="l" defTabSz="1001542" rtl="0" eaLnBrk="1" latinLnBrk="1" hangingPunct="1">
              <a:defRPr kumimoji="1" sz="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505398" algn="l" defTabSz="1001542" rtl="0" eaLnBrk="1" latinLnBrk="1" hangingPunct="1">
              <a:defRPr kumimoji="1" sz="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006169" algn="l" defTabSz="1001542" rtl="0" eaLnBrk="1" latinLnBrk="1" hangingPunct="1">
              <a:defRPr kumimoji="1" sz="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011834"/>
            <a:r>
              <a:rPr lang="ko-KR" altLang="en-US" dirty="0" err="1">
                <a:solidFill>
                  <a:schemeClr val="bg1"/>
                </a:solidFill>
                <a:latin typeface="+mj-lt"/>
                <a:ea typeface="나눔고딕" pitchFamily="50" charset="-127"/>
                <a:cs typeface="Segoe UI" panose="020B0502040204020203" pitchFamily="34" charset="0"/>
              </a:rPr>
              <a:t>공부절친</a:t>
            </a:r>
            <a:endParaRPr lang="en-US" altLang="ko-KR" dirty="0">
              <a:solidFill>
                <a:schemeClr val="bg1"/>
              </a:solidFill>
              <a:latin typeface="+mj-lt"/>
              <a:ea typeface="나눔고딕" pitchFamily="50" charset="-127"/>
              <a:cs typeface="Segoe UI" panose="020B0502040204020203" pitchFamily="34" charset="0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E978DA01-4D0E-ECA7-CEB9-9C8E22097057}"/>
              </a:ext>
            </a:extLst>
          </p:cNvPr>
          <p:cNvCxnSpPr>
            <a:cxnSpLocks/>
            <a:stCxn id="21" idx="3"/>
            <a:endCxn id="37" idx="1"/>
          </p:cNvCxnSpPr>
          <p:nvPr/>
        </p:nvCxnSpPr>
        <p:spPr>
          <a:xfrm>
            <a:off x="5895223" y="1440456"/>
            <a:ext cx="38200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모서리가 둥근 직사각형 71">
            <a:extLst>
              <a:ext uri="{FF2B5EF4-FFF2-40B4-BE49-F238E27FC236}">
                <a16:creationId xmlns:a16="http://schemas.microsoft.com/office/drawing/2014/main" id="{B424270E-A807-4AEE-ABC3-ACFEF2DB0CFD}"/>
              </a:ext>
            </a:extLst>
          </p:cNvPr>
          <p:cNvSpPr/>
          <p:nvPr/>
        </p:nvSpPr>
        <p:spPr>
          <a:xfrm>
            <a:off x="3389731" y="2276872"/>
            <a:ext cx="1051969" cy="288032"/>
          </a:xfrm>
          <a:prstGeom prst="roundRect">
            <a:avLst/>
          </a:prstGeom>
          <a:solidFill>
            <a:schemeClr val="bg1">
              <a:lumMod val="6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408" tIns="45704" rIns="91408" bIns="45704" rtlCol="0" anchor="ctr"/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sz="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500771" algn="ctr" rtl="0" fontAlgn="base" latinLnBrk="1">
              <a:spcBef>
                <a:spcPct val="0"/>
              </a:spcBef>
              <a:spcAft>
                <a:spcPct val="0"/>
              </a:spcAft>
              <a:defRPr kumimoji="1" sz="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001542" algn="ctr" rtl="0" fontAlgn="base" latinLnBrk="1">
              <a:spcBef>
                <a:spcPct val="0"/>
              </a:spcBef>
              <a:spcAft>
                <a:spcPct val="0"/>
              </a:spcAft>
              <a:defRPr kumimoji="1" sz="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502313" algn="ctr" rtl="0" fontAlgn="base" latinLnBrk="1">
              <a:spcBef>
                <a:spcPct val="0"/>
              </a:spcBef>
              <a:spcAft>
                <a:spcPct val="0"/>
              </a:spcAft>
              <a:defRPr kumimoji="1" sz="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03085" algn="ctr" rtl="0" fontAlgn="base" latinLnBrk="1">
              <a:spcBef>
                <a:spcPct val="0"/>
              </a:spcBef>
              <a:spcAft>
                <a:spcPct val="0"/>
              </a:spcAft>
              <a:defRPr kumimoji="1" sz="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03856" algn="l" defTabSz="1001542" rtl="0" eaLnBrk="1" latinLnBrk="1" hangingPunct="1">
              <a:defRPr kumimoji="1" sz="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004627" algn="l" defTabSz="1001542" rtl="0" eaLnBrk="1" latinLnBrk="1" hangingPunct="1">
              <a:defRPr kumimoji="1" sz="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505398" algn="l" defTabSz="1001542" rtl="0" eaLnBrk="1" latinLnBrk="1" hangingPunct="1">
              <a:defRPr kumimoji="1" sz="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006169" algn="l" defTabSz="1001542" rtl="0" eaLnBrk="1" latinLnBrk="1" hangingPunct="1">
              <a:defRPr kumimoji="1" sz="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011834"/>
            <a:r>
              <a:rPr lang="en-US" altLang="ko-KR" dirty="0">
                <a:solidFill>
                  <a:schemeClr val="bg1"/>
                </a:solidFill>
                <a:latin typeface="+mj-lt"/>
                <a:ea typeface="나눔고딕" pitchFamily="50" charset="-127"/>
                <a:cs typeface="Segoe UI" panose="020B0502040204020203" pitchFamily="34" charset="0"/>
              </a:rPr>
              <a:t>Service</a:t>
            </a:r>
          </a:p>
        </p:txBody>
      </p:sp>
      <p:sp>
        <p:nvSpPr>
          <p:cNvPr id="27" name="모서리가 둥근 직사각형 71">
            <a:extLst>
              <a:ext uri="{FF2B5EF4-FFF2-40B4-BE49-F238E27FC236}">
                <a16:creationId xmlns:a16="http://schemas.microsoft.com/office/drawing/2014/main" id="{5BBA9925-2C84-0A57-27F5-D6E7346AC068}"/>
              </a:ext>
            </a:extLst>
          </p:cNvPr>
          <p:cNvSpPr/>
          <p:nvPr/>
        </p:nvSpPr>
        <p:spPr>
          <a:xfrm>
            <a:off x="6296777" y="2276872"/>
            <a:ext cx="1051969" cy="288032"/>
          </a:xfrm>
          <a:prstGeom prst="roundRect">
            <a:avLst/>
          </a:prstGeom>
          <a:solidFill>
            <a:schemeClr val="bg1">
              <a:lumMod val="6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408" tIns="45704" rIns="91408" bIns="45704" rtlCol="0" anchor="ctr"/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sz="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500771" algn="ctr" rtl="0" fontAlgn="base" latinLnBrk="1">
              <a:spcBef>
                <a:spcPct val="0"/>
              </a:spcBef>
              <a:spcAft>
                <a:spcPct val="0"/>
              </a:spcAft>
              <a:defRPr kumimoji="1" sz="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001542" algn="ctr" rtl="0" fontAlgn="base" latinLnBrk="1">
              <a:spcBef>
                <a:spcPct val="0"/>
              </a:spcBef>
              <a:spcAft>
                <a:spcPct val="0"/>
              </a:spcAft>
              <a:defRPr kumimoji="1" sz="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502313" algn="ctr" rtl="0" fontAlgn="base" latinLnBrk="1">
              <a:spcBef>
                <a:spcPct val="0"/>
              </a:spcBef>
              <a:spcAft>
                <a:spcPct val="0"/>
              </a:spcAft>
              <a:defRPr kumimoji="1" sz="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03085" algn="ctr" rtl="0" fontAlgn="base" latinLnBrk="1">
              <a:spcBef>
                <a:spcPct val="0"/>
              </a:spcBef>
              <a:spcAft>
                <a:spcPct val="0"/>
              </a:spcAft>
              <a:defRPr kumimoji="1" sz="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03856" algn="l" defTabSz="1001542" rtl="0" eaLnBrk="1" latinLnBrk="1" hangingPunct="1">
              <a:defRPr kumimoji="1" sz="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004627" algn="l" defTabSz="1001542" rtl="0" eaLnBrk="1" latinLnBrk="1" hangingPunct="1">
              <a:defRPr kumimoji="1" sz="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505398" algn="l" defTabSz="1001542" rtl="0" eaLnBrk="1" latinLnBrk="1" hangingPunct="1">
              <a:defRPr kumimoji="1" sz="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006169" algn="l" defTabSz="1001542" rtl="0" eaLnBrk="1" latinLnBrk="1" hangingPunct="1">
              <a:defRPr kumimoji="1" sz="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011834"/>
            <a:r>
              <a:rPr lang="en-US" altLang="ko-KR" dirty="0">
                <a:solidFill>
                  <a:schemeClr val="bg1"/>
                </a:solidFill>
                <a:latin typeface="+mj-lt"/>
                <a:ea typeface="나눔고딕" pitchFamily="50" charset="-127"/>
                <a:cs typeface="Segoe UI" panose="020B0502040204020203" pitchFamily="34" charset="0"/>
              </a:rPr>
              <a:t>Use Case</a:t>
            </a:r>
          </a:p>
        </p:txBody>
      </p:sp>
    </p:spTree>
    <p:extLst>
      <p:ext uri="{BB962C8B-B14F-4D97-AF65-F5344CB8AC3E}">
        <p14:creationId xmlns:p14="http://schemas.microsoft.com/office/powerpoint/2010/main" val="331693430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3F1D2B-D891-533F-0357-0ABE944787E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  <a:ea typeface="+mn-ea"/>
              </a:rPr>
              <a:t>Use Case_</a:t>
            </a:r>
            <a:r>
              <a:rPr lang="ko-KR" altLang="en-US" dirty="0">
                <a:latin typeface="+mn-ea"/>
                <a:ea typeface="+mn-ea"/>
              </a:rPr>
              <a:t>화상상담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EEEBC6B-BAE9-90D2-13D7-6D337B4267B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  <a:ea typeface="+mn-ea"/>
              </a:rPr>
              <a:t>Main &gt; Use Case</a:t>
            </a:r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91E05F9-CEFD-223A-1F47-4AFF0B56113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  <a:ea typeface="+mn-ea"/>
              </a:rPr>
              <a:t>C_COUN_01_T</a:t>
            </a:r>
            <a:endParaRPr lang="ko-KR" altLang="en-US" dirty="0">
              <a:latin typeface="+mn-ea"/>
              <a:ea typeface="+mn-ea"/>
            </a:endParaRPr>
          </a:p>
        </p:txBody>
      </p: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A6AC60A5-8BB0-660C-606F-CE4C3CCF01AB}"/>
              </a:ext>
            </a:extLst>
          </p:cNvPr>
          <p:cNvGrpSpPr/>
          <p:nvPr/>
        </p:nvGrpSpPr>
        <p:grpSpPr>
          <a:xfrm>
            <a:off x="3528106" y="2325414"/>
            <a:ext cx="5304744" cy="2613008"/>
            <a:chOff x="940283" y="1968960"/>
            <a:chExt cx="7460244" cy="2749990"/>
          </a:xfrm>
        </p:grpSpPr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5F60BF13-0F57-5569-41D7-24FCEF72CCFC}"/>
                </a:ext>
              </a:extLst>
            </p:cNvPr>
            <p:cNvSpPr/>
            <p:nvPr/>
          </p:nvSpPr>
          <p:spPr bwMode="auto">
            <a:xfrm>
              <a:off x="940283" y="1968960"/>
              <a:ext cx="7460244" cy="2749990"/>
            </a:xfrm>
            <a:prstGeom prst="rect">
              <a:avLst/>
            </a:prstGeom>
            <a:solidFill>
              <a:srgbClr val="D9D9D9"/>
            </a:solidFill>
            <a:ln w="2857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kumimoji="0" lang="ko-KR" altLang="en-US" dirty="0">
                <a:solidFill>
                  <a:srgbClr val="FF0000"/>
                </a:solidFill>
                <a:latin typeface="+mn-ea"/>
              </a:endParaRPr>
            </a:p>
          </p:txBody>
        </p:sp>
        <p:sp>
          <p:nvSpPr>
            <p:cNvPr id="98" name="Freeform 129">
              <a:extLst>
                <a:ext uri="{FF2B5EF4-FFF2-40B4-BE49-F238E27FC236}">
                  <a16:creationId xmlns:a16="http://schemas.microsoft.com/office/drawing/2014/main" id="{F5AFBA9C-F2A0-9BAE-A572-0EC4808A00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37971" y="3066951"/>
              <a:ext cx="986898" cy="522500"/>
            </a:xfrm>
            <a:custGeom>
              <a:avLst/>
              <a:gdLst>
                <a:gd name="T0" fmla="*/ 800850339 w 68"/>
                <a:gd name="T1" fmla="*/ 578081024 h 55"/>
                <a:gd name="T2" fmla="*/ 741964184 w 68"/>
                <a:gd name="T3" fmla="*/ 648868068 h 55"/>
                <a:gd name="T4" fmla="*/ 58886155 w 68"/>
                <a:gd name="T5" fmla="*/ 648868068 h 55"/>
                <a:gd name="T6" fmla="*/ 0 w 68"/>
                <a:gd name="T7" fmla="*/ 578081024 h 55"/>
                <a:gd name="T8" fmla="*/ 0 w 68"/>
                <a:gd name="T9" fmla="*/ 70787044 h 55"/>
                <a:gd name="T10" fmla="*/ 58886155 w 68"/>
                <a:gd name="T11" fmla="*/ 0 h 55"/>
                <a:gd name="T12" fmla="*/ 741964184 w 68"/>
                <a:gd name="T13" fmla="*/ 0 h 55"/>
                <a:gd name="T14" fmla="*/ 800850339 w 68"/>
                <a:gd name="T15" fmla="*/ 70787044 h 55"/>
                <a:gd name="T16" fmla="*/ 800850339 w 68"/>
                <a:gd name="T17" fmla="*/ 578081024 h 55"/>
                <a:gd name="T18" fmla="*/ 58886155 w 68"/>
                <a:gd name="T19" fmla="*/ 58988631 h 55"/>
                <a:gd name="T20" fmla="*/ 47108238 w 68"/>
                <a:gd name="T21" fmla="*/ 70787044 h 55"/>
                <a:gd name="T22" fmla="*/ 47108238 w 68"/>
                <a:gd name="T23" fmla="*/ 578081024 h 55"/>
                <a:gd name="T24" fmla="*/ 58886155 w 68"/>
                <a:gd name="T25" fmla="*/ 601677850 h 55"/>
                <a:gd name="T26" fmla="*/ 741964184 w 68"/>
                <a:gd name="T27" fmla="*/ 601677850 h 55"/>
                <a:gd name="T28" fmla="*/ 753742101 w 68"/>
                <a:gd name="T29" fmla="*/ 578081024 h 55"/>
                <a:gd name="T30" fmla="*/ 753742101 w 68"/>
                <a:gd name="T31" fmla="*/ 70787044 h 55"/>
                <a:gd name="T32" fmla="*/ 741964184 w 68"/>
                <a:gd name="T33" fmla="*/ 58988631 h 55"/>
                <a:gd name="T34" fmla="*/ 58886155 w 68"/>
                <a:gd name="T35" fmla="*/ 58988631 h 55"/>
                <a:gd name="T36" fmla="*/ 188436383 w 68"/>
                <a:gd name="T37" fmla="*/ 271346327 h 55"/>
                <a:gd name="T38" fmla="*/ 105994393 w 68"/>
                <a:gd name="T39" fmla="*/ 188760870 h 55"/>
                <a:gd name="T40" fmla="*/ 188436383 w 68"/>
                <a:gd name="T41" fmla="*/ 106178848 h 55"/>
                <a:gd name="T42" fmla="*/ 270874942 w 68"/>
                <a:gd name="T43" fmla="*/ 188760870 h 55"/>
                <a:gd name="T44" fmla="*/ 188436383 w 68"/>
                <a:gd name="T45" fmla="*/ 271346327 h 55"/>
                <a:gd name="T46" fmla="*/ 694855946 w 68"/>
                <a:gd name="T47" fmla="*/ 542689220 h 55"/>
                <a:gd name="T48" fmla="*/ 105994393 w 68"/>
                <a:gd name="T49" fmla="*/ 542689220 h 55"/>
                <a:gd name="T50" fmla="*/ 105994393 w 68"/>
                <a:gd name="T51" fmla="*/ 460107198 h 55"/>
                <a:gd name="T52" fmla="*/ 235544621 w 68"/>
                <a:gd name="T53" fmla="*/ 330331523 h 55"/>
                <a:gd name="T54" fmla="*/ 306208694 w 68"/>
                <a:gd name="T55" fmla="*/ 389320154 h 55"/>
                <a:gd name="T56" fmla="*/ 518197480 w 68"/>
                <a:gd name="T57" fmla="*/ 176962457 h 55"/>
                <a:gd name="T58" fmla="*/ 694855946 w 68"/>
                <a:gd name="T59" fmla="*/ 353928349 h 55"/>
                <a:gd name="T60" fmla="*/ 694855946 w 68"/>
                <a:gd name="T61" fmla="*/ 542689220 h 55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0" t="0" r="r" b="b"/>
              <a:pathLst>
                <a:path w="68" h="55">
                  <a:moveTo>
                    <a:pt x="68" y="49"/>
                  </a:moveTo>
                  <a:cubicBezTo>
                    <a:pt x="68" y="53"/>
                    <a:pt x="66" y="55"/>
                    <a:pt x="63" y="55"/>
                  </a:cubicBezTo>
                  <a:cubicBezTo>
                    <a:pt x="5" y="55"/>
                    <a:pt x="5" y="55"/>
                    <a:pt x="5" y="55"/>
                  </a:cubicBezTo>
                  <a:cubicBezTo>
                    <a:pt x="2" y="55"/>
                    <a:pt x="0" y="53"/>
                    <a:pt x="0" y="4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5" y="0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66" y="0"/>
                    <a:pt x="68" y="3"/>
                    <a:pt x="68" y="6"/>
                  </a:cubicBezTo>
                  <a:lnTo>
                    <a:pt x="68" y="49"/>
                  </a:lnTo>
                  <a:close/>
                  <a:moveTo>
                    <a:pt x="5" y="5"/>
                  </a:moveTo>
                  <a:cubicBezTo>
                    <a:pt x="5" y="5"/>
                    <a:pt x="4" y="5"/>
                    <a:pt x="4" y="6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4" y="50"/>
                    <a:pt x="5" y="51"/>
                    <a:pt x="5" y="51"/>
                  </a:cubicBezTo>
                  <a:cubicBezTo>
                    <a:pt x="63" y="51"/>
                    <a:pt x="63" y="51"/>
                    <a:pt x="63" y="51"/>
                  </a:cubicBezTo>
                  <a:cubicBezTo>
                    <a:pt x="63" y="51"/>
                    <a:pt x="64" y="50"/>
                    <a:pt x="64" y="49"/>
                  </a:cubicBezTo>
                  <a:cubicBezTo>
                    <a:pt x="64" y="6"/>
                    <a:pt x="64" y="6"/>
                    <a:pt x="64" y="6"/>
                  </a:cubicBezTo>
                  <a:cubicBezTo>
                    <a:pt x="64" y="5"/>
                    <a:pt x="63" y="5"/>
                    <a:pt x="63" y="5"/>
                  </a:cubicBezTo>
                  <a:lnTo>
                    <a:pt x="5" y="5"/>
                  </a:lnTo>
                  <a:close/>
                  <a:moveTo>
                    <a:pt x="16" y="23"/>
                  </a:moveTo>
                  <a:cubicBezTo>
                    <a:pt x="12" y="23"/>
                    <a:pt x="9" y="20"/>
                    <a:pt x="9" y="16"/>
                  </a:cubicBezTo>
                  <a:cubicBezTo>
                    <a:pt x="9" y="13"/>
                    <a:pt x="12" y="9"/>
                    <a:pt x="16" y="9"/>
                  </a:cubicBezTo>
                  <a:cubicBezTo>
                    <a:pt x="20" y="9"/>
                    <a:pt x="23" y="13"/>
                    <a:pt x="23" y="16"/>
                  </a:cubicBezTo>
                  <a:cubicBezTo>
                    <a:pt x="23" y="20"/>
                    <a:pt x="20" y="23"/>
                    <a:pt x="16" y="23"/>
                  </a:cubicBezTo>
                  <a:close/>
                  <a:moveTo>
                    <a:pt x="59" y="46"/>
                  </a:moveTo>
                  <a:cubicBezTo>
                    <a:pt x="9" y="46"/>
                    <a:pt x="9" y="46"/>
                    <a:pt x="9" y="46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20" y="28"/>
                    <a:pt x="20" y="28"/>
                    <a:pt x="20" y="28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44" y="15"/>
                    <a:pt x="44" y="15"/>
                    <a:pt x="44" y="15"/>
                  </a:cubicBezTo>
                  <a:cubicBezTo>
                    <a:pt x="59" y="30"/>
                    <a:pt x="59" y="30"/>
                    <a:pt x="59" y="30"/>
                  </a:cubicBezTo>
                  <a:lnTo>
                    <a:pt x="59" y="46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endParaRPr lang="id-ID" dirty="0">
                <a:latin typeface="+mn-ea"/>
              </a:endParaRPr>
            </a:p>
          </p:txBody>
        </p:sp>
      </p:grpSp>
      <p:sp>
        <p:nvSpPr>
          <p:cNvPr id="106" name="TextBox 105">
            <a:extLst>
              <a:ext uri="{FF2B5EF4-FFF2-40B4-BE49-F238E27FC236}">
                <a16:creationId xmlns:a16="http://schemas.microsoft.com/office/drawing/2014/main" id="{94EED943-A183-A92B-0839-1790186F840A}"/>
              </a:ext>
            </a:extLst>
          </p:cNvPr>
          <p:cNvSpPr txBox="1"/>
          <p:nvPr/>
        </p:nvSpPr>
        <p:spPr>
          <a:xfrm>
            <a:off x="559826" y="1799295"/>
            <a:ext cx="55361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실시간으로 고객의 상태를 확인하고 원활한 화상상담 진행이 가능합니다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.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2344B43F-7C1F-650C-C587-0B0E14665CD3}"/>
              </a:ext>
            </a:extLst>
          </p:cNvPr>
          <p:cNvSpPr txBox="1"/>
          <p:nvPr/>
        </p:nvSpPr>
        <p:spPr>
          <a:xfrm>
            <a:off x="559827" y="2346853"/>
            <a:ext cx="269137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1. </a:t>
            </a:r>
            <a:r>
              <a:rPr lang="ko-KR" altLang="en-US" sz="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고객 집중도</a:t>
            </a:r>
            <a:r>
              <a:rPr lang="en-US" altLang="ko-KR" sz="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•</a:t>
            </a:r>
            <a:r>
              <a:rPr lang="ko-KR" altLang="en-US" sz="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흥미도 실시간 측정</a:t>
            </a:r>
          </a:p>
        </p:txBody>
      </p:sp>
      <p:sp>
        <p:nvSpPr>
          <p:cNvPr id="110" name="Chevron Down">
            <a:extLst>
              <a:ext uri="{FF2B5EF4-FFF2-40B4-BE49-F238E27FC236}">
                <a16:creationId xmlns:a16="http://schemas.microsoft.com/office/drawing/2014/main" id="{841C0F4C-75A6-F338-8728-AAB105CE0245}"/>
              </a:ext>
            </a:extLst>
          </p:cNvPr>
          <p:cNvSpPr>
            <a:spLocks noChangeAspect="1"/>
          </p:cNvSpPr>
          <p:nvPr/>
        </p:nvSpPr>
        <p:spPr bwMode="auto">
          <a:xfrm>
            <a:off x="2855348" y="2426269"/>
            <a:ext cx="131041" cy="72000"/>
          </a:xfrm>
          <a:custGeom>
            <a:avLst/>
            <a:gdLst>
              <a:gd name="T0" fmla="*/ 594 w 594"/>
              <a:gd name="T1" fmla="*/ 27 h 324"/>
              <a:gd name="T2" fmla="*/ 566 w 594"/>
              <a:gd name="T3" fmla="*/ 0 h 324"/>
              <a:gd name="T4" fmla="*/ 297 w 594"/>
              <a:gd name="T5" fmla="*/ 268 h 324"/>
              <a:gd name="T6" fmla="*/ 28 w 594"/>
              <a:gd name="T7" fmla="*/ 0 h 324"/>
              <a:gd name="T8" fmla="*/ 0 w 594"/>
              <a:gd name="T9" fmla="*/ 27 h 324"/>
              <a:gd name="T10" fmla="*/ 297 w 594"/>
              <a:gd name="T11" fmla="*/ 324 h 324"/>
              <a:gd name="T12" fmla="*/ 594 w 594"/>
              <a:gd name="T13" fmla="*/ 27 h 3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94" h="324">
                <a:moveTo>
                  <a:pt x="594" y="27"/>
                </a:moveTo>
                <a:lnTo>
                  <a:pt x="566" y="0"/>
                </a:lnTo>
                <a:lnTo>
                  <a:pt x="297" y="268"/>
                </a:lnTo>
                <a:lnTo>
                  <a:pt x="28" y="0"/>
                </a:lnTo>
                <a:lnTo>
                  <a:pt x="0" y="27"/>
                </a:lnTo>
                <a:lnTo>
                  <a:pt x="297" y="324"/>
                </a:lnTo>
                <a:lnTo>
                  <a:pt x="594" y="27"/>
                </a:lnTo>
                <a:close/>
              </a:path>
            </a:pathLst>
          </a:custGeom>
          <a:solidFill>
            <a:srgbClr val="5F5F5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58AC3D2A-0517-061B-0D07-846EB4D8710E}"/>
              </a:ext>
            </a:extLst>
          </p:cNvPr>
          <p:cNvSpPr txBox="1"/>
          <p:nvPr/>
        </p:nvSpPr>
        <p:spPr>
          <a:xfrm>
            <a:off x="559827" y="2850909"/>
            <a:ext cx="269137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900" b="1" dirty="0">
                <a:latin typeface="맑은 고딕"/>
                <a:ea typeface="맑은 고딕"/>
              </a:rPr>
              <a:t>2. </a:t>
            </a:r>
            <a:r>
              <a:rPr lang="ko-KR" altLang="en-US" sz="900" b="1" dirty="0">
                <a:latin typeface="맑은 고딕"/>
                <a:ea typeface="맑은 고딕"/>
              </a:rPr>
              <a:t>부정 감정 감지 및 자동 화면 전환</a:t>
            </a:r>
          </a:p>
        </p:txBody>
      </p:sp>
      <p:sp>
        <p:nvSpPr>
          <p:cNvPr id="112" name="Chevron Down">
            <a:extLst>
              <a:ext uri="{FF2B5EF4-FFF2-40B4-BE49-F238E27FC236}">
                <a16:creationId xmlns:a16="http://schemas.microsoft.com/office/drawing/2014/main" id="{3A7F2CDE-D766-5EA3-AA2B-7599EC7D843B}"/>
              </a:ext>
            </a:extLst>
          </p:cNvPr>
          <p:cNvSpPr>
            <a:spLocks noChangeAspect="1"/>
          </p:cNvSpPr>
          <p:nvPr/>
        </p:nvSpPr>
        <p:spPr bwMode="auto">
          <a:xfrm flipV="1">
            <a:off x="2855348" y="2930325"/>
            <a:ext cx="131041" cy="72000"/>
          </a:xfrm>
          <a:custGeom>
            <a:avLst/>
            <a:gdLst>
              <a:gd name="T0" fmla="*/ 594 w 594"/>
              <a:gd name="T1" fmla="*/ 27 h 324"/>
              <a:gd name="T2" fmla="*/ 566 w 594"/>
              <a:gd name="T3" fmla="*/ 0 h 324"/>
              <a:gd name="T4" fmla="*/ 297 w 594"/>
              <a:gd name="T5" fmla="*/ 268 h 324"/>
              <a:gd name="T6" fmla="*/ 28 w 594"/>
              <a:gd name="T7" fmla="*/ 0 h 324"/>
              <a:gd name="T8" fmla="*/ 0 w 594"/>
              <a:gd name="T9" fmla="*/ 27 h 324"/>
              <a:gd name="T10" fmla="*/ 297 w 594"/>
              <a:gd name="T11" fmla="*/ 324 h 324"/>
              <a:gd name="T12" fmla="*/ 594 w 594"/>
              <a:gd name="T13" fmla="*/ 27 h 3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94" h="324">
                <a:moveTo>
                  <a:pt x="594" y="27"/>
                </a:moveTo>
                <a:lnTo>
                  <a:pt x="566" y="0"/>
                </a:lnTo>
                <a:lnTo>
                  <a:pt x="297" y="268"/>
                </a:lnTo>
                <a:lnTo>
                  <a:pt x="28" y="0"/>
                </a:lnTo>
                <a:lnTo>
                  <a:pt x="0" y="27"/>
                </a:lnTo>
                <a:lnTo>
                  <a:pt x="297" y="324"/>
                </a:lnTo>
                <a:lnTo>
                  <a:pt x="594" y="27"/>
                </a:ln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3565E02F-A58B-CC47-B588-CB03C20CD0A9}"/>
              </a:ext>
            </a:extLst>
          </p:cNvPr>
          <p:cNvSpPr txBox="1"/>
          <p:nvPr/>
        </p:nvSpPr>
        <p:spPr>
          <a:xfrm>
            <a:off x="557416" y="3148054"/>
            <a:ext cx="2773033" cy="807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상담 중 자료화면을 띄워 놓은 상태에서 </a:t>
            </a:r>
            <a:endParaRPr lang="en-US" altLang="ko-KR" sz="8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고객의 표정을 확인할 수 없을 때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부정적 감정을 감지하면 화면 위로 고객의 표정이 </a:t>
            </a:r>
            <a:endParaRPr lang="en-US" altLang="ko-KR" sz="8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자동으로 </a:t>
            </a:r>
            <a:r>
              <a:rPr lang="ko-KR" altLang="en-US" sz="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팝업되어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적절한 피드백을 제공할 수 있습니다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.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720F5283-8BFF-CE7B-B91F-159EBDF1AD5D}"/>
              </a:ext>
            </a:extLst>
          </p:cNvPr>
          <p:cNvSpPr txBox="1"/>
          <p:nvPr/>
        </p:nvSpPr>
        <p:spPr>
          <a:xfrm>
            <a:off x="558813" y="1556792"/>
            <a:ext cx="4205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19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화상상담에도 </a:t>
            </a:r>
            <a:r>
              <a:rPr kumimoji="0" lang="en-US" altLang="ko-KR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Raiseme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cxnSp>
        <p:nvCxnSpPr>
          <p:cNvPr id="120" name="직선 연결선 119">
            <a:extLst>
              <a:ext uri="{FF2B5EF4-FFF2-40B4-BE49-F238E27FC236}">
                <a16:creationId xmlns:a16="http://schemas.microsoft.com/office/drawing/2014/main" id="{667075B8-B82F-F070-DC03-60B50BAF5CB0}"/>
              </a:ext>
            </a:extLst>
          </p:cNvPr>
          <p:cNvCxnSpPr>
            <a:cxnSpLocks/>
          </p:cNvCxnSpPr>
          <p:nvPr/>
        </p:nvCxnSpPr>
        <p:spPr>
          <a:xfrm>
            <a:off x="559827" y="2634885"/>
            <a:ext cx="2567228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1" name="직선 연결선 120">
            <a:extLst>
              <a:ext uri="{FF2B5EF4-FFF2-40B4-BE49-F238E27FC236}">
                <a16:creationId xmlns:a16="http://schemas.microsoft.com/office/drawing/2014/main" id="{89B4FC24-FCE4-E88F-6329-36B9DE415AEE}"/>
              </a:ext>
            </a:extLst>
          </p:cNvPr>
          <p:cNvCxnSpPr>
            <a:cxnSpLocks/>
          </p:cNvCxnSpPr>
          <p:nvPr/>
        </p:nvCxnSpPr>
        <p:spPr>
          <a:xfrm>
            <a:off x="559827" y="3138941"/>
            <a:ext cx="2567228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3" name="사각형: 둥근 모서리 122">
            <a:extLst>
              <a:ext uri="{FF2B5EF4-FFF2-40B4-BE49-F238E27FC236}">
                <a16:creationId xmlns:a16="http://schemas.microsoft.com/office/drawing/2014/main" id="{09507F91-395E-0DD3-7936-524FC6912589}"/>
              </a:ext>
            </a:extLst>
          </p:cNvPr>
          <p:cNvSpPr/>
          <p:nvPr/>
        </p:nvSpPr>
        <p:spPr>
          <a:xfrm>
            <a:off x="564587" y="4105439"/>
            <a:ext cx="745371" cy="26405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Ins="90000" rtlCol="0" anchor="ctr"/>
          <a:lstStyle/>
          <a:p>
            <a:pPr algn="ctr"/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#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흥미도 분석 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5773772E-02D0-E70A-BA58-8441C7C6E819}"/>
              </a:ext>
            </a:extLst>
          </p:cNvPr>
          <p:cNvSpPr txBox="1"/>
          <p:nvPr/>
        </p:nvSpPr>
        <p:spPr>
          <a:xfrm>
            <a:off x="559827" y="4659215"/>
            <a:ext cx="269137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19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3. </a:t>
            </a:r>
            <a:r>
              <a:rPr kumimoji="0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고객 부재 시 알림 제공</a:t>
            </a:r>
          </a:p>
        </p:txBody>
      </p:sp>
      <p:sp>
        <p:nvSpPr>
          <p:cNvPr id="127" name="Chevron Down">
            <a:extLst>
              <a:ext uri="{FF2B5EF4-FFF2-40B4-BE49-F238E27FC236}">
                <a16:creationId xmlns:a16="http://schemas.microsoft.com/office/drawing/2014/main" id="{FD334B81-5F26-323C-553D-F2F72F7DF252}"/>
              </a:ext>
            </a:extLst>
          </p:cNvPr>
          <p:cNvSpPr>
            <a:spLocks noChangeAspect="1"/>
          </p:cNvSpPr>
          <p:nvPr/>
        </p:nvSpPr>
        <p:spPr bwMode="auto">
          <a:xfrm>
            <a:off x="2855348" y="4743714"/>
            <a:ext cx="131041" cy="72000"/>
          </a:xfrm>
          <a:custGeom>
            <a:avLst/>
            <a:gdLst>
              <a:gd name="T0" fmla="*/ 594 w 594"/>
              <a:gd name="T1" fmla="*/ 27 h 324"/>
              <a:gd name="T2" fmla="*/ 566 w 594"/>
              <a:gd name="T3" fmla="*/ 0 h 324"/>
              <a:gd name="T4" fmla="*/ 297 w 594"/>
              <a:gd name="T5" fmla="*/ 268 h 324"/>
              <a:gd name="T6" fmla="*/ 28 w 594"/>
              <a:gd name="T7" fmla="*/ 0 h 324"/>
              <a:gd name="T8" fmla="*/ 0 w 594"/>
              <a:gd name="T9" fmla="*/ 27 h 324"/>
              <a:gd name="T10" fmla="*/ 297 w 594"/>
              <a:gd name="T11" fmla="*/ 324 h 324"/>
              <a:gd name="T12" fmla="*/ 594 w 594"/>
              <a:gd name="T13" fmla="*/ 27 h 3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94" h="324">
                <a:moveTo>
                  <a:pt x="594" y="27"/>
                </a:moveTo>
                <a:lnTo>
                  <a:pt x="566" y="0"/>
                </a:lnTo>
                <a:lnTo>
                  <a:pt x="297" y="268"/>
                </a:lnTo>
                <a:lnTo>
                  <a:pt x="28" y="0"/>
                </a:lnTo>
                <a:lnTo>
                  <a:pt x="0" y="27"/>
                </a:lnTo>
                <a:lnTo>
                  <a:pt x="297" y="324"/>
                </a:lnTo>
                <a:lnTo>
                  <a:pt x="594" y="27"/>
                </a:lnTo>
                <a:close/>
              </a:path>
            </a:pathLst>
          </a:custGeom>
          <a:solidFill>
            <a:srgbClr val="5F5F5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28" name="직선 연결선 127">
            <a:extLst>
              <a:ext uri="{FF2B5EF4-FFF2-40B4-BE49-F238E27FC236}">
                <a16:creationId xmlns:a16="http://schemas.microsoft.com/office/drawing/2014/main" id="{65596752-60E9-36D4-6E2C-B8394B4FF7A4}"/>
              </a:ext>
            </a:extLst>
          </p:cNvPr>
          <p:cNvCxnSpPr>
            <a:cxnSpLocks/>
          </p:cNvCxnSpPr>
          <p:nvPr/>
        </p:nvCxnSpPr>
        <p:spPr>
          <a:xfrm>
            <a:off x="623392" y="4926051"/>
            <a:ext cx="2567228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1" name="그림 50">
            <a:extLst>
              <a:ext uri="{FF2B5EF4-FFF2-40B4-BE49-F238E27FC236}">
                <a16:creationId xmlns:a16="http://schemas.microsoft.com/office/drawing/2014/main" id="{4B2B2ABF-854C-92F0-2712-107E0ED6E4FA}"/>
              </a:ext>
            </a:extLst>
          </p:cNvPr>
          <p:cNvPicPr>
            <a:picLocks/>
          </p:cNvPicPr>
          <p:nvPr/>
        </p:nvPicPr>
        <p:blipFill rotWithShape="1">
          <a:blip r:embed="rId2"/>
          <a:srcRect t="1" b="347"/>
          <a:stretch/>
        </p:blipFill>
        <p:spPr>
          <a:xfrm>
            <a:off x="3806564" y="3810891"/>
            <a:ext cx="1755467" cy="1095476"/>
          </a:xfrm>
          <a:prstGeom prst="rect">
            <a:avLst/>
          </a:prstGeom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177AD911-6D94-8B85-93D9-94BDF7EA4EB0}"/>
              </a:ext>
            </a:extLst>
          </p:cNvPr>
          <p:cNvSpPr/>
          <p:nvPr/>
        </p:nvSpPr>
        <p:spPr>
          <a:xfrm>
            <a:off x="217502" y="791183"/>
            <a:ext cx="9010636" cy="51606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 dirty="0">
              <a:latin typeface="+mn-ea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4EF6AFA-5B68-7573-E58A-58274CDDE291}"/>
              </a:ext>
            </a:extLst>
          </p:cNvPr>
          <p:cNvSpPr/>
          <p:nvPr/>
        </p:nvSpPr>
        <p:spPr>
          <a:xfrm>
            <a:off x="217502" y="791183"/>
            <a:ext cx="9010636" cy="51606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 dirty="0">
              <a:latin typeface="+mn-ea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338089AF-0AD0-DBD0-162C-11999618549F}"/>
              </a:ext>
            </a:extLst>
          </p:cNvPr>
          <p:cNvSpPr/>
          <p:nvPr/>
        </p:nvSpPr>
        <p:spPr bwMode="auto">
          <a:xfrm>
            <a:off x="338543" y="949952"/>
            <a:ext cx="1004929" cy="198522"/>
          </a:xfrm>
          <a:prstGeom prst="rect">
            <a:avLst/>
          </a:prstGeom>
          <a:noFill/>
          <a:ln w="28575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lIns="36000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050" b="1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Raiseme </a:t>
            </a:r>
            <a:r>
              <a:rPr lang="en-US" altLang="ko-KR" sz="1050" b="1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Logo</a:t>
            </a:r>
            <a:endParaRPr kumimoji="0" lang="ko-KR" altLang="en-US" sz="1050" b="1" dirty="0">
              <a:solidFill>
                <a:schemeClr val="bg1">
                  <a:lumMod val="65000"/>
                </a:schemeClr>
              </a:solidFill>
              <a:latin typeface="+mn-ea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407784C-D86F-FB34-B11C-AB26EC2A2D73}"/>
              </a:ext>
            </a:extLst>
          </p:cNvPr>
          <p:cNvSpPr txBox="1"/>
          <p:nvPr/>
        </p:nvSpPr>
        <p:spPr>
          <a:xfrm>
            <a:off x="6758404" y="926102"/>
            <a:ext cx="502309" cy="246221"/>
          </a:xfrm>
          <a:prstGeom prst="rect">
            <a:avLst/>
          </a:prstGeom>
          <a:noFill/>
        </p:spPr>
        <p:txBody>
          <a:bodyPr wrap="none" lIns="36000" rIns="36000" rtlCol="0" anchor="ctr">
            <a:spAutoFit/>
          </a:bodyPr>
          <a:lstStyle/>
          <a:p>
            <a:pPr algn="ctr"/>
            <a:r>
              <a:rPr kumimoji="1" lang="en-US" altLang="en-US" sz="1000" b="1" dirty="0">
                <a:latin typeface="+mn-ea"/>
              </a:rPr>
              <a:t>Service</a:t>
            </a:r>
            <a:endParaRPr kumimoji="1" lang="x-none" altLang="en-US" sz="1000" b="1" dirty="0">
              <a:latin typeface="+mn-ea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D01C9D4-E150-4BD0-132E-0A68EC82820D}"/>
              </a:ext>
            </a:extLst>
          </p:cNvPr>
          <p:cNvSpPr txBox="1"/>
          <p:nvPr/>
        </p:nvSpPr>
        <p:spPr>
          <a:xfrm>
            <a:off x="8651687" y="926102"/>
            <a:ext cx="407731" cy="246221"/>
          </a:xfrm>
          <a:prstGeom prst="rect">
            <a:avLst/>
          </a:prstGeom>
          <a:noFill/>
        </p:spPr>
        <p:txBody>
          <a:bodyPr wrap="none" lIns="36000" rIns="36000" rtlCol="0" anchor="ctr">
            <a:spAutoFit/>
          </a:bodyPr>
          <a:lstStyle/>
          <a:p>
            <a:pPr algn="ctr"/>
            <a:r>
              <a:rPr kumimoji="1" lang="en-US" altLang="en-US" sz="1000" b="1" dirty="0">
                <a:latin typeface="+mn-ea"/>
              </a:rPr>
              <a:t>News</a:t>
            </a:r>
            <a:endParaRPr kumimoji="1" lang="x-none" altLang="en-US" sz="1000" b="1" dirty="0">
              <a:latin typeface="+mn-ea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2D099B5-75B8-1882-6A15-29082A82E6E9}"/>
              </a:ext>
            </a:extLst>
          </p:cNvPr>
          <p:cNvSpPr txBox="1"/>
          <p:nvPr/>
        </p:nvSpPr>
        <p:spPr>
          <a:xfrm>
            <a:off x="7893956" y="926102"/>
            <a:ext cx="620930" cy="246221"/>
          </a:xfrm>
          <a:prstGeom prst="rect">
            <a:avLst/>
          </a:prstGeom>
          <a:noFill/>
        </p:spPr>
        <p:txBody>
          <a:bodyPr wrap="none" lIns="36000" rIns="36000" rtlCol="0" anchor="ctr">
            <a:spAutoFit/>
          </a:bodyPr>
          <a:lstStyle/>
          <a:p>
            <a:pPr algn="ctr"/>
            <a:r>
              <a:rPr kumimoji="1" lang="en-US" altLang="en-US" sz="1000" b="1" dirty="0">
                <a:latin typeface="+mn-ea"/>
              </a:rPr>
              <a:t>Use Case</a:t>
            </a:r>
            <a:endParaRPr kumimoji="1" lang="x-none" altLang="en-US" sz="1000" b="1" dirty="0">
              <a:latin typeface="+mn-ea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4646201-A82F-C65F-B286-BF88D2EAE298}"/>
              </a:ext>
            </a:extLst>
          </p:cNvPr>
          <p:cNvSpPr txBox="1"/>
          <p:nvPr/>
        </p:nvSpPr>
        <p:spPr>
          <a:xfrm>
            <a:off x="6170591" y="926102"/>
            <a:ext cx="451012" cy="246221"/>
          </a:xfrm>
          <a:prstGeom prst="rect">
            <a:avLst/>
          </a:prstGeom>
          <a:noFill/>
        </p:spPr>
        <p:txBody>
          <a:bodyPr wrap="none" lIns="36000" rIns="36000" rtlCol="0"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000" b="1" dirty="0">
                <a:latin typeface="+mn-ea"/>
              </a:rPr>
              <a:t>About</a:t>
            </a:r>
            <a:endParaRPr kumimoji="0" lang="ko-KR" altLang="en-US" sz="1000" b="1" dirty="0">
              <a:latin typeface="+mn-ea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EC5167A-07EB-6544-3D23-AC5E4D24C903}"/>
              </a:ext>
            </a:extLst>
          </p:cNvPr>
          <p:cNvSpPr txBox="1"/>
          <p:nvPr/>
        </p:nvSpPr>
        <p:spPr>
          <a:xfrm>
            <a:off x="7397514" y="926102"/>
            <a:ext cx="359641" cy="246221"/>
          </a:xfrm>
          <a:prstGeom prst="rect">
            <a:avLst/>
          </a:prstGeom>
          <a:noFill/>
        </p:spPr>
        <p:txBody>
          <a:bodyPr wrap="none" lIns="36000" rIns="36000" rtlCol="0" anchor="ctr">
            <a:spAutoFit/>
          </a:bodyPr>
          <a:lstStyle/>
          <a:p>
            <a:pPr algn="ctr"/>
            <a:r>
              <a:rPr kumimoji="1" lang="en-US" altLang="en-US" sz="1000" b="1" dirty="0">
                <a:latin typeface="+mn-ea"/>
              </a:rPr>
              <a:t>Tech</a:t>
            </a:r>
            <a:endParaRPr kumimoji="1" lang="x-none" altLang="en-US" sz="10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2109201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3F1D2B-D891-533F-0357-0ABE944787E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  <a:ea typeface="+mn-ea"/>
              </a:rPr>
              <a:t>Use Case_</a:t>
            </a:r>
            <a:r>
              <a:rPr lang="ko-KR" altLang="en-US" dirty="0">
                <a:latin typeface="+mn-ea"/>
                <a:ea typeface="+mn-ea"/>
              </a:rPr>
              <a:t>화상상담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EEEBC6B-BAE9-90D2-13D7-6D337B4267B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  <a:ea typeface="+mn-ea"/>
              </a:rPr>
              <a:t>Main &gt; Use Case</a:t>
            </a:r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91E05F9-CEFD-223A-1F47-4AFF0B56113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  <a:ea typeface="+mn-ea"/>
              </a:rPr>
              <a:t>C_COUN_01_T</a:t>
            </a:r>
            <a:endParaRPr lang="ko-KR" altLang="en-US" dirty="0">
              <a:latin typeface="+mn-ea"/>
              <a:ea typeface="+mn-ea"/>
            </a:endParaRPr>
          </a:p>
        </p:txBody>
      </p: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E2ABAD49-E098-801E-0ACF-0D2144C0E604}"/>
              </a:ext>
            </a:extLst>
          </p:cNvPr>
          <p:cNvGrpSpPr/>
          <p:nvPr/>
        </p:nvGrpSpPr>
        <p:grpSpPr>
          <a:xfrm>
            <a:off x="3528106" y="2328160"/>
            <a:ext cx="5304744" cy="2613008"/>
            <a:chOff x="940283" y="1968960"/>
            <a:chExt cx="7460244" cy="2749990"/>
          </a:xfrm>
        </p:grpSpPr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AF0A3BF6-3785-5F6E-751B-BF4F504EE760}"/>
                </a:ext>
              </a:extLst>
            </p:cNvPr>
            <p:cNvSpPr/>
            <p:nvPr/>
          </p:nvSpPr>
          <p:spPr bwMode="auto">
            <a:xfrm>
              <a:off x="940283" y="1968960"/>
              <a:ext cx="7460244" cy="2749990"/>
            </a:xfrm>
            <a:prstGeom prst="rect">
              <a:avLst/>
            </a:prstGeom>
            <a:solidFill>
              <a:srgbClr val="D9D9D9"/>
            </a:solidFill>
            <a:ln w="2857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kumimoji="0" lang="ko-KR" altLang="en-US" dirty="0">
                <a:solidFill>
                  <a:srgbClr val="FF0000"/>
                </a:solidFill>
                <a:latin typeface="+mn-ea"/>
              </a:endParaRPr>
            </a:p>
          </p:txBody>
        </p:sp>
        <p:sp>
          <p:nvSpPr>
            <p:cNvPr id="65" name="Freeform 129">
              <a:extLst>
                <a:ext uri="{FF2B5EF4-FFF2-40B4-BE49-F238E27FC236}">
                  <a16:creationId xmlns:a16="http://schemas.microsoft.com/office/drawing/2014/main" id="{61C745B6-095E-A0CA-7C57-00244BEA40A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37971" y="3066951"/>
              <a:ext cx="986898" cy="522500"/>
            </a:xfrm>
            <a:custGeom>
              <a:avLst/>
              <a:gdLst>
                <a:gd name="T0" fmla="*/ 800850339 w 68"/>
                <a:gd name="T1" fmla="*/ 578081024 h 55"/>
                <a:gd name="T2" fmla="*/ 741964184 w 68"/>
                <a:gd name="T3" fmla="*/ 648868068 h 55"/>
                <a:gd name="T4" fmla="*/ 58886155 w 68"/>
                <a:gd name="T5" fmla="*/ 648868068 h 55"/>
                <a:gd name="T6" fmla="*/ 0 w 68"/>
                <a:gd name="T7" fmla="*/ 578081024 h 55"/>
                <a:gd name="T8" fmla="*/ 0 w 68"/>
                <a:gd name="T9" fmla="*/ 70787044 h 55"/>
                <a:gd name="T10" fmla="*/ 58886155 w 68"/>
                <a:gd name="T11" fmla="*/ 0 h 55"/>
                <a:gd name="T12" fmla="*/ 741964184 w 68"/>
                <a:gd name="T13" fmla="*/ 0 h 55"/>
                <a:gd name="T14" fmla="*/ 800850339 w 68"/>
                <a:gd name="T15" fmla="*/ 70787044 h 55"/>
                <a:gd name="T16" fmla="*/ 800850339 w 68"/>
                <a:gd name="T17" fmla="*/ 578081024 h 55"/>
                <a:gd name="T18" fmla="*/ 58886155 w 68"/>
                <a:gd name="T19" fmla="*/ 58988631 h 55"/>
                <a:gd name="T20" fmla="*/ 47108238 w 68"/>
                <a:gd name="T21" fmla="*/ 70787044 h 55"/>
                <a:gd name="T22" fmla="*/ 47108238 w 68"/>
                <a:gd name="T23" fmla="*/ 578081024 h 55"/>
                <a:gd name="T24" fmla="*/ 58886155 w 68"/>
                <a:gd name="T25" fmla="*/ 601677850 h 55"/>
                <a:gd name="T26" fmla="*/ 741964184 w 68"/>
                <a:gd name="T27" fmla="*/ 601677850 h 55"/>
                <a:gd name="T28" fmla="*/ 753742101 w 68"/>
                <a:gd name="T29" fmla="*/ 578081024 h 55"/>
                <a:gd name="T30" fmla="*/ 753742101 w 68"/>
                <a:gd name="T31" fmla="*/ 70787044 h 55"/>
                <a:gd name="T32" fmla="*/ 741964184 w 68"/>
                <a:gd name="T33" fmla="*/ 58988631 h 55"/>
                <a:gd name="T34" fmla="*/ 58886155 w 68"/>
                <a:gd name="T35" fmla="*/ 58988631 h 55"/>
                <a:gd name="T36" fmla="*/ 188436383 w 68"/>
                <a:gd name="T37" fmla="*/ 271346327 h 55"/>
                <a:gd name="T38" fmla="*/ 105994393 w 68"/>
                <a:gd name="T39" fmla="*/ 188760870 h 55"/>
                <a:gd name="T40" fmla="*/ 188436383 w 68"/>
                <a:gd name="T41" fmla="*/ 106178848 h 55"/>
                <a:gd name="T42" fmla="*/ 270874942 w 68"/>
                <a:gd name="T43" fmla="*/ 188760870 h 55"/>
                <a:gd name="T44" fmla="*/ 188436383 w 68"/>
                <a:gd name="T45" fmla="*/ 271346327 h 55"/>
                <a:gd name="T46" fmla="*/ 694855946 w 68"/>
                <a:gd name="T47" fmla="*/ 542689220 h 55"/>
                <a:gd name="T48" fmla="*/ 105994393 w 68"/>
                <a:gd name="T49" fmla="*/ 542689220 h 55"/>
                <a:gd name="T50" fmla="*/ 105994393 w 68"/>
                <a:gd name="T51" fmla="*/ 460107198 h 55"/>
                <a:gd name="T52" fmla="*/ 235544621 w 68"/>
                <a:gd name="T53" fmla="*/ 330331523 h 55"/>
                <a:gd name="T54" fmla="*/ 306208694 w 68"/>
                <a:gd name="T55" fmla="*/ 389320154 h 55"/>
                <a:gd name="T56" fmla="*/ 518197480 w 68"/>
                <a:gd name="T57" fmla="*/ 176962457 h 55"/>
                <a:gd name="T58" fmla="*/ 694855946 w 68"/>
                <a:gd name="T59" fmla="*/ 353928349 h 55"/>
                <a:gd name="T60" fmla="*/ 694855946 w 68"/>
                <a:gd name="T61" fmla="*/ 542689220 h 55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0" t="0" r="r" b="b"/>
              <a:pathLst>
                <a:path w="68" h="55">
                  <a:moveTo>
                    <a:pt x="68" y="49"/>
                  </a:moveTo>
                  <a:cubicBezTo>
                    <a:pt x="68" y="53"/>
                    <a:pt x="66" y="55"/>
                    <a:pt x="63" y="55"/>
                  </a:cubicBezTo>
                  <a:cubicBezTo>
                    <a:pt x="5" y="55"/>
                    <a:pt x="5" y="55"/>
                    <a:pt x="5" y="55"/>
                  </a:cubicBezTo>
                  <a:cubicBezTo>
                    <a:pt x="2" y="55"/>
                    <a:pt x="0" y="53"/>
                    <a:pt x="0" y="4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5" y="0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66" y="0"/>
                    <a:pt x="68" y="3"/>
                    <a:pt x="68" y="6"/>
                  </a:cubicBezTo>
                  <a:lnTo>
                    <a:pt x="68" y="49"/>
                  </a:lnTo>
                  <a:close/>
                  <a:moveTo>
                    <a:pt x="5" y="5"/>
                  </a:moveTo>
                  <a:cubicBezTo>
                    <a:pt x="5" y="5"/>
                    <a:pt x="4" y="5"/>
                    <a:pt x="4" y="6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4" y="50"/>
                    <a:pt x="5" y="51"/>
                    <a:pt x="5" y="51"/>
                  </a:cubicBezTo>
                  <a:cubicBezTo>
                    <a:pt x="63" y="51"/>
                    <a:pt x="63" y="51"/>
                    <a:pt x="63" y="51"/>
                  </a:cubicBezTo>
                  <a:cubicBezTo>
                    <a:pt x="63" y="51"/>
                    <a:pt x="64" y="50"/>
                    <a:pt x="64" y="49"/>
                  </a:cubicBezTo>
                  <a:cubicBezTo>
                    <a:pt x="64" y="6"/>
                    <a:pt x="64" y="6"/>
                    <a:pt x="64" y="6"/>
                  </a:cubicBezTo>
                  <a:cubicBezTo>
                    <a:pt x="64" y="5"/>
                    <a:pt x="63" y="5"/>
                    <a:pt x="63" y="5"/>
                  </a:cubicBezTo>
                  <a:lnTo>
                    <a:pt x="5" y="5"/>
                  </a:lnTo>
                  <a:close/>
                  <a:moveTo>
                    <a:pt x="16" y="23"/>
                  </a:moveTo>
                  <a:cubicBezTo>
                    <a:pt x="12" y="23"/>
                    <a:pt x="9" y="20"/>
                    <a:pt x="9" y="16"/>
                  </a:cubicBezTo>
                  <a:cubicBezTo>
                    <a:pt x="9" y="13"/>
                    <a:pt x="12" y="9"/>
                    <a:pt x="16" y="9"/>
                  </a:cubicBezTo>
                  <a:cubicBezTo>
                    <a:pt x="20" y="9"/>
                    <a:pt x="23" y="13"/>
                    <a:pt x="23" y="16"/>
                  </a:cubicBezTo>
                  <a:cubicBezTo>
                    <a:pt x="23" y="20"/>
                    <a:pt x="20" y="23"/>
                    <a:pt x="16" y="23"/>
                  </a:cubicBezTo>
                  <a:close/>
                  <a:moveTo>
                    <a:pt x="59" y="46"/>
                  </a:moveTo>
                  <a:cubicBezTo>
                    <a:pt x="9" y="46"/>
                    <a:pt x="9" y="46"/>
                    <a:pt x="9" y="46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20" y="28"/>
                    <a:pt x="20" y="28"/>
                    <a:pt x="20" y="28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44" y="15"/>
                    <a:pt x="44" y="15"/>
                    <a:pt x="44" y="15"/>
                  </a:cubicBezTo>
                  <a:cubicBezTo>
                    <a:pt x="59" y="30"/>
                    <a:pt x="59" y="30"/>
                    <a:pt x="59" y="30"/>
                  </a:cubicBezTo>
                  <a:lnTo>
                    <a:pt x="59" y="46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endParaRPr lang="id-ID" dirty="0">
                <a:latin typeface="+mn-ea"/>
              </a:endParaRPr>
            </a:p>
          </p:txBody>
        </p: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1FA22723-881A-AACE-5537-B9C05E37D636}"/>
              </a:ext>
            </a:extLst>
          </p:cNvPr>
          <p:cNvSpPr txBox="1"/>
          <p:nvPr/>
        </p:nvSpPr>
        <p:spPr>
          <a:xfrm>
            <a:off x="559827" y="3375530"/>
            <a:ext cx="269137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19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/>
                <a:cs typeface="+mn-cs"/>
              </a:rPr>
              <a:t>3. </a:t>
            </a:r>
            <a:r>
              <a:rPr kumimoji="0" lang="ko-KR" altLang="en-US" sz="9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/>
                <a:cs typeface="+mn-cs"/>
              </a:rPr>
              <a:t>고객 부재 시 알림 제공</a:t>
            </a:r>
          </a:p>
        </p:txBody>
      </p:sp>
      <p:sp>
        <p:nvSpPr>
          <p:cNvPr id="75" name="Chevron Down">
            <a:extLst>
              <a:ext uri="{FF2B5EF4-FFF2-40B4-BE49-F238E27FC236}">
                <a16:creationId xmlns:a16="http://schemas.microsoft.com/office/drawing/2014/main" id="{CAD47BC5-7E22-8953-7826-E6051ECCBF24}"/>
              </a:ext>
            </a:extLst>
          </p:cNvPr>
          <p:cNvSpPr>
            <a:spLocks noChangeAspect="1"/>
          </p:cNvSpPr>
          <p:nvPr/>
        </p:nvSpPr>
        <p:spPr bwMode="auto">
          <a:xfrm flipV="1">
            <a:off x="2855348" y="3454946"/>
            <a:ext cx="131041" cy="72000"/>
          </a:xfrm>
          <a:custGeom>
            <a:avLst/>
            <a:gdLst>
              <a:gd name="T0" fmla="*/ 594 w 594"/>
              <a:gd name="T1" fmla="*/ 27 h 324"/>
              <a:gd name="T2" fmla="*/ 566 w 594"/>
              <a:gd name="T3" fmla="*/ 0 h 324"/>
              <a:gd name="T4" fmla="*/ 297 w 594"/>
              <a:gd name="T5" fmla="*/ 268 h 324"/>
              <a:gd name="T6" fmla="*/ 28 w 594"/>
              <a:gd name="T7" fmla="*/ 0 h 324"/>
              <a:gd name="T8" fmla="*/ 0 w 594"/>
              <a:gd name="T9" fmla="*/ 27 h 324"/>
              <a:gd name="T10" fmla="*/ 297 w 594"/>
              <a:gd name="T11" fmla="*/ 324 h 324"/>
              <a:gd name="T12" fmla="*/ 594 w 594"/>
              <a:gd name="T13" fmla="*/ 27 h 3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94" h="324">
                <a:moveTo>
                  <a:pt x="594" y="27"/>
                </a:moveTo>
                <a:lnTo>
                  <a:pt x="566" y="0"/>
                </a:lnTo>
                <a:lnTo>
                  <a:pt x="297" y="268"/>
                </a:lnTo>
                <a:lnTo>
                  <a:pt x="28" y="0"/>
                </a:lnTo>
                <a:lnTo>
                  <a:pt x="0" y="27"/>
                </a:lnTo>
                <a:lnTo>
                  <a:pt x="297" y="324"/>
                </a:lnTo>
                <a:lnTo>
                  <a:pt x="594" y="27"/>
                </a:ln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706E2D27-6858-BCE0-2173-2BB23B205748}"/>
              </a:ext>
            </a:extLst>
          </p:cNvPr>
          <p:cNvSpPr txBox="1"/>
          <p:nvPr/>
        </p:nvSpPr>
        <p:spPr>
          <a:xfrm>
            <a:off x="557417" y="3672675"/>
            <a:ext cx="2688322" cy="807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상담 중 자료를 띄워 놓은 상태에서 </a:t>
            </a:r>
            <a:endParaRPr lang="en-US" altLang="ko-KR" sz="8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고객의 상태를 확인할 수 없을 때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고객이 자리를 비우거나 화면을 보고 있지 않으면 </a:t>
            </a:r>
            <a:endParaRPr lang="en-US" altLang="ko-KR" sz="8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알림을 받을 수 있습니다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.</a:t>
            </a:r>
          </a:p>
        </p:txBody>
      </p:sp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D0531517-983A-53EC-91E9-C94C57FEAE71}"/>
              </a:ext>
            </a:extLst>
          </p:cNvPr>
          <p:cNvCxnSpPr>
            <a:cxnSpLocks/>
          </p:cNvCxnSpPr>
          <p:nvPr/>
        </p:nvCxnSpPr>
        <p:spPr>
          <a:xfrm>
            <a:off x="559827" y="3663562"/>
            <a:ext cx="2567228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사각형: 둥근 모서리 79">
            <a:extLst>
              <a:ext uri="{FF2B5EF4-FFF2-40B4-BE49-F238E27FC236}">
                <a16:creationId xmlns:a16="http://schemas.microsoft.com/office/drawing/2014/main" id="{504B533E-1D55-BC90-C9FF-3F334082E5E0}"/>
              </a:ext>
            </a:extLst>
          </p:cNvPr>
          <p:cNvSpPr/>
          <p:nvPr/>
        </p:nvSpPr>
        <p:spPr>
          <a:xfrm>
            <a:off x="564587" y="4649110"/>
            <a:ext cx="745371" cy="26405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Ins="90000" rtlCol="0" anchor="ctr"/>
          <a:lstStyle/>
          <a:p>
            <a:pPr algn="ctr"/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#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자세 분석 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68151C8-F123-D0EA-5914-46911FFAF4BA}"/>
              </a:ext>
            </a:extLst>
          </p:cNvPr>
          <p:cNvSpPr txBox="1"/>
          <p:nvPr/>
        </p:nvSpPr>
        <p:spPr>
          <a:xfrm>
            <a:off x="559827" y="2349599"/>
            <a:ext cx="269137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1. </a:t>
            </a:r>
            <a:r>
              <a:rPr lang="ko-KR" altLang="en-US" sz="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고객 집중도</a:t>
            </a:r>
            <a:r>
              <a:rPr lang="en-US" altLang="ko-KR" sz="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•</a:t>
            </a:r>
            <a:r>
              <a:rPr lang="ko-KR" altLang="en-US" sz="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흥미도 실시간 측정</a:t>
            </a:r>
          </a:p>
        </p:txBody>
      </p:sp>
      <p:sp>
        <p:nvSpPr>
          <p:cNvPr id="40" name="Chevron Down">
            <a:extLst>
              <a:ext uri="{FF2B5EF4-FFF2-40B4-BE49-F238E27FC236}">
                <a16:creationId xmlns:a16="http://schemas.microsoft.com/office/drawing/2014/main" id="{61EEB27E-D84F-106B-2D05-49C8DF924CB6}"/>
              </a:ext>
            </a:extLst>
          </p:cNvPr>
          <p:cNvSpPr>
            <a:spLocks noChangeAspect="1"/>
          </p:cNvSpPr>
          <p:nvPr/>
        </p:nvSpPr>
        <p:spPr bwMode="auto">
          <a:xfrm>
            <a:off x="2855348" y="2429015"/>
            <a:ext cx="131041" cy="72000"/>
          </a:xfrm>
          <a:custGeom>
            <a:avLst/>
            <a:gdLst>
              <a:gd name="T0" fmla="*/ 594 w 594"/>
              <a:gd name="T1" fmla="*/ 27 h 324"/>
              <a:gd name="T2" fmla="*/ 566 w 594"/>
              <a:gd name="T3" fmla="*/ 0 h 324"/>
              <a:gd name="T4" fmla="*/ 297 w 594"/>
              <a:gd name="T5" fmla="*/ 268 h 324"/>
              <a:gd name="T6" fmla="*/ 28 w 594"/>
              <a:gd name="T7" fmla="*/ 0 h 324"/>
              <a:gd name="T8" fmla="*/ 0 w 594"/>
              <a:gd name="T9" fmla="*/ 27 h 324"/>
              <a:gd name="T10" fmla="*/ 297 w 594"/>
              <a:gd name="T11" fmla="*/ 324 h 324"/>
              <a:gd name="T12" fmla="*/ 594 w 594"/>
              <a:gd name="T13" fmla="*/ 27 h 3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94" h="324">
                <a:moveTo>
                  <a:pt x="594" y="27"/>
                </a:moveTo>
                <a:lnTo>
                  <a:pt x="566" y="0"/>
                </a:lnTo>
                <a:lnTo>
                  <a:pt x="297" y="268"/>
                </a:lnTo>
                <a:lnTo>
                  <a:pt x="28" y="0"/>
                </a:lnTo>
                <a:lnTo>
                  <a:pt x="0" y="27"/>
                </a:lnTo>
                <a:lnTo>
                  <a:pt x="297" y="324"/>
                </a:lnTo>
                <a:lnTo>
                  <a:pt x="594" y="27"/>
                </a:lnTo>
                <a:close/>
              </a:path>
            </a:pathLst>
          </a:custGeom>
          <a:solidFill>
            <a:srgbClr val="5F5F5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8560A44-72CB-81DD-FAD6-EA32A70E6A54}"/>
              </a:ext>
            </a:extLst>
          </p:cNvPr>
          <p:cNvSpPr txBox="1"/>
          <p:nvPr/>
        </p:nvSpPr>
        <p:spPr>
          <a:xfrm>
            <a:off x="559827" y="2853655"/>
            <a:ext cx="269137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spc="-6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2. </a:t>
            </a:r>
            <a:r>
              <a:rPr lang="ko-KR" altLang="en-US" sz="900" b="1" spc="-6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부정 감정 감지 및 자동 화면 전환</a:t>
            </a:r>
          </a:p>
        </p:txBody>
      </p:sp>
      <p:sp>
        <p:nvSpPr>
          <p:cNvPr id="42" name="Chevron Down">
            <a:extLst>
              <a:ext uri="{FF2B5EF4-FFF2-40B4-BE49-F238E27FC236}">
                <a16:creationId xmlns:a16="http://schemas.microsoft.com/office/drawing/2014/main" id="{348F5F9B-7FCB-2C6B-089D-3AD94E1985B0}"/>
              </a:ext>
            </a:extLst>
          </p:cNvPr>
          <p:cNvSpPr>
            <a:spLocks noChangeAspect="1"/>
          </p:cNvSpPr>
          <p:nvPr/>
        </p:nvSpPr>
        <p:spPr bwMode="auto">
          <a:xfrm>
            <a:off x="2855348" y="2933071"/>
            <a:ext cx="131041" cy="72000"/>
          </a:xfrm>
          <a:custGeom>
            <a:avLst/>
            <a:gdLst>
              <a:gd name="T0" fmla="*/ 594 w 594"/>
              <a:gd name="T1" fmla="*/ 27 h 324"/>
              <a:gd name="T2" fmla="*/ 566 w 594"/>
              <a:gd name="T3" fmla="*/ 0 h 324"/>
              <a:gd name="T4" fmla="*/ 297 w 594"/>
              <a:gd name="T5" fmla="*/ 268 h 324"/>
              <a:gd name="T6" fmla="*/ 28 w 594"/>
              <a:gd name="T7" fmla="*/ 0 h 324"/>
              <a:gd name="T8" fmla="*/ 0 w 594"/>
              <a:gd name="T9" fmla="*/ 27 h 324"/>
              <a:gd name="T10" fmla="*/ 297 w 594"/>
              <a:gd name="T11" fmla="*/ 324 h 324"/>
              <a:gd name="T12" fmla="*/ 594 w 594"/>
              <a:gd name="T13" fmla="*/ 27 h 3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94" h="324">
                <a:moveTo>
                  <a:pt x="594" y="27"/>
                </a:moveTo>
                <a:lnTo>
                  <a:pt x="566" y="0"/>
                </a:lnTo>
                <a:lnTo>
                  <a:pt x="297" y="268"/>
                </a:lnTo>
                <a:lnTo>
                  <a:pt x="28" y="0"/>
                </a:lnTo>
                <a:lnTo>
                  <a:pt x="0" y="27"/>
                </a:lnTo>
                <a:lnTo>
                  <a:pt x="297" y="324"/>
                </a:lnTo>
                <a:lnTo>
                  <a:pt x="594" y="27"/>
                </a:lnTo>
                <a:close/>
              </a:path>
            </a:pathLst>
          </a:custGeom>
          <a:solidFill>
            <a:srgbClr val="5F5F5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03BCC087-BAB0-930D-0754-E70DBADF4B98}"/>
              </a:ext>
            </a:extLst>
          </p:cNvPr>
          <p:cNvCxnSpPr>
            <a:cxnSpLocks/>
          </p:cNvCxnSpPr>
          <p:nvPr/>
        </p:nvCxnSpPr>
        <p:spPr>
          <a:xfrm>
            <a:off x="559827" y="2637631"/>
            <a:ext cx="2567228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02DAB17B-2002-E6EC-FEA2-E58CCB908071}"/>
              </a:ext>
            </a:extLst>
          </p:cNvPr>
          <p:cNvCxnSpPr>
            <a:cxnSpLocks/>
          </p:cNvCxnSpPr>
          <p:nvPr/>
        </p:nvCxnSpPr>
        <p:spPr>
          <a:xfrm>
            <a:off x="559827" y="3141687"/>
            <a:ext cx="2567228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5" name="그림 34">
            <a:extLst>
              <a:ext uri="{FF2B5EF4-FFF2-40B4-BE49-F238E27FC236}">
                <a16:creationId xmlns:a16="http://schemas.microsoft.com/office/drawing/2014/main" id="{074A84FC-CE72-F9A4-445D-B525A52D13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6790" y="3828117"/>
            <a:ext cx="1722348" cy="1085046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90F9FCB1-DC5A-5AFA-3F18-2B5DE575F4BD}"/>
              </a:ext>
            </a:extLst>
          </p:cNvPr>
          <p:cNvSpPr txBox="1"/>
          <p:nvPr/>
        </p:nvSpPr>
        <p:spPr>
          <a:xfrm>
            <a:off x="559826" y="1799295"/>
            <a:ext cx="55361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실시간으로 고객의 상태를 확인하고 원활한 화상상담 진행이 가능합니다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.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E917C76-BC76-7FE6-523E-B1E5465B2EAD}"/>
              </a:ext>
            </a:extLst>
          </p:cNvPr>
          <p:cNvSpPr txBox="1"/>
          <p:nvPr/>
        </p:nvSpPr>
        <p:spPr>
          <a:xfrm>
            <a:off x="558813" y="1556792"/>
            <a:ext cx="4205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19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화상상담에도 </a:t>
            </a:r>
            <a:r>
              <a:rPr kumimoji="0" lang="en-US" altLang="ko-KR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Raiseme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A2758B8-95A6-0B67-C025-1DFA90EF787B}"/>
              </a:ext>
            </a:extLst>
          </p:cNvPr>
          <p:cNvSpPr/>
          <p:nvPr/>
        </p:nvSpPr>
        <p:spPr>
          <a:xfrm>
            <a:off x="217502" y="791183"/>
            <a:ext cx="9010636" cy="51606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 dirty="0">
              <a:latin typeface="+mn-ea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32B1702-43D1-29E0-0353-5B53707A7E6F}"/>
              </a:ext>
            </a:extLst>
          </p:cNvPr>
          <p:cNvSpPr/>
          <p:nvPr/>
        </p:nvSpPr>
        <p:spPr>
          <a:xfrm>
            <a:off x="217502" y="791183"/>
            <a:ext cx="9010636" cy="51606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 dirty="0">
              <a:latin typeface="+mn-ea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344E78FB-C465-BE6A-AF07-452769002A13}"/>
              </a:ext>
            </a:extLst>
          </p:cNvPr>
          <p:cNvSpPr/>
          <p:nvPr/>
        </p:nvSpPr>
        <p:spPr bwMode="auto">
          <a:xfrm>
            <a:off x="338543" y="949952"/>
            <a:ext cx="1004929" cy="198522"/>
          </a:xfrm>
          <a:prstGeom prst="rect">
            <a:avLst/>
          </a:prstGeom>
          <a:noFill/>
          <a:ln w="28575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lIns="36000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050" b="1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Raiseme </a:t>
            </a:r>
            <a:r>
              <a:rPr lang="en-US" altLang="ko-KR" sz="1050" b="1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Logo</a:t>
            </a:r>
            <a:endParaRPr kumimoji="0" lang="ko-KR" altLang="en-US" sz="1050" b="1" dirty="0">
              <a:solidFill>
                <a:schemeClr val="bg1">
                  <a:lumMod val="65000"/>
                </a:schemeClr>
              </a:solidFill>
              <a:latin typeface="+mn-ea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CC073D3-3B8A-E9E1-2FF7-9AE65D4598BC}"/>
              </a:ext>
            </a:extLst>
          </p:cNvPr>
          <p:cNvSpPr txBox="1"/>
          <p:nvPr/>
        </p:nvSpPr>
        <p:spPr>
          <a:xfrm>
            <a:off x="6758404" y="926102"/>
            <a:ext cx="502309" cy="246221"/>
          </a:xfrm>
          <a:prstGeom prst="rect">
            <a:avLst/>
          </a:prstGeom>
          <a:noFill/>
        </p:spPr>
        <p:txBody>
          <a:bodyPr wrap="none" lIns="36000" rIns="36000" rtlCol="0" anchor="ctr">
            <a:spAutoFit/>
          </a:bodyPr>
          <a:lstStyle/>
          <a:p>
            <a:pPr algn="ctr"/>
            <a:r>
              <a:rPr kumimoji="1" lang="en-US" altLang="en-US" sz="1000" b="1" dirty="0">
                <a:latin typeface="+mn-ea"/>
              </a:rPr>
              <a:t>Service</a:t>
            </a:r>
            <a:endParaRPr kumimoji="1" lang="x-none" altLang="en-US" sz="1000" b="1" dirty="0">
              <a:latin typeface="+mn-ea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89C21D4-D387-0DDD-EF78-1850A13B3621}"/>
              </a:ext>
            </a:extLst>
          </p:cNvPr>
          <p:cNvSpPr txBox="1"/>
          <p:nvPr/>
        </p:nvSpPr>
        <p:spPr>
          <a:xfrm>
            <a:off x="8651687" y="926102"/>
            <a:ext cx="407731" cy="246221"/>
          </a:xfrm>
          <a:prstGeom prst="rect">
            <a:avLst/>
          </a:prstGeom>
          <a:noFill/>
        </p:spPr>
        <p:txBody>
          <a:bodyPr wrap="none" lIns="36000" rIns="36000" rtlCol="0" anchor="ctr">
            <a:spAutoFit/>
          </a:bodyPr>
          <a:lstStyle/>
          <a:p>
            <a:pPr algn="ctr"/>
            <a:r>
              <a:rPr kumimoji="1" lang="en-US" altLang="en-US" sz="1000" b="1" dirty="0">
                <a:latin typeface="+mn-ea"/>
              </a:rPr>
              <a:t>News</a:t>
            </a:r>
            <a:endParaRPr kumimoji="1" lang="x-none" altLang="en-US" sz="1000" b="1" dirty="0">
              <a:latin typeface="+mn-ea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BE55FDB-4239-F3D4-BEFF-7905FAE6DC72}"/>
              </a:ext>
            </a:extLst>
          </p:cNvPr>
          <p:cNvSpPr txBox="1"/>
          <p:nvPr/>
        </p:nvSpPr>
        <p:spPr>
          <a:xfrm>
            <a:off x="7893956" y="926102"/>
            <a:ext cx="620930" cy="246221"/>
          </a:xfrm>
          <a:prstGeom prst="rect">
            <a:avLst/>
          </a:prstGeom>
          <a:noFill/>
        </p:spPr>
        <p:txBody>
          <a:bodyPr wrap="none" lIns="36000" rIns="36000" rtlCol="0" anchor="ctr">
            <a:spAutoFit/>
          </a:bodyPr>
          <a:lstStyle/>
          <a:p>
            <a:pPr algn="ctr"/>
            <a:r>
              <a:rPr kumimoji="1" lang="en-US" altLang="en-US" sz="1000" b="1" dirty="0">
                <a:latin typeface="+mn-ea"/>
              </a:rPr>
              <a:t>Use Case</a:t>
            </a:r>
            <a:endParaRPr kumimoji="1" lang="x-none" altLang="en-US" sz="1000" b="1" dirty="0">
              <a:latin typeface="+mn-ea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0B6D2D1-ADD5-A018-8E5F-0DA5A6E93EE8}"/>
              </a:ext>
            </a:extLst>
          </p:cNvPr>
          <p:cNvSpPr txBox="1"/>
          <p:nvPr/>
        </p:nvSpPr>
        <p:spPr>
          <a:xfrm>
            <a:off x="6170591" y="926102"/>
            <a:ext cx="451012" cy="246221"/>
          </a:xfrm>
          <a:prstGeom prst="rect">
            <a:avLst/>
          </a:prstGeom>
          <a:noFill/>
        </p:spPr>
        <p:txBody>
          <a:bodyPr wrap="none" lIns="36000" rIns="36000" rtlCol="0"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000" b="1" dirty="0">
                <a:latin typeface="+mn-ea"/>
              </a:rPr>
              <a:t>About</a:t>
            </a:r>
            <a:endParaRPr kumimoji="0" lang="ko-KR" altLang="en-US" sz="1000" b="1" dirty="0">
              <a:latin typeface="+mn-ea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DD6C1EB-CC44-EA12-1335-F7B4613E93C7}"/>
              </a:ext>
            </a:extLst>
          </p:cNvPr>
          <p:cNvSpPr txBox="1"/>
          <p:nvPr/>
        </p:nvSpPr>
        <p:spPr>
          <a:xfrm>
            <a:off x="7397514" y="926102"/>
            <a:ext cx="359641" cy="246221"/>
          </a:xfrm>
          <a:prstGeom prst="rect">
            <a:avLst/>
          </a:prstGeom>
          <a:noFill/>
        </p:spPr>
        <p:txBody>
          <a:bodyPr wrap="none" lIns="36000" rIns="36000" rtlCol="0" anchor="ctr">
            <a:spAutoFit/>
          </a:bodyPr>
          <a:lstStyle/>
          <a:p>
            <a:pPr algn="ctr"/>
            <a:r>
              <a:rPr kumimoji="1" lang="en-US" altLang="en-US" sz="1000" b="1" dirty="0">
                <a:latin typeface="+mn-ea"/>
              </a:rPr>
              <a:t>Tech</a:t>
            </a:r>
            <a:endParaRPr kumimoji="1" lang="x-none" altLang="en-US" sz="10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2727915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E94295-6722-DDEB-B936-2B7BF465857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  <a:ea typeface="+mn-ea"/>
              </a:rPr>
              <a:t>Use Case_</a:t>
            </a:r>
            <a:r>
              <a:rPr lang="ko-KR" altLang="en-US" dirty="0">
                <a:latin typeface="+mn-ea"/>
                <a:ea typeface="+mn-ea"/>
              </a:rPr>
              <a:t>화상상담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E3145AA-0279-D5FC-E077-F6401B0FFEA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  <a:ea typeface="+mn-ea"/>
              </a:rPr>
              <a:t>Main &gt; Use Case</a:t>
            </a:r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9F09AB4-29E4-4716-D50C-CB68896E21D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  <a:ea typeface="+mn-ea"/>
              </a:rPr>
              <a:t>C_COUN_01_T</a:t>
            </a:r>
            <a:endParaRPr lang="ko-KR" altLang="en-US" dirty="0">
              <a:latin typeface="+mn-ea"/>
              <a:ea typeface="+mn-ea"/>
            </a:endParaRPr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E667F44B-F49C-C1F8-C810-C6C69E436160}"/>
              </a:ext>
            </a:extLst>
          </p:cNvPr>
          <p:cNvGrpSpPr/>
          <p:nvPr/>
        </p:nvGrpSpPr>
        <p:grpSpPr>
          <a:xfrm>
            <a:off x="1208634" y="2060848"/>
            <a:ext cx="3039329" cy="1536266"/>
            <a:chOff x="550862" y="2149829"/>
            <a:chExt cx="2700338" cy="1447183"/>
          </a:xfrm>
        </p:grpSpPr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8BF2F968-4C0D-48A9-217B-AF38AAE8C278}"/>
                </a:ext>
              </a:extLst>
            </p:cNvPr>
            <p:cNvSpPr/>
            <p:nvPr/>
          </p:nvSpPr>
          <p:spPr bwMode="auto">
            <a:xfrm>
              <a:off x="550862" y="2149829"/>
              <a:ext cx="2700338" cy="1447183"/>
            </a:xfrm>
            <a:prstGeom prst="rect">
              <a:avLst/>
            </a:prstGeom>
            <a:solidFill>
              <a:srgbClr val="D9D9D9"/>
            </a:solidFill>
            <a:ln w="2857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kumimoji="0" lang="ko-KR" altLang="en-US" dirty="0">
                <a:solidFill>
                  <a:srgbClr val="FF0000"/>
                </a:solidFill>
                <a:latin typeface="+mn-ea"/>
              </a:endParaRPr>
            </a:p>
          </p:txBody>
        </p:sp>
        <p:sp>
          <p:nvSpPr>
            <p:cNvPr id="41" name="Freeform 129">
              <a:extLst>
                <a:ext uri="{FF2B5EF4-FFF2-40B4-BE49-F238E27FC236}">
                  <a16:creationId xmlns:a16="http://schemas.microsoft.com/office/drawing/2014/main" id="{77797658-3337-2391-57FD-1ED3686AB31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21397" y="2644518"/>
              <a:ext cx="559267" cy="457805"/>
            </a:xfrm>
            <a:custGeom>
              <a:avLst/>
              <a:gdLst>
                <a:gd name="T0" fmla="*/ 800850339 w 68"/>
                <a:gd name="T1" fmla="*/ 578081024 h 55"/>
                <a:gd name="T2" fmla="*/ 741964184 w 68"/>
                <a:gd name="T3" fmla="*/ 648868068 h 55"/>
                <a:gd name="T4" fmla="*/ 58886155 w 68"/>
                <a:gd name="T5" fmla="*/ 648868068 h 55"/>
                <a:gd name="T6" fmla="*/ 0 w 68"/>
                <a:gd name="T7" fmla="*/ 578081024 h 55"/>
                <a:gd name="T8" fmla="*/ 0 w 68"/>
                <a:gd name="T9" fmla="*/ 70787044 h 55"/>
                <a:gd name="T10" fmla="*/ 58886155 w 68"/>
                <a:gd name="T11" fmla="*/ 0 h 55"/>
                <a:gd name="T12" fmla="*/ 741964184 w 68"/>
                <a:gd name="T13" fmla="*/ 0 h 55"/>
                <a:gd name="T14" fmla="*/ 800850339 w 68"/>
                <a:gd name="T15" fmla="*/ 70787044 h 55"/>
                <a:gd name="T16" fmla="*/ 800850339 w 68"/>
                <a:gd name="T17" fmla="*/ 578081024 h 55"/>
                <a:gd name="T18" fmla="*/ 58886155 w 68"/>
                <a:gd name="T19" fmla="*/ 58988631 h 55"/>
                <a:gd name="T20" fmla="*/ 47108238 w 68"/>
                <a:gd name="T21" fmla="*/ 70787044 h 55"/>
                <a:gd name="T22" fmla="*/ 47108238 w 68"/>
                <a:gd name="T23" fmla="*/ 578081024 h 55"/>
                <a:gd name="T24" fmla="*/ 58886155 w 68"/>
                <a:gd name="T25" fmla="*/ 601677850 h 55"/>
                <a:gd name="T26" fmla="*/ 741964184 w 68"/>
                <a:gd name="T27" fmla="*/ 601677850 h 55"/>
                <a:gd name="T28" fmla="*/ 753742101 w 68"/>
                <a:gd name="T29" fmla="*/ 578081024 h 55"/>
                <a:gd name="T30" fmla="*/ 753742101 w 68"/>
                <a:gd name="T31" fmla="*/ 70787044 h 55"/>
                <a:gd name="T32" fmla="*/ 741964184 w 68"/>
                <a:gd name="T33" fmla="*/ 58988631 h 55"/>
                <a:gd name="T34" fmla="*/ 58886155 w 68"/>
                <a:gd name="T35" fmla="*/ 58988631 h 55"/>
                <a:gd name="T36" fmla="*/ 188436383 w 68"/>
                <a:gd name="T37" fmla="*/ 271346327 h 55"/>
                <a:gd name="T38" fmla="*/ 105994393 w 68"/>
                <a:gd name="T39" fmla="*/ 188760870 h 55"/>
                <a:gd name="T40" fmla="*/ 188436383 w 68"/>
                <a:gd name="T41" fmla="*/ 106178848 h 55"/>
                <a:gd name="T42" fmla="*/ 270874942 w 68"/>
                <a:gd name="T43" fmla="*/ 188760870 h 55"/>
                <a:gd name="T44" fmla="*/ 188436383 w 68"/>
                <a:gd name="T45" fmla="*/ 271346327 h 55"/>
                <a:gd name="T46" fmla="*/ 694855946 w 68"/>
                <a:gd name="T47" fmla="*/ 542689220 h 55"/>
                <a:gd name="T48" fmla="*/ 105994393 w 68"/>
                <a:gd name="T49" fmla="*/ 542689220 h 55"/>
                <a:gd name="T50" fmla="*/ 105994393 w 68"/>
                <a:gd name="T51" fmla="*/ 460107198 h 55"/>
                <a:gd name="T52" fmla="*/ 235544621 w 68"/>
                <a:gd name="T53" fmla="*/ 330331523 h 55"/>
                <a:gd name="T54" fmla="*/ 306208694 w 68"/>
                <a:gd name="T55" fmla="*/ 389320154 h 55"/>
                <a:gd name="T56" fmla="*/ 518197480 w 68"/>
                <a:gd name="T57" fmla="*/ 176962457 h 55"/>
                <a:gd name="T58" fmla="*/ 694855946 w 68"/>
                <a:gd name="T59" fmla="*/ 353928349 h 55"/>
                <a:gd name="T60" fmla="*/ 694855946 w 68"/>
                <a:gd name="T61" fmla="*/ 542689220 h 55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0" t="0" r="r" b="b"/>
              <a:pathLst>
                <a:path w="68" h="55">
                  <a:moveTo>
                    <a:pt x="68" y="49"/>
                  </a:moveTo>
                  <a:cubicBezTo>
                    <a:pt x="68" y="53"/>
                    <a:pt x="66" y="55"/>
                    <a:pt x="63" y="55"/>
                  </a:cubicBezTo>
                  <a:cubicBezTo>
                    <a:pt x="5" y="55"/>
                    <a:pt x="5" y="55"/>
                    <a:pt x="5" y="55"/>
                  </a:cubicBezTo>
                  <a:cubicBezTo>
                    <a:pt x="2" y="55"/>
                    <a:pt x="0" y="53"/>
                    <a:pt x="0" y="4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5" y="0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66" y="0"/>
                    <a:pt x="68" y="3"/>
                    <a:pt x="68" y="6"/>
                  </a:cubicBezTo>
                  <a:lnTo>
                    <a:pt x="68" y="49"/>
                  </a:lnTo>
                  <a:close/>
                  <a:moveTo>
                    <a:pt x="5" y="5"/>
                  </a:moveTo>
                  <a:cubicBezTo>
                    <a:pt x="5" y="5"/>
                    <a:pt x="4" y="5"/>
                    <a:pt x="4" y="6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4" y="50"/>
                    <a:pt x="5" y="51"/>
                    <a:pt x="5" y="51"/>
                  </a:cubicBezTo>
                  <a:cubicBezTo>
                    <a:pt x="63" y="51"/>
                    <a:pt x="63" y="51"/>
                    <a:pt x="63" y="51"/>
                  </a:cubicBezTo>
                  <a:cubicBezTo>
                    <a:pt x="63" y="51"/>
                    <a:pt x="64" y="50"/>
                    <a:pt x="64" y="49"/>
                  </a:cubicBezTo>
                  <a:cubicBezTo>
                    <a:pt x="64" y="6"/>
                    <a:pt x="64" y="6"/>
                    <a:pt x="64" y="6"/>
                  </a:cubicBezTo>
                  <a:cubicBezTo>
                    <a:pt x="64" y="5"/>
                    <a:pt x="63" y="5"/>
                    <a:pt x="63" y="5"/>
                  </a:cubicBezTo>
                  <a:lnTo>
                    <a:pt x="5" y="5"/>
                  </a:lnTo>
                  <a:close/>
                  <a:moveTo>
                    <a:pt x="16" y="23"/>
                  </a:moveTo>
                  <a:cubicBezTo>
                    <a:pt x="12" y="23"/>
                    <a:pt x="9" y="20"/>
                    <a:pt x="9" y="16"/>
                  </a:cubicBezTo>
                  <a:cubicBezTo>
                    <a:pt x="9" y="13"/>
                    <a:pt x="12" y="9"/>
                    <a:pt x="16" y="9"/>
                  </a:cubicBezTo>
                  <a:cubicBezTo>
                    <a:pt x="20" y="9"/>
                    <a:pt x="23" y="13"/>
                    <a:pt x="23" y="16"/>
                  </a:cubicBezTo>
                  <a:cubicBezTo>
                    <a:pt x="23" y="20"/>
                    <a:pt x="20" y="23"/>
                    <a:pt x="16" y="23"/>
                  </a:cubicBezTo>
                  <a:close/>
                  <a:moveTo>
                    <a:pt x="59" y="46"/>
                  </a:moveTo>
                  <a:cubicBezTo>
                    <a:pt x="9" y="46"/>
                    <a:pt x="9" y="46"/>
                    <a:pt x="9" y="46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20" y="28"/>
                    <a:pt x="20" y="28"/>
                    <a:pt x="20" y="28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44" y="15"/>
                    <a:pt x="44" y="15"/>
                    <a:pt x="44" y="15"/>
                  </a:cubicBezTo>
                  <a:cubicBezTo>
                    <a:pt x="59" y="30"/>
                    <a:pt x="59" y="30"/>
                    <a:pt x="59" y="30"/>
                  </a:cubicBezTo>
                  <a:lnTo>
                    <a:pt x="59" y="46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endParaRPr lang="id-ID" dirty="0">
                <a:latin typeface="+mn-ea"/>
              </a:endParaRPr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F159A50C-19C1-8EEB-F279-9AD86817E29F}"/>
              </a:ext>
            </a:extLst>
          </p:cNvPr>
          <p:cNvGrpSpPr/>
          <p:nvPr/>
        </p:nvGrpSpPr>
        <p:grpSpPr>
          <a:xfrm>
            <a:off x="4967046" y="2063750"/>
            <a:ext cx="3039329" cy="1536266"/>
            <a:chOff x="550862" y="2149829"/>
            <a:chExt cx="2700338" cy="1447183"/>
          </a:xfrm>
        </p:grpSpPr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FC75D472-FEEB-1A74-D6CA-888AB3E68C01}"/>
                </a:ext>
              </a:extLst>
            </p:cNvPr>
            <p:cNvSpPr/>
            <p:nvPr/>
          </p:nvSpPr>
          <p:spPr bwMode="auto">
            <a:xfrm>
              <a:off x="550862" y="2149829"/>
              <a:ext cx="2700338" cy="1447183"/>
            </a:xfrm>
            <a:prstGeom prst="rect">
              <a:avLst/>
            </a:prstGeom>
            <a:solidFill>
              <a:srgbClr val="D9D9D9"/>
            </a:solidFill>
            <a:ln w="2857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kumimoji="0" lang="ko-KR" altLang="en-US" dirty="0">
                <a:solidFill>
                  <a:srgbClr val="FF0000"/>
                </a:solidFill>
                <a:latin typeface="+mn-ea"/>
              </a:endParaRPr>
            </a:p>
          </p:txBody>
        </p:sp>
        <p:sp>
          <p:nvSpPr>
            <p:cNvPr id="44" name="Freeform 129">
              <a:extLst>
                <a:ext uri="{FF2B5EF4-FFF2-40B4-BE49-F238E27FC236}">
                  <a16:creationId xmlns:a16="http://schemas.microsoft.com/office/drawing/2014/main" id="{3BCC3A61-E7D5-F134-51F1-23C270CD34E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21397" y="2644518"/>
              <a:ext cx="559267" cy="457805"/>
            </a:xfrm>
            <a:custGeom>
              <a:avLst/>
              <a:gdLst>
                <a:gd name="T0" fmla="*/ 800850339 w 68"/>
                <a:gd name="T1" fmla="*/ 578081024 h 55"/>
                <a:gd name="T2" fmla="*/ 741964184 w 68"/>
                <a:gd name="T3" fmla="*/ 648868068 h 55"/>
                <a:gd name="T4" fmla="*/ 58886155 w 68"/>
                <a:gd name="T5" fmla="*/ 648868068 h 55"/>
                <a:gd name="T6" fmla="*/ 0 w 68"/>
                <a:gd name="T7" fmla="*/ 578081024 h 55"/>
                <a:gd name="T8" fmla="*/ 0 w 68"/>
                <a:gd name="T9" fmla="*/ 70787044 h 55"/>
                <a:gd name="T10" fmla="*/ 58886155 w 68"/>
                <a:gd name="T11" fmla="*/ 0 h 55"/>
                <a:gd name="T12" fmla="*/ 741964184 w 68"/>
                <a:gd name="T13" fmla="*/ 0 h 55"/>
                <a:gd name="T14" fmla="*/ 800850339 w 68"/>
                <a:gd name="T15" fmla="*/ 70787044 h 55"/>
                <a:gd name="T16" fmla="*/ 800850339 w 68"/>
                <a:gd name="T17" fmla="*/ 578081024 h 55"/>
                <a:gd name="T18" fmla="*/ 58886155 w 68"/>
                <a:gd name="T19" fmla="*/ 58988631 h 55"/>
                <a:gd name="T20" fmla="*/ 47108238 w 68"/>
                <a:gd name="T21" fmla="*/ 70787044 h 55"/>
                <a:gd name="T22" fmla="*/ 47108238 w 68"/>
                <a:gd name="T23" fmla="*/ 578081024 h 55"/>
                <a:gd name="T24" fmla="*/ 58886155 w 68"/>
                <a:gd name="T25" fmla="*/ 601677850 h 55"/>
                <a:gd name="T26" fmla="*/ 741964184 w 68"/>
                <a:gd name="T27" fmla="*/ 601677850 h 55"/>
                <a:gd name="T28" fmla="*/ 753742101 w 68"/>
                <a:gd name="T29" fmla="*/ 578081024 h 55"/>
                <a:gd name="T30" fmla="*/ 753742101 w 68"/>
                <a:gd name="T31" fmla="*/ 70787044 h 55"/>
                <a:gd name="T32" fmla="*/ 741964184 w 68"/>
                <a:gd name="T33" fmla="*/ 58988631 h 55"/>
                <a:gd name="T34" fmla="*/ 58886155 w 68"/>
                <a:gd name="T35" fmla="*/ 58988631 h 55"/>
                <a:gd name="T36" fmla="*/ 188436383 w 68"/>
                <a:gd name="T37" fmla="*/ 271346327 h 55"/>
                <a:gd name="T38" fmla="*/ 105994393 w 68"/>
                <a:gd name="T39" fmla="*/ 188760870 h 55"/>
                <a:gd name="T40" fmla="*/ 188436383 w 68"/>
                <a:gd name="T41" fmla="*/ 106178848 h 55"/>
                <a:gd name="T42" fmla="*/ 270874942 w 68"/>
                <a:gd name="T43" fmla="*/ 188760870 h 55"/>
                <a:gd name="T44" fmla="*/ 188436383 w 68"/>
                <a:gd name="T45" fmla="*/ 271346327 h 55"/>
                <a:gd name="T46" fmla="*/ 694855946 w 68"/>
                <a:gd name="T47" fmla="*/ 542689220 h 55"/>
                <a:gd name="T48" fmla="*/ 105994393 w 68"/>
                <a:gd name="T49" fmla="*/ 542689220 h 55"/>
                <a:gd name="T50" fmla="*/ 105994393 w 68"/>
                <a:gd name="T51" fmla="*/ 460107198 h 55"/>
                <a:gd name="T52" fmla="*/ 235544621 w 68"/>
                <a:gd name="T53" fmla="*/ 330331523 h 55"/>
                <a:gd name="T54" fmla="*/ 306208694 w 68"/>
                <a:gd name="T55" fmla="*/ 389320154 h 55"/>
                <a:gd name="T56" fmla="*/ 518197480 w 68"/>
                <a:gd name="T57" fmla="*/ 176962457 h 55"/>
                <a:gd name="T58" fmla="*/ 694855946 w 68"/>
                <a:gd name="T59" fmla="*/ 353928349 h 55"/>
                <a:gd name="T60" fmla="*/ 694855946 w 68"/>
                <a:gd name="T61" fmla="*/ 542689220 h 55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0" t="0" r="r" b="b"/>
              <a:pathLst>
                <a:path w="68" h="55">
                  <a:moveTo>
                    <a:pt x="68" y="49"/>
                  </a:moveTo>
                  <a:cubicBezTo>
                    <a:pt x="68" y="53"/>
                    <a:pt x="66" y="55"/>
                    <a:pt x="63" y="55"/>
                  </a:cubicBezTo>
                  <a:cubicBezTo>
                    <a:pt x="5" y="55"/>
                    <a:pt x="5" y="55"/>
                    <a:pt x="5" y="55"/>
                  </a:cubicBezTo>
                  <a:cubicBezTo>
                    <a:pt x="2" y="55"/>
                    <a:pt x="0" y="53"/>
                    <a:pt x="0" y="4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5" y="0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66" y="0"/>
                    <a:pt x="68" y="3"/>
                    <a:pt x="68" y="6"/>
                  </a:cubicBezTo>
                  <a:lnTo>
                    <a:pt x="68" y="49"/>
                  </a:lnTo>
                  <a:close/>
                  <a:moveTo>
                    <a:pt x="5" y="5"/>
                  </a:moveTo>
                  <a:cubicBezTo>
                    <a:pt x="5" y="5"/>
                    <a:pt x="4" y="5"/>
                    <a:pt x="4" y="6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4" y="50"/>
                    <a:pt x="5" y="51"/>
                    <a:pt x="5" y="51"/>
                  </a:cubicBezTo>
                  <a:cubicBezTo>
                    <a:pt x="63" y="51"/>
                    <a:pt x="63" y="51"/>
                    <a:pt x="63" y="51"/>
                  </a:cubicBezTo>
                  <a:cubicBezTo>
                    <a:pt x="63" y="51"/>
                    <a:pt x="64" y="50"/>
                    <a:pt x="64" y="49"/>
                  </a:cubicBezTo>
                  <a:cubicBezTo>
                    <a:pt x="64" y="6"/>
                    <a:pt x="64" y="6"/>
                    <a:pt x="64" y="6"/>
                  </a:cubicBezTo>
                  <a:cubicBezTo>
                    <a:pt x="64" y="5"/>
                    <a:pt x="63" y="5"/>
                    <a:pt x="63" y="5"/>
                  </a:cubicBezTo>
                  <a:lnTo>
                    <a:pt x="5" y="5"/>
                  </a:lnTo>
                  <a:close/>
                  <a:moveTo>
                    <a:pt x="16" y="23"/>
                  </a:moveTo>
                  <a:cubicBezTo>
                    <a:pt x="12" y="23"/>
                    <a:pt x="9" y="20"/>
                    <a:pt x="9" y="16"/>
                  </a:cubicBezTo>
                  <a:cubicBezTo>
                    <a:pt x="9" y="13"/>
                    <a:pt x="12" y="9"/>
                    <a:pt x="16" y="9"/>
                  </a:cubicBezTo>
                  <a:cubicBezTo>
                    <a:pt x="20" y="9"/>
                    <a:pt x="23" y="13"/>
                    <a:pt x="23" y="16"/>
                  </a:cubicBezTo>
                  <a:cubicBezTo>
                    <a:pt x="23" y="20"/>
                    <a:pt x="20" y="23"/>
                    <a:pt x="16" y="23"/>
                  </a:cubicBezTo>
                  <a:close/>
                  <a:moveTo>
                    <a:pt x="59" y="46"/>
                  </a:moveTo>
                  <a:cubicBezTo>
                    <a:pt x="9" y="46"/>
                    <a:pt x="9" y="46"/>
                    <a:pt x="9" y="46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20" y="28"/>
                    <a:pt x="20" y="28"/>
                    <a:pt x="20" y="28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44" y="15"/>
                    <a:pt x="44" y="15"/>
                    <a:pt x="44" y="15"/>
                  </a:cubicBezTo>
                  <a:cubicBezTo>
                    <a:pt x="59" y="30"/>
                    <a:pt x="59" y="30"/>
                    <a:pt x="59" y="30"/>
                  </a:cubicBezTo>
                  <a:lnTo>
                    <a:pt x="59" y="46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endParaRPr lang="id-ID" dirty="0">
                <a:latin typeface="+mn-ea"/>
              </a:endParaRPr>
            </a:p>
          </p:txBody>
        </p:sp>
      </p:grp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27CAB515-78B2-6DEA-D76A-ADF88A7C06A6}"/>
              </a:ext>
            </a:extLst>
          </p:cNvPr>
          <p:cNvSpPr/>
          <p:nvPr/>
        </p:nvSpPr>
        <p:spPr>
          <a:xfrm>
            <a:off x="1196711" y="3863314"/>
            <a:ext cx="3267810" cy="198081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Ins="90000" rtlCol="0" anchor="t"/>
          <a:lstStyle/>
          <a:p>
            <a:r>
              <a:rPr lang="ko-KR" altLang="en-US" sz="800" noProof="1">
                <a:solidFill>
                  <a:schemeClr val="tx1"/>
                </a:solidFill>
                <a:latin typeface="+mn-ea"/>
                <a:cs typeface="Segoe UI" panose="020B0502040204020203" pitchFamily="34" charset="0"/>
              </a:rPr>
              <a:t>상담자료 설명 시 고객의 집중도와 흥미도를 측정하여</a:t>
            </a:r>
            <a:br>
              <a:rPr lang="ko-KR" altLang="en-US" sz="800" noProof="1">
                <a:solidFill>
                  <a:schemeClr val="tx1"/>
                </a:solidFill>
                <a:latin typeface="+mn-ea"/>
                <a:cs typeface="Segoe UI" panose="020B0502040204020203" pitchFamily="34" charset="0"/>
              </a:rPr>
            </a:br>
            <a:r>
              <a:rPr lang="ko-KR" altLang="en-US" sz="800" noProof="1">
                <a:solidFill>
                  <a:schemeClr val="tx1"/>
                </a:solidFill>
                <a:latin typeface="+mn-ea"/>
                <a:cs typeface="Segoe UI" panose="020B0502040204020203" pitchFamily="34" charset="0"/>
              </a:rPr>
              <a:t>부족한 설명을 보충하거나 개선할 수 있습니다</a:t>
            </a:r>
            <a:r>
              <a:rPr lang="en-US" altLang="ko-KR" sz="800" noProof="1">
                <a:solidFill>
                  <a:schemeClr val="tx1"/>
                </a:solidFill>
                <a:latin typeface="+mn-ea"/>
                <a:cs typeface="Segoe UI" panose="020B0502040204020203" pitchFamily="34" charset="0"/>
              </a:rPr>
              <a:t>.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90B1E88B-EB56-4557-6EEA-F446DCBC1312}"/>
              </a:ext>
            </a:extLst>
          </p:cNvPr>
          <p:cNvSpPr/>
          <p:nvPr/>
        </p:nvSpPr>
        <p:spPr>
          <a:xfrm>
            <a:off x="1196711" y="3667423"/>
            <a:ext cx="2880320" cy="205749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Ins="90000" rtlCol="0" anchor="t"/>
          <a:lstStyle/>
          <a:p>
            <a:r>
              <a:rPr lang="ko-KR" altLang="en-US" sz="900" b="1" noProof="1">
                <a:solidFill>
                  <a:schemeClr val="tx1"/>
                </a:solidFill>
                <a:latin typeface="+mn-ea"/>
                <a:cs typeface="Segoe UI" panose="020B0502040204020203" pitchFamily="34" charset="0"/>
              </a:rPr>
              <a:t>상담자료에 대한 집중도∙흥미도 측정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E76D0F37-BC81-DAD0-7842-5C70A1C5655B}"/>
              </a:ext>
            </a:extLst>
          </p:cNvPr>
          <p:cNvSpPr/>
          <p:nvPr/>
        </p:nvSpPr>
        <p:spPr>
          <a:xfrm>
            <a:off x="4984976" y="3846688"/>
            <a:ext cx="3290056" cy="205749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Ins="90000" rtlCol="0" anchor="t"/>
          <a:lstStyle/>
          <a:p>
            <a:r>
              <a:rPr lang="ko-KR" altLang="en-US" sz="800" noProof="1">
                <a:solidFill>
                  <a:schemeClr val="tx1"/>
                </a:solidFill>
                <a:latin typeface="+mn-ea"/>
                <a:cs typeface="Segoe UI" panose="020B0502040204020203" pitchFamily="34" charset="0"/>
              </a:rPr>
              <a:t>전체 상담 시간 중 긍정적인 반응을 보인 횟수와 시간을 계산합니다</a:t>
            </a:r>
            <a:r>
              <a:rPr lang="en-US" altLang="ko-KR" sz="800" noProof="1">
                <a:solidFill>
                  <a:schemeClr val="tx1"/>
                </a:solidFill>
                <a:latin typeface="+mn-ea"/>
                <a:cs typeface="Segoe UI" panose="020B0502040204020203" pitchFamily="34" charset="0"/>
              </a:rPr>
              <a:t>.</a:t>
            </a:r>
            <a:endParaRPr lang="ko-KR" altLang="en-US" sz="800" noProof="1">
              <a:solidFill>
                <a:schemeClr val="tx1"/>
              </a:solidFill>
              <a:latin typeface="+mn-ea"/>
              <a:cs typeface="Segoe UI" panose="020B0502040204020203" pitchFamily="34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5D30BD16-D36A-3CB4-05F4-38F6778914CC}"/>
              </a:ext>
            </a:extLst>
          </p:cNvPr>
          <p:cNvSpPr/>
          <p:nvPr/>
        </p:nvSpPr>
        <p:spPr>
          <a:xfrm>
            <a:off x="4984976" y="3650797"/>
            <a:ext cx="2965158" cy="205749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Ins="90000" rtlCol="0" anchor="t"/>
          <a:lstStyle/>
          <a:p>
            <a:r>
              <a:rPr lang="ko-KR" altLang="en-US" sz="900" b="1" noProof="1">
                <a:solidFill>
                  <a:schemeClr val="tx1"/>
                </a:solidFill>
                <a:latin typeface="+mn-ea"/>
                <a:cs typeface="Segoe UI" panose="020B0502040204020203" pitchFamily="34" charset="0"/>
              </a:rPr>
              <a:t>상담 결과 리포트</a:t>
            </a: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A040ADB4-5760-5E97-74B0-A29485C3800A}"/>
              </a:ext>
            </a:extLst>
          </p:cNvPr>
          <p:cNvGrpSpPr/>
          <p:nvPr/>
        </p:nvGrpSpPr>
        <p:grpSpPr>
          <a:xfrm>
            <a:off x="1193153" y="4218291"/>
            <a:ext cx="3039329" cy="1536266"/>
            <a:chOff x="550862" y="2149829"/>
            <a:chExt cx="2700338" cy="1447183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AF74523B-3688-2BE2-4BD0-B4A1CD04AD68}"/>
                </a:ext>
              </a:extLst>
            </p:cNvPr>
            <p:cNvSpPr/>
            <p:nvPr/>
          </p:nvSpPr>
          <p:spPr bwMode="auto">
            <a:xfrm>
              <a:off x="550862" y="2149829"/>
              <a:ext cx="2700338" cy="1447183"/>
            </a:xfrm>
            <a:prstGeom prst="rect">
              <a:avLst/>
            </a:prstGeom>
            <a:solidFill>
              <a:srgbClr val="D9D9D9"/>
            </a:solidFill>
            <a:ln w="2857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kumimoji="0" lang="ko-KR" altLang="en-US" dirty="0">
                <a:solidFill>
                  <a:srgbClr val="FF0000"/>
                </a:solidFill>
                <a:latin typeface="+mn-ea"/>
              </a:endParaRPr>
            </a:p>
          </p:txBody>
        </p:sp>
        <p:sp>
          <p:nvSpPr>
            <p:cNvPr id="51" name="Freeform 129">
              <a:extLst>
                <a:ext uri="{FF2B5EF4-FFF2-40B4-BE49-F238E27FC236}">
                  <a16:creationId xmlns:a16="http://schemas.microsoft.com/office/drawing/2014/main" id="{A1C5D2C6-5914-7E11-87C1-E0CB5B97BC9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21397" y="2644518"/>
              <a:ext cx="559267" cy="457805"/>
            </a:xfrm>
            <a:custGeom>
              <a:avLst/>
              <a:gdLst>
                <a:gd name="T0" fmla="*/ 800850339 w 68"/>
                <a:gd name="T1" fmla="*/ 578081024 h 55"/>
                <a:gd name="T2" fmla="*/ 741964184 w 68"/>
                <a:gd name="T3" fmla="*/ 648868068 h 55"/>
                <a:gd name="T4" fmla="*/ 58886155 w 68"/>
                <a:gd name="T5" fmla="*/ 648868068 h 55"/>
                <a:gd name="T6" fmla="*/ 0 w 68"/>
                <a:gd name="T7" fmla="*/ 578081024 h 55"/>
                <a:gd name="T8" fmla="*/ 0 w 68"/>
                <a:gd name="T9" fmla="*/ 70787044 h 55"/>
                <a:gd name="T10" fmla="*/ 58886155 w 68"/>
                <a:gd name="T11" fmla="*/ 0 h 55"/>
                <a:gd name="T12" fmla="*/ 741964184 w 68"/>
                <a:gd name="T13" fmla="*/ 0 h 55"/>
                <a:gd name="T14" fmla="*/ 800850339 w 68"/>
                <a:gd name="T15" fmla="*/ 70787044 h 55"/>
                <a:gd name="T16" fmla="*/ 800850339 w 68"/>
                <a:gd name="T17" fmla="*/ 578081024 h 55"/>
                <a:gd name="T18" fmla="*/ 58886155 w 68"/>
                <a:gd name="T19" fmla="*/ 58988631 h 55"/>
                <a:gd name="T20" fmla="*/ 47108238 w 68"/>
                <a:gd name="T21" fmla="*/ 70787044 h 55"/>
                <a:gd name="T22" fmla="*/ 47108238 w 68"/>
                <a:gd name="T23" fmla="*/ 578081024 h 55"/>
                <a:gd name="T24" fmla="*/ 58886155 w 68"/>
                <a:gd name="T25" fmla="*/ 601677850 h 55"/>
                <a:gd name="T26" fmla="*/ 741964184 w 68"/>
                <a:gd name="T27" fmla="*/ 601677850 h 55"/>
                <a:gd name="T28" fmla="*/ 753742101 w 68"/>
                <a:gd name="T29" fmla="*/ 578081024 h 55"/>
                <a:gd name="T30" fmla="*/ 753742101 w 68"/>
                <a:gd name="T31" fmla="*/ 70787044 h 55"/>
                <a:gd name="T32" fmla="*/ 741964184 w 68"/>
                <a:gd name="T33" fmla="*/ 58988631 h 55"/>
                <a:gd name="T34" fmla="*/ 58886155 w 68"/>
                <a:gd name="T35" fmla="*/ 58988631 h 55"/>
                <a:gd name="T36" fmla="*/ 188436383 w 68"/>
                <a:gd name="T37" fmla="*/ 271346327 h 55"/>
                <a:gd name="T38" fmla="*/ 105994393 w 68"/>
                <a:gd name="T39" fmla="*/ 188760870 h 55"/>
                <a:gd name="T40" fmla="*/ 188436383 w 68"/>
                <a:gd name="T41" fmla="*/ 106178848 h 55"/>
                <a:gd name="T42" fmla="*/ 270874942 w 68"/>
                <a:gd name="T43" fmla="*/ 188760870 h 55"/>
                <a:gd name="T44" fmla="*/ 188436383 w 68"/>
                <a:gd name="T45" fmla="*/ 271346327 h 55"/>
                <a:gd name="T46" fmla="*/ 694855946 w 68"/>
                <a:gd name="T47" fmla="*/ 542689220 h 55"/>
                <a:gd name="T48" fmla="*/ 105994393 w 68"/>
                <a:gd name="T49" fmla="*/ 542689220 h 55"/>
                <a:gd name="T50" fmla="*/ 105994393 w 68"/>
                <a:gd name="T51" fmla="*/ 460107198 h 55"/>
                <a:gd name="T52" fmla="*/ 235544621 w 68"/>
                <a:gd name="T53" fmla="*/ 330331523 h 55"/>
                <a:gd name="T54" fmla="*/ 306208694 w 68"/>
                <a:gd name="T55" fmla="*/ 389320154 h 55"/>
                <a:gd name="T56" fmla="*/ 518197480 w 68"/>
                <a:gd name="T57" fmla="*/ 176962457 h 55"/>
                <a:gd name="T58" fmla="*/ 694855946 w 68"/>
                <a:gd name="T59" fmla="*/ 353928349 h 55"/>
                <a:gd name="T60" fmla="*/ 694855946 w 68"/>
                <a:gd name="T61" fmla="*/ 542689220 h 55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0" t="0" r="r" b="b"/>
              <a:pathLst>
                <a:path w="68" h="55">
                  <a:moveTo>
                    <a:pt x="68" y="49"/>
                  </a:moveTo>
                  <a:cubicBezTo>
                    <a:pt x="68" y="53"/>
                    <a:pt x="66" y="55"/>
                    <a:pt x="63" y="55"/>
                  </a:cubicBezTo>
                  <a:cubicBezTo>
                    <a:pt x="5" y="55"/>
                    <a:pt x="5" y="55"/>
                    <a:pt x="5" y="55"/>
                  </a:cubicBezTo>
                  <a:cubicBezTo>
                    <a:pt x="2" y="55"/>
                    <a:pt x="0" y="53"/>
                    <a:pt x="0" y="4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5" y="0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66" y="0"/>
                    <a:pt x="68" y="3"/>
                    <a:pt x="68" y="6"/>
                  </a:cubicBezTo>
                  <a:lnTo>
                    <a:pt x="68" y="49"/>
                  </a:lnTo>
                  <a:close/>
                  <a:moveTo>
                    <a:pt x="5" y="5"/>
                  </a:moveTo>
                  <a:cubicBezTo>
                    <a:pt x="5" y="5"/>
                    <a:pt x="4" y="5"/>
                    <a:pt x="4" y="6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4" y="50"/>
                    <a:pt x="5" y="51"/>
                    <a:pt x="5" y="51"/>
                  </a:cubicBezTo>
                  <a:cubicBezTo>
                    <a:pt x="63" y="51"/>
                    <a:pt x="63" y="51"/>
                    <a:pt x="63" y="51"/>
                  </a:cubicBezTo>
                  <a:cubicBezTo>
                    <a:pt x="63" y="51"/>
                    <a:pt x="64" y="50"/>
                    <a:pt x="64" y="49"/>
                  </a:cubicBezTo>
                  <a:cubicBezTo>
                    <a:pt x="64" y="6"/>
                    <a:pt x="64" y="6"/>
                    <a:pt x="64" y="6"/>
                  </a:cubicBezTo>
                  <a:cubicBezTo>
                    <a:pt x="64" y="5"/>
                    <a:pt x="63" y="5"/>
                    <a:pt x="63" y="5"/>
                  </a:cubicBezTo>
                  <a:lnTo>
                    <a:pt x="5" y="5"/>
                  </a:lnTo>
                  <a:close/>
                  <a:moveTo>
                    <a:pt x="16" y="23"/>
                  </a:moveTo>
                  <a:cubicBezTo>
                    <a:pt x="12" y="23"/>
                    <a:pt x="9" y="20"/>
                    <a:pt x="9" y="16"/>
                  </a:cubicBezTo>
                  <a:cubicBezTo>
                    <a:pt x="9" y="13"/>
                    <a:pt x="12" y="9"/>
                    <a:pt x="16" y="9"/>
                  </a:cubicBezTo>
                  <a:cubicBezTo>
                    <a:pt x="20" y="9"/>
                    <a:pt x="23" y="13"/>
                    <a:pt x="23" y="16"/>
                  </a:cubicBezTo>
                  <a:cubicBezTo>
                    <a:pt x="23" y="20"/>
                    <a:pt x="20" y="23"/>
                    <a:pt x="16" y="23"/>
                  </a:cubicBezTo>
                  <a:close/>
                  <a:moveTo>
                    <a:pt x="59" y="46"/>
                  </a:moveTo>
                  <a:cubicBezTo>
                    <a:pt x="9" y="46"/>
                    <a:pt x="9" y="46"/>
                    <a:pt x="9" y="46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20" y="28"/>
                    <a:pt x="20" y="28"/>
                    <a:pt x="20" y="28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44" y="15"/>
                    <a:pt x="44" y="15"/>
                    <a:pt x="44" y="15"/>
                  </a:cubicBezTo>
                  <a:cubicBezTo>
                    <a:pt x="59" y="30"/>
                    <a:pt x="59" y="30"/>
                    <a:pt x="59" y="30"/>
                  </a:cubicBezTo>
                  <a:lnTo>
                    <a:pt x="59" y="46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endParaRPr lang="id-ID" dirty="0">
                <a:latin typeface="+mn-ea"/>
              </a:endParaRPr>
            </a:p>
          </p:txBody>
        </p: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91F99C6C-210D-9483-BC0A-39210664B566}"/>
              </a:ext>
            </a:extLst>
          </p:cNvPr>
          <p:cNvGrpSpPr/>
          <p:nvPr/>
        </p:nvGrpSpPr>
        <p:grpSpPr>
          <a:xfrm>
            <a:off x="4967046" y="4201665"/>
            <a:ext cx="3039329" cy="1536266"/>
            <a:chOff x="550862" y="2149829"/>
            <a:chExt cx="2700338" cy="1447183"/>
          </a:xfrm>
        </p:grpSpPr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0AC843D7-3478-4921-9D1F-DBFD505EDD97}"/>
                </a:ext>
              </a:extLst>
            </p:cNvPr>
            <p:cNvSpPr/>
            <p:nvPr/>
          </p:nvSpPr>
          <p:spPr bwMode="auto">
            <a:xfrm>
              <a:off x="550862" y="2149829"/>
              <a:ext cx="2700338" cy="1447183"/>
            </a:xfrm>
            <a:prstGeom prst="rect">
              <a:avLst/>
            </a:prstGeom>
            <a:solidFill>
              <a:srgbClr val="D9D9D9"/>
            </a:solidFill>
            <a:ln w="2857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kumimoji="0" lang="ko-KR" altLang="en-US" dirty="0">
                <a:solidFill>
                  <a:srgbClr val="FF0000"/>
                </a:solidFill>
                <a:latin typeface="+mn-ea"/>
              </a:endParaRPr>
            </a:p>
          </p:txBody>
        </p:sp>
        <p:sp>
          <p:nvSpPr>
            <p:cNvPr id="54" name="Freeform 129">
              <a:extLst>
                <a:ext uri="{FF2B5EF4-FFF2-40B4-BE49-F238E27FC236}">
                  <a16:creationId xmlns:a16="http://schemas.microsoft.com/office/drawing/2014/main" id="{2B749654-66B4-25D7-DD92-AFBCAB5CFB7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21397" y="2644518"/>
              <a:ext cx="559267" cy="457805"/>
            </a:xfrm>
            <a:custGeom>
              <a:avLst/>
              <a:gdLst>
                <a:gd name="T0" fmla="*/ 800850339 w 68"/>
                <a:gd name="T1" fmla="*/ 578081024 h 55"/>
                <a:gd name="T2" fmla="*/ 741964184 w 68"/>
                <a:gd name="T3" fmla="*/ 648868068 h 55"/>
                <a:gd name="T4" fmla="*/ 58886155 w 68"/>
                <a:gd name="T5" fmla="*/ 648868068 h 55"/>
                <a:gd name="T6" fmla="*/ 0 w 68"/>
                <a:gd name="T7" fmla="*/ 578081024 h 55"/>
                <a:gd name="T8" fmla="*/ 0 w 68"/>
                <a:gd name="T9" fmla="*/ 70787044 h 55"/>
                <a:gd name="T10" fmla="*/ 58886155 w 68"/>
                <a:gd name="T11" fmla="*/ 0 h 55"/>
                <a:gd name="T12" fmla="*/ 741964184 w 68"/>
                <a:gd name="T13" fmla="*/ 0 h 55"/>
                <a:gd name="T14" fmla="*/ 800850339 w 68"/>
                <a:gd name="T15" fmla="*/ 70787044 h 55"/>
                <a:gd name="T16" fmla="*/ 800850339 w 68"/>
                <a:gd name="T17" fmla="*/ 578081024 h 55"/>
                <a:gd name="T18" fmla="*/ 58886155 w 68"/>
                <a:gd name="T19" fmla="*/ 58988631 h 55"/>
                <a:gd name="T20" fmla="*/ 47108238 w 68"/>
                <a:gd name="T21" fmla="*/ 70787044 h 55"/>
                <a:gd name="T22" fmla="*/ 47108238 w 68"/>
                <a:gd name="T23" fmla="*/ 578081024 h 55"/>
                <a:gd name="T24" fmla="*/ 58886155 w 68"/>
                <a:gd name="T25" fmla="*/ 601677850 h 55"/>
                <a:gd name="T26" fmla="*/ 741964184 w 68"/>
                <a:gd name="T27" fmla="*/ 601677850 h 55"/>
                <a:gd name="T28" fmla="*/ 753742101 w 68"/>
                <a:gd name="T29" fmla="*/ 578081024 h 55"/>
                <a:gd name="T30" fmla="*/ 753742101 w 68"/>
                <a:gd name="T31" fmla="*/ 70787044 h 55"/>
                <a:gd name="T32" fmla="*/ 741964184 w 68"/>
                <a:gd name="T33" fmla="*/ 58988631 h 55"/>
                <a:gd name="T34" fmla="*/ 58886155 w 68"/>
                <a:gd name="T35" fmla="*/ 58988631 h 55"/>
                <a:gd name="T36" fmla="*/ 188436383 w 68"/>
                <a:gd name="T37" fmla="*/ 271346327 h 55"/>
                <a:gd name="T38" fmla="*/ 105994393 w 68"/>
                <a:gd name="T39" fmla="*/ 188760870 h 55"/>
                <a:gd name="T40" fmla="*/ 188436383 w 68"/>
                <a:gd name="T41" fmla="*/ 106178848 h 55"/>
                <a:gd name="T42" fmla="*/ 270874942 w 68"/>
                <a:gd name="T43" fmla="*/ 188760870 h 55"/>
                <a:gd name="T44" fmla="*/ 188436383 w 68"/>
                <a:gd name="T45" fmla="*/ 271346327 h 55"/>
                <a:gd name="T46" fmla="*/ 694855946 w 68"/>
                <a:gd name="T47" fmla="*/ 542689220 h 55"/>
                <a:gd name="T48" fmla="*/ 105994393 w 68"/>
                <a:gd name="T49" fmla="*/ 542689220 h 55"/>
                <a:gd name="T50" fmla="*/ 105994393 w 68"/>
                <a:gd name="T51" fmla="*/ 460107198 h 55"/>
                <a:gd name="T52" fmla="*/ 235544621 w 68"/>
                <a:gd name="T53" fmla="*/ 330331523 h 55"/>
                <a:gd name="T54" fmla="*/ 306208694 w 68"/>
                <a:gd name="T55" fmla="*/ 389320154 h 55"/>
                <a:gd name="T56" fmla="*/ 518197480 w 68"/>
                <a:gd name="T57" fmla="*/ 176962457 h 55"/>
                <a:gd name="T58" fmla="*/ 694855946 w 68"/>
                <a:gd name="T59" fmla="*/ 353928349 h 55"/>
                <a:gd name="T60" fmla="*/ 694855946 w 68"/>
                <a:gd name="T61" fmla="*/ 542689220 h 55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0" t="0" r="r" b="b"/>
              <a:pathLst>
                <a:path w="68" h="55">
                  <a:moveTo>
                    <a:pt x="68" y="49"/>
                  </a:moveTo>
                  <a:cubicBezTo>
                    <a:pt x="68" y="53"/>
                    <a:pt x="66" y="55"/>
                    <a:pt x="63" y="55"/>
                  </a:cubicBezTo>
                  <a:cubicBezTo>
                    <a:pt x="5" y="55"/>
                    <a:pt x="5" y="55"/>
                    <a:pt x="5" y="55"/>
                  </a:cubicBezTo>
                  <a:cubicBezTo>
                    <a:pt x="2" y="55"/>
                    <a:pt x="0" y="53"/>
                    <a:pt x="0" y="4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5" y="0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66" y="0"/>
                    <a:pt x="68" y="3"/>
                    <a:pt x="68" y="6"/>
                  </a:cubicBezTo>
                  <a:lnTo>
                    <a:pt x="68" y="49"/>
                  </a:lnTo>
                  <a:close/>
                  <a:moveTo>
                    <a:pt x="5" y="5"/>
                  </a:moveTo>
                  <a:cubicBezTo>
                    <a:pt x="5" y="5"/>
                    <a:pt x="4" y="5"/>
                    <a:pt x="4" y="6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4" y="50"/>
                    <a:pt x="5" y="51"/>
                    <a:pt x="5" y="51"/>
                  </a:cubicBezTo>
                  <a:cubicBezTo>
                    <a:pt x="63" y="51"/>
                    <a:pt x="63" y="51"/>
                    <a:pt x="63" y="51"/>
                  </a:cubicBezTo>
                  <a:cubicBezTo>
                    <a:pt x="63" y="51"/>
                    <a:pt x="64" y="50"/>
                    <a:pt x="64" y="49"/>
                  </a:cubicBezTo>
                  <a:cubicBezTo>
                    <a:pt x="64" y="6"/>
                    <a:pt x="64" y="6"/>
                    <a:pt x="64" y="6"/>
                  </a:cubicBezTo>
                  <a:cubicBezTo>
                    <a:pt x="64" y="5"/>
                    <a:pt x="63" y="5"/>
                    <a:pt x="63" y="5"/>
                  </a:cubicBezTo>
                  <a:lnTo>
                    <a:pt x="5" y="5"/>
                  </a:lnTo>
                  <a:close/>
                  <a:moveTo>
                    <a:pt x="16" y="23"/>
                  </a:moveTo>
                  <a:cubicBezTo>
                    <a:pt x="12" y="23"/>
                    <a:pt x="9" y="20"/>
                    <a:pt x="9" y="16"/>
                  </a:cubicBezTo>
                  <a:cubicBezTo>
                    <a:pt x="9" y="13"/>
                    <a:pt x="12" y="9"/>
                    <a:pt x="16" y="9"/>
                  </a:cubicBezTo>
                  <a:cubicBezTo>
                    <a:pt x="20" y="9"/>
                    <a:pt x="23" y="13"/>
                    <a:pt x="23" y="16"/>
                  </a:cubicBezTo>
                  <a:cubicBezTo>
                    <a:pt x="23" y="20"/>
                    <a:pt x="20" y="23"/>
                    <a:pt x="16" y="23"/>
                  </a:cubicBezTo>
                  <a:close/>
                  <a:moveTo>
                    <a:pt x="59" y="46"/>
                  </a:moveTo>
                  <a:cubicBezTo>
                    <a:pt x="9" y="46"/>
                    <a:pt x="9" y="46"/>
                    <a:pt x="9" y="46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20" y="28"/>
                    <a:pt x="20" y="28"/>
                    <a:pt x="20" y="28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44" y="15"/>
                    <a:pt x="44" y="15"/>
                    <a:pt x="44" y="15"/>
                  </a:cubicBezTo>
                  <a:cubicBezTo>
                    <a:pt x="59" y="30"/>
                    <a:pt x="59" y="30"/>
                    <a:pt x="59" y="30"/>
                  </a:cubicBezTo>
                  <a:lnTo>
                    <a:pt x="59" y="46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endParaRPr lang="id-ID" dirty="0">
                <a:latin typeface="+mn-ea"/>
              </a:endParaRPr>
            </a:p>
          </p:txBody>
        </p:sp>
      </p:grp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E65B45A1-FB01-64E0-D1ED-92229BA6B1A6}"/>
              </a:ext>
            </a:extLst>
          </p:cNvPr>
          <p:cNvSpPr/>
          <p:nvPr/>
        </p:nvSpPr>
        <p:spPr>
          <a:xfrm>
            <a:off x="1196711" y="6007563"/>
            <a:ext cx="3267810" cy="189545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Ins="90000" rtlCol="0" anchor="t"/>
          <a:lstStyle/>
          <a:p>
            <a:r>
              <a:rPr lang="ko-KR" altLang="en-US" sz="800" noProof="1">
                <a:solidFill>
                  <a:schemeClr val="tx1"/>
                </a:solidFill>
                <a:latin typeface="+mn-ea"/>
                <a:cs typeface="Segoe UI" panose="020B0502040204020203" pitchFamily="34" charset="0"/>
              </a:rPr>
              <a:t>고객별 상담 데이터를 통해 개인별 성향을 파악하고 </a:t>
            </a:r>
            <a:endParaRPr lang="en-US" altLang="ko-KR" sz="800" noProof="1">
              <a:solidFill>
                <a:schemeClr val="tx1"/>
              </a:solidFill>
              <a:latin typeface="+mn-ea"/>
              <a:cs typeface="Segoe UI" panose="020B0502040204020203" pitchFamily="34" charset="0"/>
            </a:endParaRPr>
          </a:p>
          <a:p>
            <a:r>
              <a:rPr lang="ko-KR" altLang="en-US" sz="800" noProof="1">
                <a:solidFill>
                  <a:schemeClr val="tx1"/>
                </a:solidFill>
                <a:latin typeface="+mn-ea"/>
                <a:cs typeface="Segoe UI" panose="020B0502040204020203" pitchFamily="34" charset="0"/>
              </a:rPr>
              <a:t>다음 상담에 활용할 수 있습니다</a:t>
            </a:r>
            <a:r>
              <a:rPr lang="en-US" altLang="ko-KR" sz="800" noProof="1">
                <a:solidFill>
                  <a:schemeClr val="tx1"/>
                </a:solidFill>
                <a:latin typeface="+mn-ea"/>
                <a:cs typeface="Segoe UI" panose="020B0502040204020203" pitchFamily="34" charset="0"/>
              </a:rPr>
              <a:t>.</a:t>
            </a:r>
            <a:endParaRPr lang="ko-KR" altLang="en-US" sz="800" noProof="1">
              <a:solidFill>
                <a:schemeClr val="tx1"/>
              </a:solidFill>
              <a:latin typeface="+mn-ea"/>
              <a:cs typeface="Segoe UI" panose="020B0502040204020203" pitchFamily="34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DB08C381-2719-4840-A3D1-1CBEEB87752F}"/>
              </a:ext>
            </a:extLst>
          </p:cNvPr>
          <p:cNvSpPr/>
          <p:nvPr/>
        </p:nvSpPr>
        <p:spPr>
          <a:xfrm>
            <a:off x="1196711" y="5811789"/>
            <a:ext cx="2880320" cy="205749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Ins="90000" rtlCol="0" anchor="t"/>
          <a:lstStyle/>
          <a:p>
            <a:r>
              <a:rPr lang="ko-KR" altLang="en-US" sz="900" b="1" noProof="1">
                <a:solidFill>
                  <a:schemeClr val="tx1"/>
                </a:solidFill>
                <a:latin typeface="+mn-ea"/>
                <a:cs typeface="Segoe UI" panose="020B0502040204020203" pitchFamily="34" charset="0"/>
              </a:rPr>
              <a:t>고객 성향 파악</a:t>
            </a:r>
            <a:endParaRPr lang="en-US" altLang="ko-KR" sz="900" b="1" noProof="1">
              <a:solidFill>
                <a:schemeClr val="tx1"/>
              </a:solidFill>
              <a:latin typeface="+mn-ea"/>
              <a:cs typeface="Segoe UI" panose="020B0502040204020203" pitchFamily="34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0FA95C3B-0AF1-E8FF-CBDC-E8CEAAE7DA84}"/>
              </a:ext>
            </a:extLst>
          </p:cNvPr>
          <p:cNvSpPr/>
          <p:nvPr/>
        </p:nvSpPr>
        <p:spPr>
          <a:xfrm>
            <a:off x="4984976" y="6007563"/>
            <a:ext cx="3271736" cy="265753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Ins="90000" rtlCol="0" anchor="t"/>
          <a:lstStyle/>
          <a:p>
            <a:r>
              <a:rPr lang="ko-KR" altLang="en-US" sz="800" noProof="1">
                <a:solidFill>
                  <a:schemeClr val="tx1"/>
                </a:solidFill>
                <a:latin typeface="+mn-ea"/>
                <a:cs typeface="Segoe UI" panose="020B0502040204020203" pitchFamily="34" charset="0"/>
              </a:rPr>
              <a:t>측정된 고객의 감정값을 기준으로 </a:t>
            </a:r>
            <a:r>
              <a:rPr lang="en-US" altLang="ko-KR" sz="800" noProof="1">
                <a:solidFill>
                  <a:schemeClr val="tx1"/>
                </a:solidFill>
                <a:latin typeface="+mn-ea"/>
                <a:cs typeface="Segoe UI" panose="020B0502040204020203" pitchFamily="34" charset="0"/>
              </a:rPr>
              <a:t>AI</a:t>
            </a:r>
            <a:r>
              <a:rPr lang="ko-KR" altLang="en-US" sz="800" noProof="1">
                <a:solidFill>
                  <a:schemeClr val="tx1"/>
                </a:solidFill>
                <a:latin typeface="+mn-ea"/>
                <a:cs typeface="Segoe UI" panose="020B0502040204020203" pitchFamily="34" charset="0"/>
              </a:rPr>
              <a:t>가 상담 중 화제를 전환하도록</a:t>
            </a:r>
          </a:p>
          <a:p>
            <a:r>
              <a:rPr lang="ko-KR" altLang="en-US" sz="800" noProof="1">
                <a:solidFill>
                  <a:schemeClr val="tx1"/>
                </a:solidFill>
                <a:latin typeface="+mn-ea"/>
                <a:cs typeface="Segoe UI" panose="020B0502040204020203" pitchFamily="34" charset="0"/>
              </a:rPr>
              <a:t>코칭 가이드를 제공합니다</a:t>
            </a:r>
            <a:r>
              <a:rPr lang="en-US" altLang="ko-KR" sz="800" noProof="1">
                <a:solidFill>
                  <a:schemeClr val="tx1"/>
                </a:solidFill>
                <a:latin typeface="+mn-ea"/>
                <a:cs typeface="Segoe UI" panose="020B0502040204020203" pitchFamily="34" charset="0"/>
              </a:rPr>
              <a:t>.</a:t>
            </a:r>
            <a:endParaRPr lang="ko-KR" altLang="en-US" sz="800" noProof="1">
              <a:solidFill>
                <a:schemeClr val="tx1"/>
              </a:solidFill>
              <a:latin typeface="+mn-ea"/>
              <a:cs typeface="Segoe UI" panose="020B0502040204020203" pitchFamily="34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14FE4F7F-71D8-7117-BD4A-EDBC6BA82F9E}"/>
              </a:ext>
            </a:extLst>
          </p:cNvPr>
          <p:cNvSpPr/>
          <p:nvPr/>
        </p:nvSpPr>
        <p:spPr>
          <a:xfrm>
            <a:off x="4984976" y="5811789"/>
            <a:ext cx="2965158" cy="205749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Ins="90000" rtlCol="0" anchor="t"/>
          <a:lstStyle/>
          <a:p>
            <a:r>
              <a:rPr lang="ko-KR" altLang="en-US" sz="900" b="1" noProof="1">
                <a:solidFill>
                  <a:schemeClr val="tx1"/>
                </a:solidFill>
                <a:latin typeface="+mn-ea"/>
                <a:cs typeface="Segoe UI" panose="020B0502040204020203" pitchFamily="34" charset="0"/>
              </a:rPr>
              <a:t>상담 코칭 가이드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76B211F-86B3-CBC5-623D-92E83BC89EE1}"/>
              </a:ext>
            </a:extLst>
          </p:cNvPr>
          <p:cNvSpPr txBox="1"/>
          <p:nvPr/>
        </p:nvSpPr>
        <p:spPr>
          <a:xfrm>
            <a:off x="510669" y="1461121"/>
            <a:ext cx="40329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Raiseme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와 함께하는 화상상담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 </a:t>
            </a:r>
          </a:p>
          <a:p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이런 것도 가능해요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!</a:t>
            </a:r>
          </a:p>
        </p:txBody>
      </p:sp>
      <p:graphicFrame>
        <p:nvGraphicFramePr>
          <p:cNvPr id="36" name="표 35">
            <a:extLst>
              <a:ext uri="{FF2B5EF4-FFF2-40B4-BE49-F238E27FC236}">
                <a16:creationId xmlns:a16="http://schemas.microsoft.com/office/drawing/2014/main" id="{D0BBA988-98C5-4F06-6A88-8853F7B916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548391"/>
              </p:ext>
            </p:extLst>
          </p:nvPr>
        </p:nvGraphicFramePr>
        <p:xfrm>
          <a:off x="9317697" y="798693"/>
          <a:ext cx="2656801" cy="5047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6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61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5521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endParaRPr lang="ko-KR" altLang="en-US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B="6480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lnSpc>
                          <a:spcPts val="1200"/>
                        </a:lnSpc>
                        <a:buFontTx/>
                        <a:buNone/>
                      </a:pPr>
                      <a:r>
                        <a:rPr lang="ko-KR" altLang="en-US" sz="800" b="1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부가기능 타이틀</a:t>
                      </a:r>
                      <a:endParaRPr lang="en-US" altLang="ko-KR" sz="800" b="1" baseline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B="648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1715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6</a:t>
                      </a:r>
                      <a:endParaRPr lang="ko-KR" altLang="en-US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B="6480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lnSpc>
                          <a:spcPts val="1200"/>
                        </a:lnSpc>
                        <a:buFontTx/>
                        <a:buNone/>
                      </a:pPr>
                      <a:r>
                        <a:rPr lang="ko-KR" altLang="en-US" sz="800" b="1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부가기능 소개</a:t>
                      </a:r>
                      <a:endParaRPr lang="en-US" altLang="ko-KR" sz="800" b="0" baseline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B="648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41017"/>
                  </a:ext>
                </a:extLst>
              </a:tr>
            </a:tbl>
          </a:graphicData>
        </a:graphic>
      </p:graphicFrame>
      <p:sp>
        <p:nvSpPr>
          <p:cNvPr id="37" name="타원 36">
            <a:extLst>
              <a:ext uri="{FF2B5EF4-FFF2-40B4-BE49-F238E27FC236}">
                <a16:creationId xmlns:a16="http://schemas.microsoft.com/office/drawing/2014/main" id="{30B3440A-9F87-1880-48FB-1E8F22F7A4F6}"/>
              </a:ext>
            </a:extLst>
          </p:cNvPr>
          <p:cNvSpPr/>
          <p:nvPr/>
        </p:nvSpPr>
        <p:spPr>
          <a:xfrm>
            <a:off x="366226" y="1527323"/>
            <a:ext cx="166154" cy="166154"/>
          </a:xfrm>
          <a:prstGeom prst="ellipse">
            <a:avLst/>
          </a:prstGeom>
          <a:solidFill>
            <a:srgbClr val="C0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38" dirty="0">
                <a:solidFill>
                  <a:schemeClr val="bg1"/>
                </a:solidFill>
                <a:latin typeface="+mn-ea"/>
              </a:rPr>
              <a:t>5</a:t>
            </a:r>
            <a:endParaRPr lang="ko-KR" altLang="en-US" sz="738" dirty="0" err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243A055D-722B-73C1-AFE3-FC2BC1C56B52}"/>
              </a:ext>
            </a:extLst>
          </p:cNvPr>
          <p:cNvSpPr/>
          <p:nvPr/>
        </p:nvSpPr>
        <p:spPr>
          <a:xfrm>
            <a:off x="1027000" y="3699467"/>
            <a:ext cx="166154" cy="166154"/>
          </a:xfrm>
          <a:prstGeom prst="ellipse">
            <a:avLst/>
          </a:prstGeom>
          <a:solidFill>
            <a:srgbClr val="C0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38" dirty="0">
                <a:solidFill>
                  <a:schemeClr val="bg1"/>
                </a:solidFill>
                <a:latin typeface="+mn-ea"/>
              </a:rPr>
              <a:t>6</a:t>
            </a:r>
            <a:endParaRPr lang="ko-KR" altLang="en-US" sz="738" dirty="0" err="1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66" name="그림 65">
            <a:extLst>
              <a:ext uri="{FF2B5EF4-FFF2-40B4-BE49-F238E27FC236}">
                <a16:creationId xmlns:a16="http://schemas.microsoft.com/office/drawing/2014/main" id="{4348A615-745E-D123-A35B-3E316FA5A0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5235" y="4748255"/>
            <a:ext cx="768737" cy="900451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F3B70285-4472-BDFC-1499-9EDE505341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212" y="5075286"/>
            <a:ext cx="854286" cy="610000"/>
          </a:xfrm>
          <a:prstGeom prst="rect">
            <a:avLst/>
          </a:prstGeom>
        </p:spPr>
      </p:pic>
      <p:pic>
        <p:nvPicPr>
          <p:cNvPr id="67" name="그림 66">
            <a:extLst>
              <a:ext uri="{FF2B5EF4-FFF2-40B4-BE49-F238E27FC236}">
                <a16:creationId xmlns:a16="http://schemas.microsoft.com/office/drawing/2014/main" id="{F69BAC94-D570-0657-91FC-340D63707F0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3"/>
          <a:stretch/>
        </p:blipFill>
        <p:spPr>
          <a:xfrm>
            <a:off x="1270212" y="2854240"/>
            <a:ext cx="991406" cy="708979"/>
          </a:xfrm>
          <a:prstGeom prst="rect">
            <a:avLst/>
          </a:prstGeom>
        </p:spPr>
      </p:pic>
      <p:sp>
        <p:nvSpPr>
          <p:cNvPr id="60" name="직사각형 59">
            <a:extLst>
              <a:ext uri="{FF2B5EF4-FFF2-40B4-BE49-F238E27FC236}">
                <a16:creationId xmlns:a16="http://schemas.microsoft.com/office/drawing/2014/main" id="{5BDFEDAE-A8CF-23BE-1876-856973CFBB67}"/>
              </a:ext>
            </a:extLst>
          </p:cNvPr>
          <p:cNvSpPr/>
          <p:nvPr/>
        </p:nvSpPr>
        <p:spPr>
          <a:xfrm>
            <a:off x="217502" y="791183"/>
            <a:ext cx="9010636" cy="51606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 dirty="0">
              <a:latin typeface="+mn-ea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85E929BA-27F8-5250-C766-0E25D4FD81C8}"/>
              </a:ext>
            </a:extLst>
          </p:cNvPr>
          <p:cNvSpPr/>
          <p:nvPr/>
        </p:nvSpPr>
        <p:spPr>
          <a:xfrm>
            <a:off x="217502" y="791183"/>
            <a:ext cx="9010636" cy="51606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 dirty="0">
              <a:latin typeface="+mn-ea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79C6D0C7-06A3-C99B-7C88-10240A02F16F}"/>
              </a:ext>
            </a:extLst>
          </p:cNvPr>
          <p:cNvSpPr/>
          <p:nvPr/>
        </p:nvSpPr>
        <p:spPr bwMode="auto">
          <a:xfrm>
            <a:off x="338543" y="949952"/>
            <a:ext cx="1004929" cy="198522"/>
          </a:xfrm>
          <a:prstGeom prst="rect">
            <a:avLst/>
          </a:prstGeom>
          <a:noFill/>
          <a:ln w="28575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lIns="36000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050" b="1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Raiseme </a:t>
            </a:r>
            <a:r>
              <a:rPr lang="en-US" altLang="ko-KR" sz="1050" b="1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Logo</a:t>
            </a:r>
            <a:endParaRPr kumimoji="0" lang="ko-KR" altLang="en-US" sz="1050" b="1" dirty="0">
              <a:solidFill>
                <a:schemeClr val="bg1">
                  <a:lumMod val="65000"/>
                </a:schemeClr>
              </a:solidFill>
              <a:latin typeface="+mn-ea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169CAA4-3A26-322C-CC79-EE8D27E2B1FA}"/>
              </a:ext>
            </a:extLst>
          </p:cNvPr>
          <p:cNvSpPr txBox="1"/>
          <p:nvPr/>
        </p:nvSpPr>
        <p:spPr>
          <a:xfrm>
            <a:off x="6758404" y="926102"/>
            <a:ext cx="502309" cy="246221"/>
          </a:xfrm>
          <a:prstGeom prst="rect">
            <a:avLst/>
          </a:prstGeom>
          <a:noFill/>
        </p:spPr>
        <p:txBody>
          <a:bodyPr wrap="none" lIns="36000" rIns="36000" rtlCol="0" anchor="ctr">
            <a:spAutoFit/>
          </a:bodyPr>
          <a:lstStyle/>
          <a:p>
            <a:pPr algn="ctr"/>
            <a:r>
              <a:rPr kumimoji="1" lang="en-US" altLang="en-US" sz="1000" b="1" dirty="0">
                <a:latin typeface="+mn-ea"/>
              </a:rPr>
              <a:t>Service</a:t>
            </a:r>
            <a:endParaRPr kumimoji="1" lang="x-none" altLang="en-US" sz="1000" b="1" dirty="0">
              <a:latin typeface="+mn-ea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E6AACF6-4E93-A278-03F5-EC6B0D77114C}"/>
              </a:ext>
            </a:extLst>
          </p:cNvPr>
          <p:cNvSpPr txBox="1"/>
          <p:nvPr/>
        </p:nvSpPr>
        <p:spPr>
          <a:xfrm>
            <a:off x="8651687" y="926102"/>
            <a:ext cx="407731" cy="246221"/>
          </a:xfrm>
          <a:prstGeom prst="rect">
            <a:avLst/>
          </a:prstGeom>
          <a:noFill/>
        </p:spPr>
        <p:txBody>
          <a:bodyPr wrap="none" lIns="36000" rIns="36000" rtlCol="0" anchor="ctr">
            <a:spAutoFit/>
          </a:bodyPr>
          <a:lstStyle/>
          <a:p>
            <a:pPr algn="ctr"/>
            <a:r>
              <a:rPr kumimoji="1" lang="en-US" altLang="en-US" sz="1000" b="1" dirty="0">
                <a:latin typeface="+mn-ea"/>
              </a:rPr>
              <a:t>News</a:t>
            </a:r>
            <a:endParaRPr kumimoji="1" lang="x-none" altLang="en-US" sz="1000" b="1" dirty="0">
              <a:latin typeface="+mn-ea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2E97FABB-1E34-FB24-382C-ECA712925AB5}"/>
              </a:ext>
            </a:extLst>
          </p:cNvPr>
          <p:cNvSpPr txBox="1"/>
          <p:nvPr/>
        </p:nvSpPr>
        <p:spPr>
          <a:xfrm>
            <a:off x="7893956" y="926102"/>
            <a:ext cx="620930" cy="246221"/>
          </a:xfrm>
          <a:prstGeom prst="rect">
            <a:avLst/>
          </a:prstGeom>
          <a:noFill/>
        </p:spPr>
        <p:txBody>
          <a:bodyPr wrap="none" lIns="36000" rIns="36000" rtlCol="0" anchor="ctr">
            <a:spAutoFit/>
          </a:bodyPr>
          <a:lstStyle/>
          <a:p>
            <a:pPr algn="ctr"/>
            <a:r>
              <a:rPr kumimoji="1" lang="en-US" altLang="en-US" sz="1000" b="1" dirty="0">
                <a:latin typeface="+mn-ea"/>
              </a:rPr>
              <a:t>Use Case</a:t>
            </a:r>
            <a:endParaRPr kumimoji="1" lang="x-none" altLang="en-US" sz="1000" b="1" dirty="0">
              <a:latin typeface="+mn-ea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709E61A5-86E1-5A67-57D4-889A731001F4}"/>
              </a:ext>
            </a:extLst>
          </p:cNvPr>
          <p:cNvSpPr txBox="1"/>
          <p:nvPr/>
        </p:nvSpPr>
        <p:spPr>
          <a:xfrm>
            <a:off x="6170591" y="926102"/>
            <a:ext cx="451012" cy="246221"/>
          </a:xfrm>
          <a:prstGeom prst="rect">
            <a:avLst/>
          </a:prstGeom>
          <a:noFill/>
        </p:spPr>
        <p:txBody>
          <a:bodyPr wrap="none" lIns="36000" rIns="36000" rtlCol="0"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000" b="1" dirty="0">
                <a:latin typeface="+mn-ea"/>
              </a:rPr>
              <a:t>About</a:t>
            </a:r>
            <a:endParaRPr kumimoji="0" lang="ko-KR" altLang="en-US" sz="1000" b="1" dirty="0">
              <a:latin typeface="+mn-ea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29E68A09-1CC6-1D25-A1D0-703CC45B0541}"/>
              </a:ext>
            </a:extLst>
          </p:cNvPr>
          <p:cNvSpPr txBox="1"/>
          <p:nvPr/>
        </p:nvSpPr>
        <p:spPr>
          <a:xfrm>
            <a:off x="7397514" y="926102"/>
            <a:ext cx="359641" cy="246221"/>
          </a:xfrm>
          <a:prstGeom prst="rect">
            <a:avLst/>
          </a:prstGeom>
          <a:noFill/>
        </p:spPr>
        <p:txBody>
          <a:bodyPr wrap="none" lIns="36000" rIns="36000" rtlCol="0" anchor="ctr">
            <a:spAutoFit/>
          </a:bodyPr>
          <a:lstStyle/>
          <a:p>
            <a:pPr algn="ctr"/>
            <a:r>
              <a:rPr kumimoji="1" lang="en-US" altLang="en-US" sz="1000" b="1" dirty="0">
                <a:latin typeface="+mn-ea"/>
              </a:rPr>
              <a:t>Tech</a:t>
            </a:r>
            <a:endParaRPr kumimoji="1" lang="x-none" altLang="en-US" sz="1000" b="1" dirty="0">
              <a:latin typeface="+mn-ea"/>
            </a:endParaRPr>
          </a:p>
        </p:txBody>
      </p:sp>
      <p:pic>
        <p:nvPicPr>
          <p:cNvPr id="68" name="그림 67">
            <a:extLst>
              <a:ext uri="{FF2B5EF4-FFF2-40B4-BE49-F238E27FC236}">
                <a16:creationId xmlns:a16="http://schemas.microsoft.com/office/drawing/2014/main" id="{526906CE-0748-1561-84FB-997C080D60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5746" y="2935864"/>
            <a:ext cx="854286" cy="6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49572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E94295-6722-DDEB-B936-2B7BF465857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  <a:ea typeface="+mn-ea"/>
              </a:rPr>
              <a:t>Use Case_</a:t>
            </a:r>
            <a:r>
              <a:rPr lang="ko-KR" altLang="en-US" dirty="0">
                <a:latin typeface="+mn-ea"/>
                <a:ea typeface="+mn-ea"/>
              </a:rPr>
              <a:t>화상상담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E3145AA-0279-D5FC-E077-F6401B0FFEA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  <a:ea typeface="+mn-ea"/>
              </a:rPr>
              <a:t>Main &gt; Use Case</a:t>
            </a:r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9F09AB4-29E4-4716-D50C-CB68896E21D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  <a:ea typeface="+mn-ea"/>
              </a:rPr>
              <a:t>C_COUN_01_T</a:t>
            </a:r>
            <a:endParaRPr lang="ko-KR" altLang="en-US" dirty="0">
              <a:latin typeface="+mn-ea"/>
              <a:ea typeface="+mn-ea"/>
            </a:endParaRPr>
          </a:p>
        </p:txBody>
      </p:sp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79BDF154-E29B-E8EB-17AF-CC5B5B76FB48}"/>
              </a:ext>
            </a:extLst>
          </p:cNvPr>
          <p:cNvGraphicFramePr>
            <a:graphicFrameLocks noGrp="1"/>
          </p:cNvGraphicFramePr>
          <p:nvPr/>
        </p:nvGraphicFramePr>
        <p:xfrm>
          <a:off x="9317697" y="798693"/>
          <a:ext cx="2656801" cy="2555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6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61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5521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7</a:t>
                      </a:r>
                      <a:endParaRPr lang="ko-KR" altLang="en-US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B="6480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lnSpc>
                          <a:spcPts val="1200"/>
                        </a:lnSpc>
                        <a:buFontTx/>
                        <a:buNone/>
                      </a:pPr>
                      <a:r>
                        <a:rPr lang="ko-KR" altLang="en-US" sz="800" b="1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기대효과 소개</a:t>
                      </a:r>
                      <a:endParaRPr lang="en-US" altLang="ko-KR" sz="800" b="1" baseline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B="648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9" name="직사각형 28">
            <a:extLst>
              <a:ext uri="{FF2B5EF4-FFF2-40B4-BE49-F238E27FC236}">
                <a16:creationId xmlns:a16="http://schemas.microsoft.com/office/drawing/2014/main" id="{ED8482B2-BB09-0FDB-8500-7320C969A7DE}"/>
              </a:ext>
            </a:extLst>
          </p:cNvPr>
          <p:cNvSpPr/>
          <p:nvPr/>
        </p:nvSpPr>
        <p:spPr>
          <a:xfrm>
            <a:off x="1200150" y="3404410"/>
            <a:ext cx="3047813" cy="339900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Ins="90000" rtlCol="0" anchor="t"/>
          <a:lstStyle/>
          <a:p>
            <a:r>
              <a:rPr lang="ko-KR" altLang="en-US" sz="800" noProof="1">
                <a:solidFill>
                  <a:schemeClr val="tx1"/>
                </a:solidFill>
                <a:latin typeface="+mn-ea"/>
                <a:cs typeface="Segoe UI" panose="020B0502040204020203" pitchFamily="34" charset="0"/>
              </a:rPr>
              <a:t>상담 종료 후</a:t>
            </a:r>
            <a:r>
              <a:rPr lang="en-US" altLang="ko-KR" sz="800" noProof="1">
                <a:solidFill>
                  <a:schemeClr val="tx1"/>
                </a:solidFill>
                <a:latin typeface="+mn-ea"/>
                <a:cs typeface="Segoe UI" panose="020B0502040204020203" pitchFamily="34" charset="0"/>
              </a:rPr>
              <a:t>, </a:t>
            </a:r>
            <a:r>
              <a:rPr lang="ko-KR" altLang="en-US" sz="800" noProof="1">
                <a:solidFill>
                  <a:schemeClr val="tx1"/>
                </a:solidFill>
                <a:latin typeface="+mn-ea"/>
                <a:cs typeface="Segoe UI" panose="020B0502040204020203" pitchFamily="34" charset="0"/>
              </a:rPr>
              <a:t>종합 점수가 일정 수준 이하일 경우 </a:t>
            </a:r>
            <a:r>
              <a:rPr lang="en-US" altLang="ko-KR" sz="800" noProof="1">
                <a:solidFill>
                  <a:schemeClr val="tx1"/>
                </a:solidFill>
                <a:latin typeface="+mn-ea"/>
                <a:cs typeface="Segoe UI" panose="020B0502040204020203" pitchFamily="34" charset="0"/>
              </a:rPr>
              <a:t>AI</a:t>
            </a:r>
            <a:r>
              <a:rPr lang="ko-KR" altLang="en-US" sz="800" noProof="1">
                <a:solidFill>
                  <a:schemeClr val="tx1"/>
                </a:solidFill>
                <a:latin typeface="+mn-ea"/>
                <a:cs typeface="Segoe UI" panose="020B0502040204020203" pitchFamily="34" charset="0"/>
              </a:rPr>
              <a:t>가 </a:t>
            </a:r>
            <a:endParaRPr lang="en-US" altLang="ko-KR" sz="800" noProof="1">
              <a:solidFill>
                <a:schemeClr val="tx1"/>
              </a:solidFill>
              <a:latin typeface="+mn-ea"/>
              <a:cs typeface="Segoe UI" panose="020B0502040204020203" pitchFamily="34" charset="0"/>
            </a:endParaRPr>
          </a:p>
          <a:p>
            <a:r>
              <a:rPr lang="ko-KR" altLang="en-US" sz="800" noProof="1">
                <a:solidFill>
                  <a:schemeClr val="tx1"/>
                </a:solidFill>
                <a:latin typeface="+mn-ea"/>
                <a:cs typeface="Segoe UI" panose="020B0502040204020203" pitchFamily="34" charset="0"/>
              </a:rPr>
              <a:t>재상담이나</a:t>
            </a:r>
            <a:r>
              <a:rPr lang="en-US" altLang="ko-KR" sz="800" noProof="1">
                <a:solidFill>
                  <a:schemeClr val="tx1"/>
                </a:solidFill>
                <a:latin typeface="+mn-ea"/>
                <a:cs typeface="Segoe UI" panose="020B0502040204020203" pitchFamily="34" charset="0"/>
              </a:rPr>
              <a:t> </a:t>
            </a:r>
            <a:r>
              <a:rPr lang="ko-KR" altLang="en-US" sz="800" noProof="1">
                <a:solidFill>
                  <a:schemeClr val="tx1"/>
                </a:solidFill>
                <a:latin typeface="+mn-ea"/>
                <a:cs typeface="Segoe UI" panose="020B0502040204020203" pitchFamily="34" charset="0"/>
              </a:rPr>
              <a:t>추가 미팅을 추천합니다</a:t>
            </a:r>
            <a:r>
              <a:rPr lang="en-US" altLang="ko-KR" sz="800" noProof="1">
                <a:solidFill>
                  <a:schemeClr val="tx1"/>
                </a:solidFill>
                <a:latin typeface="+mn-ea"/>
                <a:cs typeface="Segoe UI" panose="020B0502040204020203" pitchFamily="34" charset="0"/>
              </a:rPr>
              <a:t>.</a:t>
            </a:r>
            <a:r>
              <a:rPr lang="ko-KR" altLang="en-US" sz="800" noProof="1">
                <a:solidFill>
                  <a:schemeClr val="tx1"/>
                </a:solidFill>
                <a:latin typeface="+mn-ea"/>
                <a:cs typeface="Segoe UI" panose="020B0502040204020203" pitchFamily="34" charset="0"/>
              </a:rPr>
              <a:t> 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C8541C4-B798-3A3B-E538-BFE2BC02C9D2}"/>
              </a:ext>
            </a:extLst>
          </p:cNvPr>
          <p:cNvSpPr/>
          <p:nvPr/>
        </p:nvSpPr>
        <p:spPr>
          <a:xfrm>
            <a:off x="1200150" y="3220431"/>
            <a:ext cx="2880320" cy="205749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Ins="90000" rtlCol="0" anchor="t"/>
          <a:lstStyle/>
          <a:p>
            <a:r>
              <a:rPr lang="ko-KR" altLang="en-US" sz="900" b="1" noProof="1">
                <a:solidFill>
                  <a:schemeClr val="tx1"/>
                </a:solidFill>
                <a:latin typeface="+mn-ea"/>
                <a:cs typeface="Segoe UI" panose="020B0502040204020203" pitchFamily="34" charset="0"/>
              </a:rPr>
              <a:t>추가</a:t>
            </a:r>
            <a:r>
              <a:rPr lang="en-US" altLang="ko-KR" sz="900" b="1" noProof="1">
                <a:solidFill>
                  <a:schemeClr val="tx1"/>
                </a:solidFill>
                <a:latin typeface="+mn-ea"/>
                <a:cs typeface="Segoe UI" panose="020B0502040204020203" pitchFamily="34" charset="0"/>
              </a:rPr>
              <a:t>•</a:t>
            </a:r>
            <a:r>
              <a:rPr lang="ko-KR" altLang="en-US" sz="900" b="1" noProof="1">
                <a:solidFill>
                  <a:schemeClr val="tx1"/>
                </a:solidFill>
                <a:latin typeface="+mn-ea"/>
                <a:cs typeface="Segoe UI" panose="020B0502040204020203" pitchFamily="34" charset="0"/>
              </a:rPr>
              <a:t>재상담 추천</a:t>
            </a: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290E0B34-C905-B700-ACC6-5A2085029AB1}"/>
              </a:ext>
            </a:extLst>
          </p:cNvPr>
          <p:cNvSpPr/>
          <p:nvPr/>
        </p:nvSpPr>
        <p:spPr>
          <a:xfrm>
            <a:off x="1031291" y="4589269"/>
            <a:ext cx="2376136" cy="1477548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Ins="90000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000" noProof="1">
                <a:solidFill>
                  <a:schemeClr val="tx1"/>
                </a:solidFill>
                <a:latin typeface="+mn-ea"/>
                <a:cs typeface="Segoe UI" panose="020B0502040204020203" pitchFamily="34" charset="0"/>
              </a:rPr>
              <a:t>상담 중 고객 스스로 인지하지 못한</a:t>
            </a:r>
            <a:endParaRPr lang="en-US" altLang="ko-KR" sz="1000" noProof="1">
              <a:solidFill>
                <a:schemeClr val="tx1"/>
              </a:solidFill>
              <a:latin typeface="+mn-ea"/>
              <a:cs typeface="Segoe UI" panose="020B0502040204020203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 noProof="1">
                <a:solidFill>
                  <a:schemeClr val="tx1"/>
                </a:solidFill>
                <a:latin typeface="+mn-ea"/>
                <a:cs typeface="Segoe UI" panose="020B0502040204020203" pitchFamily="34" charset="0"/>
              </a:rPr>
              <a:t>관심사나 요구사항을</a:t>
            </a:r>
            <a:endParaRPr lang="en-US" altLang="ko-KR" sz="1000" noProof="1">
              <a:solidFill>
                <a:schemeClr val="tx1"/>
              </a:solidFill>
              <a:latin typeface="+mn-ea"/>
              <a:cs typeface="Segoe UI" panose="020B0502040204020203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 noProof="1">
                <a:solidFill>
                  <a:schemeClr val="tx1"/>
                </a:solidFill>
                <a:latin typeface="+mn-ea"/>
                <a:cs typeface="Segoe UI" panose="020B0502040204020203" pitchFamily="34" charset="0"/>
              </a:rPr>
              <a:t>카운슬러가 역으로 제안드릴 수 있습니다</a:t>
            </a:r>
            <a:r>
              <a:rPr lang="en-US" altLang="ko-KR" sz="1000" noProof="1">
                <a:solidFill>
                  <a:schemeClr val="tx1"/>
                </a:solidFill>
                <a:latin typeface="+mn-ea"/>
                <a:cs typeface="Segoe UI" panose="020B0502040204020203" pitchFamily="34" charset="0"/>
              </a:rPr>
              <a:t>.</a:t>
            </a: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D4D2F81E-7AF3-A829-7D25-5D750F562F44}"/>
              </a:ext>
            </a:extLst>
          </p:cNvPr>
          <p:cNvSpPr/>
          <p:nvPr/>
        </p:nvSpPr>
        <p:spPr>
          <a:xfrm>
            <a:off x="3549800" y="4575447"/>
            <a:ext cx="2376136" cy="1491369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Ins="90000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000" noProof="1">
                <a:solidFill>
                  <a:schemeClr val="tx1"/>
                </a:solidFill>
                <a:latin typeface="+mn-ea"/>
                <a:cs typeface="Segoe UI" panose="020B0502040204020203" pitchFamily="34" charset="0"/>
              </a:rPr>
              <a:t>고객의 심리상태와 집중도를</a:t>
            </a:r>
            <a:endParaRPr lang="en-US" altLang="ko-KR" sz="1000" noProof="1">
              <a:solidFill>
                <a:schemeClr val="tx1"/>
              </a:solidFill>
              <a:latin typeface="+mn-ea"/>
              <a:cs typeface="Segoe UI" panose="020B0502040204020203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 noProof="1">
                <a:solidFill>
                  <a:schemeClr val="tx1"/>
                </a:solidFill>
                <a:latin typeface="+mn-ea"/>
                <a:cs typeface="Segoe UI" panose="020B0502040204020203" pitchFamily="34" charset="0"/>
              </a:rPr>
              <a:t>반영한 데이터를 기반으로</a:t>
            </a:r>
            <a:endParaRPr lang="en-US" altLang="ko-KR" sz="1000" noProof="1">
              <a:solidFill>
                <a:schemeClr val="tx1"/>
              </a:solidFill>
              <a:latin typeface="+mn-ea"/>
              <a:cs typeface="Segoe UI" panose="020B0502040204020203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 noProof="1">
                <a:solidFill>
                  <a:schemeClr val="tx1"/>
                </a:solidFill>
                <a:latin typeface="+mn-ea"/>
                <a:cs typeface="Segoe UI" panose="020B0502040204020203" pitchFamily="34" charset="0"/>
              </a:rPr>
              <a:t>원활한 상담이 가능합니다</a:t>
            </a:r>
            <a:r>
              <a:rPr lang="en-US" altLang="ko-KR" sz="1000" noProof="1">
                <a:solidFill>
                  <a:schemeClr val="tx1"/>
                </a:solidFill>
                <a:latin typeface="+mn-ea"/>
                <a:cs typeface="Segoe UI" panose="020B0502040204020203" pitchFamily="34" charset="0"/>
              </a:rPr>
              <a:t>.</a:t>
            </a: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0E38A48E-AC83-30F8-1AFF-6DB89C62C6CE}"/>
              </a:ext>
            </a:extLst>
          </p:cNvPr>
          <p:cNvSpPr/>
          <p:nvPr/>
        </p:nvSpPr>
        <p:spPr>
          <a:xfrm>
            <a:off x="6068309" y="4589269"/>
            <a:ext cx="2376136" cy="1477548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Ins="90000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000" noProof="1">
                <a:solidFill>
                  <a:schemeClr val="tx1"/>
                </a:solidFill>
                <a:latin typeface="+mn-ea"/>
                <a:cs typeface="Segoe UI" panose="020B0502040204020203" pitchFamily="34" charset="0"/>
              </a:rPr>
              <a:t>누적된 상담 데이터를 이용해</a:t>
            </a:r>
            <a:endParaRPr lang="en-US" altLang="ko-KR" sz="1000" noProof="1">
              <a:solidFill>
                <a:schemeClr val="tx1"/>
              </a:solidFill>
              <a:latin typeface="+mn-ea"/>
              <a:cs typeface="Segoe UI" panose="020B0502040204020203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 noProof="1">
                <a:solidFill>
                  <a:schemeClr val="tx1"/>
                </a:solidFill>
                <a:latin typeface="+mn-ea"/>
                <a:cs typeface="Segoe UI" panose="020B0502040204020203" pitchFamily="34" charset="0"/>
              </a:rPr>
              <a:t>상품의 개선 및 카운슬러 트레이닝에</a:t>
            </a:r>
            <a:endParaRPr lang="en-US" altLang="ko-KR" sz="1000" noProof="1">
              <a:solidFill>
                <a:schemeClr val="tx1"/>
              </a:solidFill>
              <a:latin typeface="+mn-ea"/>
              <a:cs typeface="Segoe UI" panose="020B0502040204020203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 noProof="1">
                <a:solidFill>
                  <a:schemeClr val="tx1"/>
                </a:solidFill>
                <a:latin typeface="+mn-ea"/>
                <a:cs typeface="Segoe UI" panose="020B0502040204020203" pitchFamily="34" charset="0"/>
              </a:rPr>
              <a:t>활용할 수 있습니다</a:t>
            </a:r>
            <a:r>
              <a:rPr lang="en-US" altLang="ko-KR" sz="1000" noProof="1">
                <a:solidFill>
                  <a:schemeClr val="tx1"/>
                </a:solidFill>
                <a:latin typeface="+mn-ea"/>
                <a:cs typeface="Segoe UI" panose="020B0502040204020203" pitchFamily="34" charset="0"/>
              </a:rPr>
              <a:t>.</a:t>
            </a: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5E730F2C-51AC-645C-ED65-B80C35140B2D}"/>
              </a:ext>
            </a:extLst>
          </p:cNvPr>
          <p:cNvGrpSpPr/>
          <p:nvPr/>
        </p:nvGrpSpPr>
        <p:grpSpPr>
          <a:xfrm>
            <a:off x="1208634" y="1682904"/>
            <a:ext cx="3039329" cy="1536266"/>
            <a:chOff x="550862" y="2149829"/>
            <a:chExt cx="2700338" cy="1447183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CC75EEA3-9F4F-54E9-9BED-ED188138F3D3}"/>
                </a:ext>
              </a:extLst>
            </p:cNvPr>
            <p:cNvSpPr/>
            <p:nvPr/>
          </p:nvSpPr>
          <p:spPr bwMode="auto">
            <a:xfrm>
              <a:off x="550862" y="2149829"/>
              <a:ext cx="2700338" cy="1447183"/>
            </a:xfrm>
            <a:prstGeom prst="rect">
              <a:avLst/>
            </a:prstGeom>
            <a:solidFill>
              <a:srgbClr val="D9D9D9"/>
            </a:solidFill>
            <a:ln w="2857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kumimoji="0" lang="ko-KR" altLang="en-US" dirty="0">
                <a:solidFill>
                  <a:srgbClr val="FF0000"/>
                </a:solidFill>
                <a:latin typeface="+mn-ea"/>
              </a:endParaRPr>
            </a:p>
          </p:txBody>
        </p:sp>
        <p:sp>
          <p:nvSpPr>
            <p:cNvPr id="33" name="Freeform 129">
              <a:extLst>
                <a:ext uri="{FF2B5EF4-FFF2-40B4-BE49-F238E27FC236}">
                  <a16:creationId xmlns:a16="http://schemas.microsoft.com/office/drawing/2014/main" id="{4F4F91DE-EEB2-CB03-E106-35252BB44B9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21397" y="2644518"/>
              <a:ext cx="559267" cy="457805"/>
            </a:xfrm>
            <a:custGeom>
              <a:avLst/>
              <a:gdLst>
                <a:gd name="T0" fmla="*/ 800850339 w 68"/>
                <a:gd name="T1" fmla="*/ 578081024 h 55"/>
                <a:gd name="T2" fmla="*/ 741964184 w 68"/>
                <a:gd name="T3" fmla="*/ 648868068 h 55"/>
                <a:gd name="T4" fmla="*/ 58886155 w 68"/>
                <a:gd name="T5" fmla="*/ 648868068 h 55"/>
                <a:gd name="T6" fmla="*/ 0 w 68"/>
                <a:gd name="T7" fmla="*/ 578081024 h 55"/>
                <a:gd name="T8" fmla="*/ 0 w 68"/>
                <a:gd name="T9" fmla="*/ 70787044 h 55"/>
                <a:gd name="T10" fmla="*/ 58886155 w 68"/>
                <a:gd name="T11" fmla="*/ 0 h 55"/>
                <a:gd name="T12" fmla="*/ 741964184 w 68"/>
                <a:gd name="T13" fmla="*/ 0 h 55"/>
                <a:gd name="T14" fmla="*/ 800850339 w 68"/>
                <a:gd name="T15" fmla="*/ 70787044 h 55"/>
                <a:gd name="T16" fmla="*/ 800850339 w 68"/>
                <a:gd name="T17" fmla="*/ 578081024 h 55"/>
                <a:gd name="T18" fmla="*/ 58886155 w 68"/>
                <a:gd name="T19" fmla="*/ 58988631 h 55"/>
                <a:gd name="T20" fmla="*/ 47108238 w 68"/>
                <a:gd name="T21" fmla="*/ 70787044 h 55"/>
                <a:gd name="T22" fmla="*/ 47108238 w 68"/>
                <a:gd name="T23" fmla="*/ 578081024 h 55"/>
                <a:gd name="T24" fmla="*/ 58886155 w 68"/>
                <a:gd name="T25" fmla="*/ 601677850 h 55"/>
                <a:gd name="T26" fmla="*/ 741964184 w 68"/>
                <a:gd name="T27" fmla="*/ 601677850 h 55"/>
                <a:gd name="T28" fmla="*/ 753742101 w 68"/>
                <a:gd name="T29" fmla="*/ 578081024 h 55"/>
                <a:gd name="T30" fmla="*/ 753742101 w 68"/>
                <a:gd name="T31" fmla="*/ 70787044 h 55"/>
                <a:gd name="T32" fmla="*/ 741964184 w 68"/>
                <a:gd name="T33" fmla="*/ 58988631 h 55"/>
                <a:gd name="T34" fmla="*/ 58886155 w 68"/>
                <a:gd name="T35" fmla="*/ 58988631 h 55"/>
                <a:gd name="T36" fmla="*/ 188436383 w 68"/>
                <a:gd name="T37" fmla="*/ 271346327 h 55"/>
                <a:gd name="T38" fmla="*/ 105994393 w 68"/>
                <a:gd name="T39" fmla="*/ 188760870 h 55"/>
                <a:gd name="T40" fmla="*/ 188436383 w 68"/>
                <a:gd name="T41" fmla="*/ 106178848 h 55"/>
                <a:gd name="T42" fmla="*/ 270874942 w 68"/>
                <a:gd name="T43" fmla="*/ 188760870 h 55"/>
                <a:gd name="T44" fmla="*/ 188436383 w 68"/>
                <a:gd name="T45" fmla="*/ 271346327 h 55"/>
                <a:gd name="T46" fmla="*/ 694855946 w 68"/>
                <a:gd name="T47" fmla="*/ 542689220 h 55"/>
                <a:gd name="T48" fmla="*/ 105994393 w 68"/>
                <a:gd name="T49" fmla="*/ 542689220 h 55"/>
                <a:gd name="T50" fmla="*/ 105994393 w 68"/>
                <a:gd name="T51" fmla="*/ 460107198 h 55"/>
                <a:gd name="T52" fmla="*/ 235544621 w 68"/>
                <a:gd name="T53" fmla="*/ 330331523 h 55"/>
                <a:gd name="T54" fmla="*/ 306208694 w 68"/>
                <a:gd name="T55" fmla="*/ 389320154 h 55"/>
                <a:gd name="T56" fmla="*/ 518197480 w 68"/>
                <a:gd name="T57" fmla="*/ 176962457 h 55"/>
                <a:gd name="T58" fmla="*/ 694855946 w 68"/>
                <a:gd name="T59" fmla="*/ 353928349 h 55"/>
                <a:gd name="T60" fmla="*/ 694855946 w 68"/>
                <a:gd name="T61" fmla="*/ 542689220 h 55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0" t="0" r="r" b="b"/>
              <a:pathLst>
                <a:path w="68" h="55">
                  <a:moveTo>
                    <a:pt x="68" y="49"/>
                  </a:moveTo>
                  <a:cubicBezTo>
                    <a:pt x="68" y="53"/>
                    <a:pt x="66" y="55"/>
                    <a:pt x="63" y="55"/>
                  </a:cubicBezTo>
                  <a:cubicBezTo>
                    <a:pt x="5" y="55"/>
                    <a:pt x="5" y="55"/>
                    <a:pt x="5" y="55"/>
                  </a:cubicBezTo>
                  <a:cubicBezTo>
                    <a:pt x="2" y="55"/>
                    <a:pt x="0" y="53"/>
                    <a:pt x="0" y="4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5" y="0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66" y="0"/>
                    <a:pt x="68" y="3"/>
                    <a:pt x="68" y="6"/>
                  </a:cubicBezTo>
                  <a:lnTo>
                    <a:pt x="68" y="49"/>
                  </a:lnTo>
                  <a:close/>
                  <a:moveTo>
                    <a:pt x="5" y="5"/>
                  </a:moveTo>
                  <a:cubicBezTo>
                    <a:pt x="5" y="5"/>
                    <a:pt x="4" y="5"/>
                    <a:pt x="4" y="6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4" y="50"/>
                    <a:pt x="5" y="51"/>
                    <a:pt x="5" y="51"/>
                  </a:cubicBezTo>
                  <a:cubicBezTo>
                    <a:pt x="63" y="51"/>
                    <a:pt x="63" y="51"/>
                    <a:pt x="63" y="51"/>
                  </a:cubicBezTo>
                  <a:cubicBezTo>
                    <a:pt x="63" y="51"/>
                    <a:pt x="64" y="50"/>
                    <a:pt x="64" y="49"/>
                  </a:cubicBezTo>
                  <a:cubicBezTo>
                    <a:pt x="64" y="6"/>
                    <a:pt x="64" y="6"/>
                    <a:pt x="64" y="6"/>
                  </a:cubicBezTo>
                  <a:cubicBezTo>
                    <a:pt x="64" y="5"/>
                    <a:pt x="63" y="5"/>
                    <a:pt x="63" y="5"/>
                  </a:cubicBezTo>
                  <a:lnTo>
                    <a:pt x="5" y="5"/>
                  </a:lnTo>
                  <a:close/>
                  <a:moveTo>
                    <a:pt x="16" y="23"/>
                  </a:moveTo>
                  <a:cubicBezTo>
                    <a:pt x="12" y="23"/>
                    <a:pt x="9" y="20"/>
                    <a:pt x="9" y="16"/>
                  </a:cubicBezTo>
                  <a:cubicBezTo>
                    <a:pt x="9" y="13"/>
                    <a:pt x="12" y="9"/>
                    <a:pt x="16" y="9"/>
                  </a:cubicBezTo>
                  <a:cubicBezTo>
                    <a:pt x="20" y="9"/>
                    <a:pt x="23" y="13"/>
                    <a:pt x="23" y="16"/>
                  </a:cubicBezTo>
                  <a:cubicBezTo>
                    <a:pt x="23" y="20"/>
                    <a:pt x="20" y="23"/>
                    <a:pt x="16" y="23"/>
                  </a:cubicBezTo>
                  <a:close/>
                  <a:moveTo>
                    <a:pt x="59" y="46"/>
                  </a:moveTo>
                  <a:cubicBezTo>
                    <a:pt x="9" y="46"/>
                    <a:pt x="9" y="46"/>
                    <a:pt x="9" y="46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20" y="28"/>
                    <a:pt x="20" y="28"/>
                    <a:pt x="20" y="28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44" y="15"/>
                    <a:pt x="44" y="15"/>
                    <a:pt x="44" y="15"/>
                  </a:cubicBezTo>
                  <a:cubicBezTo>
                    <a:pt x="59" y="30"/>
                    <a:pt x="59" y="30"/>
                    <a:pt x="59" y="30"/>
                  </a:cubicBezTo>
                  <a:lnTo>
                    <a:pt x="59" y="46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endParaRPr lang="id-ID" dirty="0">
                <a:latin typeface="+mn-ea"/>
              </a:endParaRPr>
            </a:p>
          </p:txBody>
        </p:sp>
      </p:grpSp>
      <p:pic>
        <p:nvPicPr>
          <p:cNvPr id="42" name="그림 41">
            <a:extLst>
              <a:ext uri="{FF2B5EF4-FFF2-40B4-BE49-F238E27FC236}">
                <a16:creationId xmlns:a16="http://schemas.microsoft.com/office/drawing/2014/main" id="{034A4A9A-9028-53F8-A988-1DA89FDC1D1D}"/>
              </a:ext>
            </a:extLst>
          </p:cNvPr>
          <p:cNvPicPr>
            <a:picLocks/>
          </p:cNvPicPr>
          <p:nvPr/>
        </p:nvPicPr>
        <p:blipFill rotWithShape="1">
          <a:blip r:embed="rId2"/>
          <a:srcRect l="18803" t="2193" r="21764" b="7482"/>
          <a:stretch/>
        </p:blipFill>
        <p:spPr>
          <a:xfrm>
            <a:off x="1292851" y="2456350"/>
            <a:ext cx="770701" cy="742788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8906C27E-CF0C-8578-A892-BD631B2F5127}"/>
              </a:ext>
            </a:extLst>
          </p:cNvPr>
          <p:cNvSpPr txBox="1"/>
          <p:nvPr/>
        </p:nvSpPr>
        <p:spPr>
          <a:xfrm>
            <a:off x="550862" y="4149080"/>
            <a:ext cx="27003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기대 이상의 효과를 누려보세요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!</a:t>
            </a:r>
            <a:endParaRPr lang="ko-KR" altLang="en-US" sz="12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8952A7D6-D770-B909-4C5F-68B11FAA405C}"/>
              </a:ext>
            </a:extLst>
          </p:cNvPr>
          <p:cNvSpPr/>
          <p:nvPr/>
        </p:nvSpPr>
        <p:spPr>
          <a:xfrm>
            <a:off x="384709" y="4201304"/>
            <a:ext cx="166154" cy="166154"/>
          </a:xfrm>
          <a:prstGeom prst="ellipse">
            <a:avLst/>
          </a:prstGeom>
          <a:solidFill>
            <a:srgbClr val="C0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38" dirty="0">
                <a:solidFill>
                  <a:schemeClr val="bg1"/>
                </a:solidFill>
                <a:latin typeface="+mn-ea"/>
              </a:rPr>
              <a:t>7</a:t>
            </a:r>
            <a:endParaRPr lang="ko-KR" altLang="en-US" sz="738" dirty="0" err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AFECE0BC-5387-9DB6-0391-2BBF5B916A29}"/>
              </a:ext>
            </a:extLst>
          </p:cNvPr>
          <p:cNvSpPr/>
          <p:nvPr/>
        </p:nvSpPr>
        <p:spPr>
          <a:xfrm>
            <a:off x="217502" y="791183"/>
            <a:ext cx="9010636" cy="51606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 dirty="0">
              <a:latin typeface="+mn-ea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9C48F059-8C05-8F8D-8115-60C12D1333A4}"/>
              </a:ext>
            </a:extLst>
          </p:cNvPr>
          <p:cNvSpPr/>
          <p:nvPr/>
        </p:nvSpPr>
        <p:spPr>
          <a:xfrm>
            <a:off x="217502" y="791183"/>
            <a:ext cx="9010636" cy="51606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 dirty="0">
              <a:latin typeface="+mn-ea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37D19501-7B5A-7671-523E-7A265792B933}"/>
              </a:ext>
            </a:extLst>
          </p:cNvPr>
          <p:cNvSpPr/>
          <p:nvPr/>
        </p:nvSpPr>
        <p:spPr bwMode="auto">
          <a:xfrm>
            <a:off x="338543" y="949952"/>
            <a:ext cx="1004929" cy="198522"/>
          </a:xfrm>
          <a:prstGeom prst="rect">
            <a:avLst/>
          </a:prstGeom>
          <a:noFill/>
          <a:ln w="28575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lIns="36000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050" b="1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Raiseme </a:t>
            </a:r>
            <a:r>
              <a:rPr lang="en-US" altLang="ko-KR" sz="1050" b="1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Logo</a:t>
            </a:r>
            <a:endParaRPr kumimoji="0" lang="ko-KR" altLang="en-US" sz="1050" b="1" dirty="0">
              <a:solidFill>
                <a:schemeClr val="bg1">
                  <a:lumMod val="65000"/>
                </a:schemeClr>
              </a:solidFill>
              <a:latin typeface="+mn-ea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349AE31-7FD4-643A-1F1F-093D62F2FCE2}"/>
              </a:ext>
            </a:extLst>
          </p:cNvPr>
          <p:cNvSpPr txBox="1"/>
          <p:nvPr/>
        </p:nvSpPr>
        <p:spPr>
          <a:xfrm>
            <a:off x="6758404" y="926102"/>
            <a:ext cx="502309" cy="246221"/>
          </a:xfrm>
          <a:prstGeom prst="rect">
            <a:avLst/>
          </a:prstGeom>
          <a:noFill/>
        </p:spPr>
        <p:txBody>
          <a:bodyPr wrap="none" lIns="36000" rIns="36000" rtlCol="0" anchor="ctr">
            <a:spAutoFit/>
          </a:bodyPr>
          <a:lstStyle/>
          <a:p>
            <a:pPr algn="ctr"/>
            <a:r>
              <a:rPr kumimoji="1" lang="en-US" altLang="en-US" sz="1000" b="1" dirty="0">
                <a:latin typeface="+mn-ea"/>
              </a:rPr>
              <a:t>Service</a:t>
            </a:r>
            <a:endParaRPr kumimoji="1" lang="x-none" altLang="en-US" sz="1000" b="1" dirty="0">
              <a:latin typeface="+mn-ea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204852A-E1C1-6C53-4CD9-098D4F2EF744}"/>
              </a:ext>
            </a:extLst>
          </p:cNvPr>
          <p:cNvSpPr txBox="1"/>
          <p:nvPr/>
        </p:nvSpPr>
        <p:spPr>
          <a:xfrm>
            <a:off x="8651687" y="926102"/>
            <a:ext cx="407731" cy="246221"/>
          </a:xfrm>
          <a:prstGeom prst="rect">
            <a:avLst/>
          </a:prstGeom>
          <a:noFill/>
        </p:spPr>
        <p:txBody>
          <a:bodyPr wrap="none" lIns="36000" rIns="36000" rtlCol="0" anchor="ctr">
            <a:spAutoFit/>
          </a:bodyPr>
          <a:lstStyle/>
          <a:p>
            <a:pPr algn="ctr"/>
            <a:r>
              <a:rPr kumimoji="1" lang="en-US" altLang="en-US" sz="1000" b="1" dirty="0">
                <a:latin typeface="+mn-ea"/>
              </a:rPr>
              <a:t>News</a:t>
            </a:r>
            <a:endParaRPr kumimoji="1" lang="x-none" altLang="en-US" sz="1000" b="1" dirty="0">
              <a:latin typeface="+mn-ea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50C1E53-1B62-ACD0-88EF-B95EFB88B692}"/>
              </a:ext>
            </a:extLst>
          </p:cNvPr>
          <p:cNvSpPr txBox="1"/>
          <p:nvPr/>
        </p:nvSpPr>
        <p:spPr>
          <a:xfrm>
            <a:off x="7893956" y="926102"/>
            <a:ext cx="620930" cy="246221"/>
          </a:xfrm>
          <a:prstGeom prst="rect">
            <a:avLst/>
          </a:prstGeom>
          <a:noFill/>
        </p:spPr>
        <p:txBody>
          <a:bodyPr wrap="none" lIns="36000" rIns="36000" rtlCol="0" anchor="ctr">
            <a:spAutoFit/>
          </a:bodyPr>
          <a:lstStyle/>
          <a:p>
            <a:pPr algn="ctr"/>
            <a:r>
              <a:rPr kumimoji="1" lang="en-US" altLang="en-US" sz="1000" b="1" dirty="0">
                <a:latin typeface="+mn-ea"/>
              </a:rPr>
              <a:t>Use Case</a:t>
            </a:r>
            <a:endParaRPr kumimoji="1" lang="x-none" altLang="en-US" sz="1000" b="1" dirty="0">
              <a:latin typeface="+mn-ea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88D08F2-73B9-AC42-8C77-3B0CB1857285}"/>
              </a:ext>
            </a:extLst>
          </p:cNvPr>
          <p:cNvSpPr txBox="1"/>
          <p:nvPr/>
        </p:nvSpPr>
        <p:spPr>
          <a:xfrm>
            <a:off x="6170591" y="926102"/>
            <a:ext cx="451012" cy="246221"/>
          </a:xfrm>
          <a:prstGeom prst="rect">
            <a:avLst/>
          </a:prstGeom>
          <a:noFill/>
        </p:spPr>
        <p:txBody>
          <a:bodyPr wrap="none" lIns="36000" rIns="36000" rtlCol="0"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000" b="1" dirty="0">
                <a:latin typeface="+mn-ea"/>
              </a:rPr>
              <a:t>About</a:t>
            </a:r>
            <a:endParaRPr kumimoji="0" lang="ko-KR" altLang="en-US" sz="1000" b="1" dirty="0">
              <a:latin typeface="+mn-ea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BB4ADD9-6387-6F0B-5C1C-18BE30686E00}"/>
              </a:ext>
            </a:extLst>
          </p:cNvPr>
          <p:cNvSpPr txBox="1"/>
          <p:nvPr/>
        </p:nvSpPr>
        <p:spPr>
          <a:xfrm>
            <a:off x="7397514" y="926102"/>
            <a:ext cx="359641" cy="246221"/>
          </a:xfrm>
          <a:prstGeom prst="rect">
            <a:avLst/>
          </a:prstGeom>
          <a:noFill/>
        </p:spPr>
        <p:txBody>
          <a:bodyPr wrap="none" lIns="36000" rIns="36000" rtlCol="0" anchor="ctr">
            <a:spAutoFit/>
          </a:bodyPr>
          <a:lstStyle/>
          <a:p>
            <a:pPr algn="ctr"/>
            <a:r>
              <a:rPr kumimoji="1" lang="en-US" altLang="en-US" sz="1000" b="1" dirty="0">
                <a:latin typeface="+mn-ea"/>
              </a:rPr>
              <a:t>Tech</a:t>
            </a:r>
            <a:endParaRPr kumimoji="1" lang="x-none" altLang="en-US" sz="10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7009613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E94295-6722-DDEB-B936-2B7BF465857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  <a:ea typeface="+mn-ea"/>
              </a:rPr>
              <a:t>Use Case_</a:t>
            </a:r>
            <a:r>
              <a:rPr lang="ko-KR" altLang="en-US" dirty="0">
                <a:latin typeface="+mn-ea"/>
                <a:ea typeface="+mn-ea"/>
              </a:rPr>
              <a:t>화상상담</a:t>
            </a:r>
            <a:endParaRPr lang="ko-KR" altLang="en-US" dirty="0"/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C57F6984-DF77-2DB1-2CA7-5D43B1876065}"/>
              </a:ext>
            </a:extLst>
          </p:cNvPr>
          <p:cNvGrpSpPr/>
          <p:nvPr/>
        </p:nvGrpSpPr>
        <p:grpSpPr>
          <a:xfrm>
            <a:off x="208011" y="5381167"/>
            <a:ext cx="9033791" cy="1214974"/>
            <a:chOff x="208011" y="5193196"/>
            <a:chExt cx="9033791" cy="1404156"/>
          </a:xfrm>
        </p:grpSpPr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21C80B33-EF9F-CB9C-E4B9-0C59858E49F5}"/>
                </a:ext>
              </a:extLst>
            </p:cNvPr>
            <p:cNvSpPr/>
            <p:nvPr/>
          </p:nvSpPr>
          <p:spPr>
            <a:xfrm>
              <a:off x="208011" y="5193196"/>
              <a:ext cx="9033791" cy="140415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3175"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4574E7DE-3135-1F9A-6831-16A7A24D16CF}"/>
                </a:ext>
              </a:extLst>
            </p:cNvPr>
            <p:cNvSpPr txBox="1"/>
            <p:nvPr/>
          </p:nvSpPr>
          <p:spPr>
            <a:xfrm>
              <a:off x="515380" y="5337212"/>
              <a:ext cx="595035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이용약관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C3742CF7-83EB-E82A-B391-7D4A6085745A}"/>
                </a:ext>
              </a:extLst>
            </p:cNvPr>
            <p:cNvSpPr txBox="1"/>
            <p:nvPr/>
          </p:nvSpPr>
          <p:spPr>
            <a:xfrm>
              <a:off x="1307468" y="5337212"/>
              <a:ext cx="1005403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개인정보처리방침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FC3AED4A-FF4E-FE82-25FD-E6C52EE13149}"/>
                </a:ext>
              </a:extLst>
            </p:cNvPr>
            <p:cNvSpPr txBox="1"/>
            <p:nvPr/>
          </p:nvSpPr>
          <p:spPr>
            <a:xfrm>
              <a:off x="551385" y="5758080"/>
              <a:ext cx="6300700" cy="5068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이메일</a:t>
              </a:r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: raiseme@raiseme.ai 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주소 </a:t>
              </a:r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: 05510 </a:t>
              </a:r>
              <a:r>
                <a:rPr lang="ko-KR" alt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서울시 송파구 </a:t>
              </a:r>
              <a:r>
                <a:rPr lang="ko-KR" altLang="en-US" sz="800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올림픽로</a:t>
              </a:r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35</a:t>
              </a:r>
              <a:r>
                <a:rPr lang="ko-KR" alt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길 </a:t>
              </a:r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125 </a:t>
              </a:r>
              <a:r>
                <a:rPr lang="ko-KR" alt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삼성</a:t>
              </a:r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SDS </a:t>
              </a:r>
              <a:r>
                <a:rPr lang="ko-KR" alt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서관캠퍼스 </a:t>
              </a:r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4</a:t>
              </a:r>
              <a:r>
                <a:rPr lang="ko-KR" alt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층</a:t>
              </a:r>
              <a:endPara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099BE4A8-1784-BA5D-8B5C-2142653F2D70}"/>
                </a:ext>
              </a:extLst>
            </p:cNvPr>
            <p:cNvSpPr txBox="1"/>
            <p:nvPr/>
          </p:nvSpPr>
          <p:spPr>
            <a:xfrm>
              <a:off x="6860418" y="6049509"/>
              <a:ext cx="2373050" cy="2489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sz="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Copyrightⓒ 2022 </a:t>
              </a:r>
              <a:r>
                <a:rPr lang="en-US" altLang="ko-KR" sz="8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Raiseme</a:t>
              </a:r>
              <a:r>
                <a:rPr lang="en-US" altLang="ko-KR" sz="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. All rights reserved.</a:t>
              </a:r>
              <a:endParaRPr lang="ko-KR" altLang="en-US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42E3C395-2B28-FFAF-CA26-4B20983A6F01}"/>
              </a:ext>
            </a:extLst>
          </p:cNvPr>
          <p:cNvSpPr txBox="1"/>
          <p:nvPr/>
        </p:nvSpPr>
        <p:spPr>
          <a:xfrm>
            <a:off x="558813" y="1815173"/>
            <a:ext cx="21247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Raiseme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에게 </a:t>
            </a:r>
            <a:endParaRPr lang="en-US" altLang="ko-KR" sz="12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무엇이든 물어보세요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A6EA119-A83F-2F78-FB2C-311B8296973E}"/>
              </a:ext>
            </a:extLst>
          </p:cNvPr>
          <p:cNvSpPr txBox="1"/>
          <p:nvPr/>
        </p:nvSpPr>
        <p:spPr>
          <a:xfrm>
            <a:off x="558813" y="2627599"/>
            <a:ext cx="23043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05510 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서울시 송파구 </a:t>
            </a:r>
            <a:r>
              <a:rPr lang="ko-KR" altLang="en-US" sz="10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올림픽로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35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길 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125 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삼성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SDS 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서관캠퍼스 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4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층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6DCD2D1-C789-8FDD-DA39-508BA69657AC}"/>
              </a:ext>
            </a:extLst>
          </p:cNvPr>
          <p:cNvSpPr txBox="1"/>
          <p:nvPr/>
        </p:nvSpPr>
        <p:spPr>
          <a:xfrm>
            <a:off x="558813" y="2319823"/>
            <a:ext cx="23043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hello@raiseme.kr</a:t>
            </a:r>
            <a:endParaRPr lang="ko-KR" altLang="en-US" sz="1000" b="1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ABE24D3-9886-EBA8-4EAD-B59B62D34EAA}"/>
              </a:ext>
            </a:extLst>
          </p:cNvPr>
          <p:cNvSpPr txBox="1"/>
          <p:nvPr/>
        </p:nvSpPr>
        <p:spPr>
          <a:xfrm>
            <a:off x="3767256" y="2319823"/>
            <a:ext cx="46330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Raiseme</a:t>
            </a:r>
            <a:r>
              <a:rPr lang="ko-KR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의 </a:t>
            </a:r>
            <a:r>
              <a:rPr lang="en-US" altLang="ko-KR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AI </a:t>
            </a:r>
            <a:r>
              <a:rPr lang="ko-KR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모델로 여러분의 서비스를 업그레이드 하고 싶다면</a:t>
            </a:r>
          </a:p>
          <a:p>
            <a:r>
              <a:rPr lang="ko-KR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회사명</a:t>
            </a:r>
            <a:r>
              <a:rPr lang="en-US" altLang="ko-KR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 </a:t>
            </a:r>
            <a:r>
              <a:rPr lang="ko-KR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성함</a:t>
            </a:r>
            <a:r>
              <a:rPr lang="en-US" altLang="ko-KR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 </a:t>
            </a:r>
            <a:r>
              <a:rPr lang="ko-KR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연락처</a:t>
            </a:r>
            <a:r>
              <a:rPr lang="en-US" altLang="ko-KR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 </a:t>
            </a:r>
            <a:r>
              <a:rPr lang="ko-KR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문의내용을 메일로 보내주세요</a:t>
            </a:r>
            <a:r>
              <a:rPr lang="en-US" altLang="ko-KR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.</a:t>
            </a:r>
          </a:p>
          <a:p>
            <a:endParaRPr lang="en-US" altLang="ko-KR" sz="10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r>
              <a:rPr lang="ko-KR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서비스 컨설턴트가 성공 사례와 함께 여러분의 서비스를 </a:t>
            </a:r>
            <a:r>
              <a:rPr lang="en-US" altLang="ko-KR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Raise</a:t>
            </a:r>
            <a:r>
              <a:rPr lang="ko-KR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해 드립니다</a:t>
            </a:r>
            <a:r>
              <a:rPr lang="en-US" altLang="ko-KR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.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F802966-5052-8BC8-6B43-1B7F6E8384F5}"/>
              </a:ext>
            </a:extLst>
          </p:cNvPr>
          <p:cNvSpPr txBox="1"/>
          <p:nvPr/>
        </p:nvSpPr>
        <p:spPr>
          <a:xfrm>
            <a:off x="3767256" y="3366345"/>
            <a:ext cx="379462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파트너십 문의 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| 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기술 문의 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| 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요금 문의 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| 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서비스 이용문의 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| 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기타</a:t>
            </a:r>
            <a:endParaRPr lang="en-US" altLang="ko-KR" sz="10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31801CBF-E1FE-34D2-0BF1-F85521E67A99}"/>
              </a:ext>
            </a:extLst>
          </p:cNvPr>
          <p:cNvGrpSpPr/>
          <p:nvPr/>
        </p:nvGrpSpPr>
        <p:grpSpPr>
          <a:xfrm>
            <a:off x="558813" y="3143732"/>
            <a:ext cx="1774874" cy="468834"/>
            <a:chOff x="600141" y="3111507"/>
            <a:chExt cx="1774874" cy="468834"/>
          </a:xfrm>
        </p:grpSpPr>
        <p:pic>
          <p:nvPicPr>
            <p:cNvPr id="37" name="그래픽 36" descr="다운로드 단색으로 채워진">
              <a:extLst>
                <a:ext uri="{FF2B5EF4-FFF2-40B4-BE49-F238E27FC236}">
                  <a16:creationId xmlns:a16="http://schemas.microsoft.com/office/drawing/2014/main" id="{8B48D180-B5DB-906F-4948-B4116ED5D32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flipH="1">
              <a:off x="600141" y="3163551"/>
              <a:ext cx="144000" cy="144000"/>
            </a:xfrm>
            <a:prstGeom prst="rect">
              <a:avLst/>
            </a:prstGeom>
          </p:spPr>
        </p:pic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F0C442F3-E7F3-D4E3-02EE-2EE3C4E5E370}"/>
                </a:ext>
              </a:extLst>
            </p:cNvPr>
            <p:cNvSpPr/>
            <p:nvPr/>
          </p:nvSpPr>
          <p:spPr>
            <a:xfrm>
              <a:off x="678404" y="3111507"/>
              <a:ext cx="1696611" cy="265064"/>
            </a:xfrm>
            <a:prstGeom prst="rect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Ins="90000" rtlCol="0" anchor="ctr"/>
            <a:lstStyle/>
            <a:p>
              <a:pPr algn="l"/>
              <a:r>
                <a:rPr lang="en-US" altLang="ko-KR" sz="800" u="sng" noProof="1">
                  <a:solidFill>
                    <a:schemeClr val="tx1">
                      <a:lumMod val="85000"/>
                      <a:lumOff val="1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Raiseme </a:t>
              </a:r>
              <a:r>
                <a:rPr lang="ko-KR" altLang="en-US" sz="800" u="sng" noProof="1">
                  <a:solidFill>
                    <a:schemeClr val="tx1">
                      <a:lumMod val="85000"/>
                      <a:lumOff val="1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소개자료를 받고 싶어요</a:t>
              </a: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126DA522-A273-5150-318D-BA97E0A33387}"/>
                </a:ext>
              </a:extLst>
            </p:cNvPr>
            <p:cNvSpPr/>
            <p:nvPr/>
          </p:nvSpPr>
          <p:spPr>
            <a:xfrm>
              <a:off x="678404" y="3315277"/>
              <a:ext cx="1696611" cy="265064"/>
            </a:xfrm>
            <a:prstGeom prst="rect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Ins="90000" rtlCol="0" anchor="ctr"/>
            <a:lstStyle/>
            <a:p>
              <a:pPr algn="l"/>
              <a:r>
                <a:rPr lang="en-US" altLang="ko-KR" sz="800" u="sng" noProof="1">
                  <a:solidFill>
                    <a:schemeClr val="tx1">
                      <a:lumMod val="85000"/>
                      <a:lumOff val="1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API </a:t>
              </a:r>
              <a:r>
                <a:rPr lang="ko-KR" altLang="en-US" sz="800" u="sng" noProof="1">
                  <a:solidFill>
                    <a:schemeClr val="tx1">
                      <a:lumMod val="85000"/>
                      <a:lumOff val="1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사용 방법을 알고 싶어요</a:t>
              </a:r>
            </a:p>
          </p:txBody>
        </p:sp>
        <p:sp>
          <p:nvSpPr>
            <p:cNvPr id="40" name="Open External">
              <a:extLst>
                <a:ext uri="{FF2B5EF4-FFF2-40B4-BE49-F238E27FC236}">
                  <a16:creationId xmlns:a16="http://schemas.microsoft.com/office/drawing/2014/main" id="{04E465A8-5E90-6970-1F0C-DC4870765D8A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623258" y="3392056"/>
              <a:ext cx="97766" cy="108000"/>
            </a:xfrm>
            <a:custGeom>
              <a:avLst/>
              <a:gdLst>
                <a:gd name="T0" fmla="*/ 445 w 666"/>
                <a:gd name="T1" fmla="*/ 0 h 666"/>
                <a:gd name="T2" fmla="*/ 433 w 666"/>
                <a:gd name="T3" fmla="*/ 14 h 666"/>
                <a:gd name="T4" fmla="*/ 447 w 666"/>
                <a:gd name="T5" fmla="*/ 26 h 666"/>
                <a:gd name="T6" fmla="*/ 621 w 666"/>
                <a:gd name="T7" fmla="*/ 26 h 666"/>
                <a:gd name="T8" fmla="*/ 342 w 666"/>
                <a:gd name="T9" fmla="*/ 305 h 666"/>
                <a:gd name="T10" fmla="*/ 342 w 666"/>
                <a:gd name="T11" fmla="*/ 324 h 666"/>
                <a:gd name="T12" fmla="*/ 361 w 666"/>
                <a:gd name="T13" fmla="*/ 324 h 666"/>
                <a:gd name="T14" fmla="*/ 640 w 666"/>
                <a:gd name="T15" fmla="*/ 45 h 666"/>
                <a:gd name="T16" fmla="*/ 640 w 666"/>
                <a:gd name="T17" fmla="*/ 218 h 666"/>
                <a:gd name="T18" fmla="*/ 653 w 666"/>
                <a:gd name="T19" fmla="*/ 232 h 666"/>
                <a:gd name="T20" fmla="*/ 666 w 666"/>
                <a:gd name="T21" fmla="*/ 218 h 666"/>
                <a:gd name="T22" fmla="*/ 666 w 666"/>
                <a:gd name="T23" fmla="*/ 0 h 666"/>
                <a:gd name="T24" fmla="*/ 445 w 666"/>
                <a:gd name="T25" fmla="*/ 0 h 666"/>
                <a:gd name="T26" fmla="*/ 27 w 666"/>
                <a:gd name="T27" fmla="*/ 119 h 666"/>
                <a:gd name="T28" fmla="*/ 0 w 666"/>
                <a:gd name="T29" fmla="*/ 146 h 666"/>
                <a:gd name="T30" fmla="*/ 0 w 666"/>
                <a:gd name="T31" fmla="*/ 639 h 666"/>
                <a:gd name="T32" fmla="*/ 27 w 666"/>
                <a:gd name="T33" fmla="*/ 666 h 666"/>
                <a:gd name="T34" fmla="*/ 520 w 666"/>
                <a:gd name="T35" fmla="*/ 666 h 666"/>
                <a:gd name="T36" fmla="*/ 547 w 666"/>
                <a:gd name="T37" fmla="*/ 639 h 666"/>
                <a:gd name="T38" fmla="*/ 547 w 666"/>
                <a:gd name="T39" fmla="*/ 226 h 666"/>
                <a:gd name="T40" fmla="*/ 533 w 666"/>
                <a:gd name="T41" fmla="*/ 212 h 666"/>
                <a:gd name="T42" fmla="*/ 520 w 666"/>
                <a:gd name="T43" fmla="*/ 226 h 666"/>
                <a:gd name="T44" fmla="*/ 520 w 666"/>
                <a:gd name="T45" fmla="*/ 639 h 666"/>
                <a:gd name="T46" fmla="*/ 27 w 666"/>
                <a:gd name="T47" fmla="*/ 639 h 666"/>
                <a:gd name="T48" fmla="*/ 27 w 666"/>
                <a:gd name="T49" fmla="*/ 146 h 666"/>
                <a:gd name="T50" fmla="*/ 440 w 666"/>
                <a:gd name="T51" fmla="*/ 146 h 666"/>
                <a:gd name="T52" fmla="*/ 453 w 666"/>
                <a:gd name="T53" fmla="*/ 133 h 666"/>
                <a:gd name="T54" fmla="*/ 440 w 666"/>
                <a:gd name="T55" fmla="*/ 119 h 666"/>
                <a:gd name="T56" fmla="*/ 27 w 666"/>
                <a:gd name="T57" fmla="*/ 119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66" h="666">
                  <a:moveTo>
                    <a:pt x="445" y="0"/>
                  </a:moveTo>
                  <a:cubicBezTo>
                    <a:pt x="438" y="0"/>
                    <a:pt x="432" y="7"/>
                    <a:pt x="433" y="14"/>
                  </a:cubicBezTo>
                  <a:cubicBezTo>
                    <a:pt x="434" y="21"/>
                    <a:pt x="440" y="27"/>
                    <a:pt x="447" y="26"/>
                  </a:cubicBezTo>
                  <a:lnTo>
                    <a:pt x="621" y="26"/>
                  </a:lnTo>
                  <a:lnTo>
                    <a:pt x="342" y="305"/>
                  </a:lnTo>
                  <a:cubicBezTo>
                    <a:pt x="337" y="310"/>
                    <a:pt x="337" y="319"/>
                    <a:pt x="342" y="324"/>
                  </a:cubicBezTo>
                  <a:cubicBezTo>
                    <a:pt x="347" y="329"/>
                    <a:pt x="356" y="329"/>
                    <a:pt x="361" y="324"/>
                  </a:cubicBezTo>
                  <a:lnTo>
                    <a:pt x="640" y="45"/>
                  </a:lnTo>
                  <a:lnTo>
                    <a:pt x="640" y="218"/>
                  </a:lnTo>
                  <a:cubicBezTo>
                    <a:pt x="639" y="225"/>
                    <a:pt x="646" y="232"/>
                    <a:pt x="653" y="232"/>
                  </a:cubicBezTo>
                  <a:cubicBezTo>
                    <a:pt x="660" y="232"/>
                    <a:pt x="666" y="225"/>
                    <a:pt x="666" y="218"/>
                  </a:cubicBezTo>
                  <a:lnTo>
                    <a:pt x="666" y="0"/>
                  </a:lnTo>
                  <a:lnTo>
                    <a:pt x="445" y="0"/>
                  </a:lnTo>
                  <a:close/>
                  <a:moveTo>
                    <a:pt x="27" y="119"/>
                  </a:moveTo>
                  <a:cubicBezTo>
                    <a:pt x="12" y="119"/>
                    <a:pt x="0" y="131"/>
                    <a:pt x="0" y="146"/>
                  </a:cubicBezTo>
                  <a:lnTo>
                    <a:pt x="0" y="639"/>
                  </a:lnTo>
                  <a:cubicBezTo>
                    <a:pt x="0" y="654"/>
                    <a:pt x="12" y="666"/>
                    <a:pt x="27" y="666"/>
                  </a:cubicBezTo>
                  <a:lnTo>
                    <a:pt x="520" y="666"/>
                  </a:lnTo>
                  <a:cubicBezTo>
                    <a:pt x="535" y="666"/>
                    <a:pt x="547" y="654"/>
                    <a:pt x="547" y="639"/>
                  </a:cubicBezTo>
                  <a:lnTo>
                    <a:pt x="547" y="226"/>
                  </a:lnTo>
                  <a:cubicBezTo>
                    <a:pt x="547" y="219"/>
                    <a:pt x="540" y="212"/>
                    <a:pt x="533" y="212"/>
                  </a:cubicBezTo>
                  <a:cubicBezTo>
                    <a:pt x="526" y="212"/>
                    <a:pt x="520" y="219"/>
                    <a:pt x="520" y="226"/>
                  </a:cubicBezTo>
                  <a:lnTo>
                    <a:pt x="520" y="639"/>
                  </a:lnTo>
                  <a:lnTo>
                    <a:pt x="27" y="639"/>
                  </a:lnTo>
                  <a:lnTo>
                    <a:pt x="27" y="146"/>
                  </a:lnTo>
                  <a:lnTo>
                    <a:pt x="440" y="146"/>
                  </a:lnTo>
                  <a:cubicBezTo>
                    <a:pt x="447" y="146"/>
                    <a:pt x="453" y="140"/>
                    <a:pt x="453" y="133"/>
                  </a:cubicBezTo>
                  <a:cubicBezTo>
                    <a:pt x="453" y="125"/>
                    <a:pt x="447" y="119"/>
                    <a:pt x="440" y="119"/>
                  </a:cubicBezTo>
                  <a:lnTo>
                    <a:pt x="27" y="119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6" name="부제목 5">
            <a:extLst>
              <a:ext uri="{FF2B5EF4-FFF2-40B4-BE49-F238E27FC236}">
                <a16:creationId xmlns:a16="http://schemas.microsoft.com/office/drawing/2014/main" id="{653B7BB8-8ECE-C24A-27A5-D61458AAC4C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  <a:ea typeface="+mn-ea"/>
              </a:rPr>
              <a:t>Main &gt; Use Case</a:t>
            </a:r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18" name="텍스트 개체 틀 17">
            <a:extLst>
              <a:ext uri="{FF2B5EF4-FFF2-40B4-BE49-F238E27FC236}">
                <a16:creationId xmlns:a16="http://schemas.microsoft.com/office/drawing/2014/main" id="{E2E0CCC5-E9CE-19D6-02D7-C59C5EF361B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  <a:ea typeface="+mn-ea"/>
              </a:rPr>
              <a:t>C_COUN_01_T</a:t>
            </a:r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E9D2F9D5-DF05-5040-C159-30D34F256F78}"/>
              </a:ext>
            </a:extLst>
          </p:cNvPr>
          <p:cNvSpPr/>
          <p:nvPr/>
        </p:nvSpPr>
        <p:spPr>
          <a:xfrm>
            <a:off x="217502" y="791183"/>
            <a:ext cx="9010636" cy="51606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 dirty="0">
              <a:latin typeface="+mn-ea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85902E5B-699A-A0FC-5FB1-13F62B51D3A7}"/>
              </a:ext>
            </a:extLst>
          </p:cNvPr>
          <p:cNvSpPr/>
          <p:nvPr/>
        </p:nvSpPr>
        <p:spPr>
          <a:xfrm>
            <a:off x="217502" y="791183"/>
            <a:ext cx="9010636" cy="51606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 dirty="0">
              <a:latin typeface="+mn-ea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D75A619E-BEBC-11DE-E62D-C9B5DDE33A2A}"/>
              </a:ext>
            </a:extLst>
          </p:cNvPr>
          <p:cNvSpPr/>
          <p:nvPr/>
        </p:nvSpPr>
        <p:spPr bwMode="auto">
          <a:xfrm>
            <a:off x="338543" y="949952"/>
            <a:ext cx="1004929" cy="198522"/>
          </a:xfrm>
          <a:prstGeom prst="rect">
            <a:avLst/>
          </a:prstGeom>
          <a:noFill/>
          <a:ln w="28575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lIns="36000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050" b="1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Raiseme </a:t>
            </a:r>
            <a:r>
              <a:rPr lang="en-US" altLang="ko-KR" sz="1050" b="1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Logo</a:t>
            </a:r>
            <a:endParaRPr kumimoji="0" lang="ko-KR" altLang="en-US" sz="1050" b="1" dirty="0">
              <a:solidFill>
                <a:schemeClr val="bg1">
                  <a:lumMod val="65000"/>
                </a:schemeClr>
              </a:solidFill>
              <a:latin typeface="+mn-ea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2B67A5E-5182-D9F7-B816-1690BBC9A02D}"/>
              </a:ext>
            </a:extLst>
          </p:cNvPr>
          <p:cNvSpPr txBox="1"/>
          <p:nvPr/>
        </p:nvSpPr>
        <p:spPr>
          <a:xfrm>
            <a:off x="6758404" y="926102"/>
            <a:ext cx="502309" cy="246221"/>
          </a:xfrm>
          <a:prstGeom prst="rect">
            <a:avLst/>
          </a:prstGeom>
          <a:noFill/>
        </p:spPr>
        <p:txBody>
          <a:bodyPr wrap="none" lIns="36000" rIns="36000" rtlCol="0" anchor="ctr">
            <a:spAutoFit/>
          </a:bodyPr>
          <a:lstStyle/>
          <a:p>
            <a:pPr algn="ctr"/>
            <a:r>
              <a:rPr kumimoji="1" lang="en-US" altLang="en-US" sz="1000" b="1" dirty="0">
                <a:latin typeface="+mn-ea"/>
              </a:rPr>
              <a:t>Service</a:t>
            </a:r>
            <a:endParaRPr kumimoji="1" lang="x-none" altLang="en-US" sz="1000" b="1" dirty="0">
              <a:latin typeface="+mn-ea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A53BCDB-8EE2-C78B-87F9-E4F06FC9BA70}"/>
              </a:ext>
            </a:extLst>
          </p:cNvPr>
          <p:cNvSpPr txBox="1"/>
          <p:nvPr/>
        </p:nvSpPr>
        <p:spPr>
          <a:xfrm>
            <a:off x="8651687" y="926102"/>
            <a:ext cx="407731" cy="246221"/>
          </a:xfrm>
          <a:prstGeom prst="rect">
            <a:avLst/>
          </a:prstGeom>
          <a:noFill/>
        </p:spPr>
        <p:txBody>
          <a:bodyPr wrap="none" lIns="36000" rIns="36000" rtlCol="0" anchor="ctr">
            <a:spAutoFit/>
          </a:bodyPr>
          <a:lstStyle/>
          <a:p>
            <a:pPr algn="ctr"/>
            <a:r>
              <a:rPr kumimoji="1" lang="en-US" altLang="en-US" sz="1000" b="1" dirty="0">
                <a:latin typeface="+mn-ea"/>
              </a:rPr>
              <a:t>News</a:t>
            </a:r>
            <a:endParaRPr kumimoji="1" lang="x-none" altLang="en-US" sz="1000" b="1" dirty="0">
              <a:latin typeface="+mn-ea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CB90113-F490-D21D-E2E5-95C9DEEF2424}"/>
              </a:ext>
            </a:extLst>
          </p:cNvPr>
          <p:cNvSpPr txBox="1"/>
          <p:nvPr/>
        </p:nvSpPr>
        <p:spPr>
          <a:xfrm>
            <a:off x="7893956" y="926102"/>
            <a:ext cx="620930" cy="246221"/>
          </a:xfrm>
          <a:prstGeom prst="rect">
            <a:avLst/>
          </a:prstGeom>
          <a:noFill/>
        </p:spPr>
        <p:txBody>
          <a:bodyPr wrap="none" lIns="36000" rIns="36000" rtlCol="0" anchor="ctr">
            <a:spAutoFit/>
          </a:bodyPr>
          <a:lstStyle/>
          <a:p>
            <a:pPr algn="ctr"/>
            <a:r>
              <a:rPr kumimoji="1" lang="en-US" altLang="en-US" sz="1000" b="1" dirty="0">
                <a:latin typeface="+mn-ea"/>
              </a:rPr>
              <a:t>Use Case</a:t>
            </a:r>
            <a:endParaRPr kumimoji="1" lang="x-none" altLang="en-US" sz="1000" b="1" dirty="0">
              <a:latin typeface="+mn-ea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6BF85CD-D9DB-C953-0D6B-495AC2C2A4B1}"/>
              </a:ext>
            </a:extLst>
          </p:cNvPr>
          <p:cNvSpPr txBox="1"/>
          <p:nvPr/>
        </p:nvSpPr>
        <p:spPr>
          <a:xfrm>
            <a:off x="6170591" y="926102"/>
            <a:ext cx="451012" cy="246221"/>
          </a:xfrm>
          <a:prstGeom prst="rect">
            <a:avLst/>
          </a:prstGeom>
          <a:noFill/>
        </p:spPr>
        <p:txBody>
          <a:bodyPr wrap="none" lIns="36000" rIns="36000" rtlCol="0"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000" b="1" dirty="0">
                <a:latin typeface="+mn-ea"/>
              </a:rPr>
              <a:t>About</a:t>
            </a:r>
            <a:endParaRPr kumimoji="0" lang="ko-KR" altLang="en-US" sz="1000" b="1" dirty="0">
              <a:latin typeface="+mn-ea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58969DF-F247-84FD-73B8-12A56A9328F3}"/>
              </a:ext>
            </a:extLst>
          </p:cNvPr>
          <p:cNvSpPr txBox="1"/>
          <p:nvPr/>
        </p:nvSpPr>
        <p:spPr>
          <a:xfrm>
            <a:off x="7397514" y="926102"/>
            <a:ext cx="359641" cy="246221"/>
          </a:xfrm>
          <a:prstGeom prst="rect">
            <a:avLst/>
          </a:prstGeom>
          <a:noFill/>
        </p:spPr>
        <p:txBody>
          <a:bodyPr wrap="none" lIns="36000" rIns="36000" rtlCol="0" anchor="ctr">
            <a:spAutoFit/>
          </a:bodyPr>
          <a:lstStyle/>
          <a:p>
            <a:pPr algn="ctr"/>
            <a:r>
              <a:rPr kumimoji="1" lang="en-US" altLang="en-US" sz="1000" b="1" dirty="0">
                <a:latin typeface="+mn-ea"/>
              </a:rPr>
              <a:t>Tech</a:t>
            </a:r>
            <a:endParaRPr kumimoji="1" lang="x-none" altLang="en-US" sz="10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2088013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BE796F06-D029-44AC-AB87-9C24BCB2A51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  <a:ea typeface="+mn-ea"/>
              </a:rPr>
              <a:t>Use Case_</a:t>
            </a:r>
            <a:r>
              <a:rPr lang="ko-KR" altLang="en-US" dirty="0">
                <a:latin typeface="+mn-ea"/>
                <a:ea typeface="+mn-ea"/>
              </a:rPr>
              <a:t>인터넷강의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3E2C56D-8838-3556-ACD6-6A02018D7E8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  <a:ea typeface="+mn-ea"/>
              </a:rPr>
              <a:t>Main &gt; Use Case</a:t>
            </a:r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30F0EAB1-3B8A-D283-BB2A-EFDE5216662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  <a:ea typeface="+mn-ea"/>
              </a:rPr>
              <a:t>C_ONLI_01_T</a:t>
            </a:r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7FE4E18-3838-34A2-9C6B-A3855E2DD41C}"/>
              </a:ext>
            </a:extLst>
          </p:cNvPr>
          <p:cNvSpPr/>
          <p:nvPr/>
        </p:nvSpPr>
        <p:spPr bwMode="auto">
          <a:xfrm>
            <a:off x="217502" y="1307243"/>
            <a:ext cx="9010633" cy="2648751"/>
          </a:xfrm>
          <a:prstGeom prst="rect">
            <a:avLst/>
          </a:prstGeom>
          <a:solidFill>
            <a:srgbClr val="D9D9D9"/>
          </a:solidFill>
          <a:ln w="28575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0" lang="ko-KR" altLang="en-US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21" name="Freeform 129">
            <a:extLst>
              <a:ext uri="{FF2B5EF4-FFF2-40B4-BE49-F238E27FC236}">
                <a16:creationId xmlns:a16="http://schemas.microsoft.com/office/drawing/2014/main" id="{68B94DF3-C65B-F019-D97E-67A957E544DD}"/>
              </a:ext>
            </a:extLst>
          </p:cNvPr>
          <p:cNvSpPr>
            <a:spLocks noEditPoints="1"/>
          </p:cNvSpPr>
          <p:nvPr/>
        </p:nvSpPr>
        <p:spPr bwMode="auto">
          <a:xfrm>
            <a:off x="4329119" y="2313334"/>
            <a:ext cx="787402" cy="644552"/>
          </a:xfrm>
          <a:custGeom>
            <a:avLst/>
            <a:gdLst>
              <a:gd name="T0" fmla="*/ 800850339 w 68"/>
              <a:gd name="T1" fmla="*/ 578081024 h 55"/>
              <a:gd name="T2" fmla="*/ 741964184 w 68"/>
              <a:gd name="T3" fmla="*/ 648868068 h 55"/>
              <a:gd name="T4" fmla="*/ 58886155 w 68"/>
              <a:gd name="T5" fmla="*/ 648868068 h 55"/>
              <a:gd name="T6" fmla="*/ 0 w 68"/>
              <a:gd name="T7" fmla="*/ 578081024 h 55"/>
              <a:gd name="T8" fmla="*/ 0 w 68"/>
              <a:gd name="T9" fmla="*/ 70787044 h 55"/>
              <a:gd name="T10" fmla="*/ 58886155 w 68"/>
              <a:gd name="T11" fmla="*/ 0 h 55"/>
              <a:gd name="T12" fmla="*/ 741964184 w 68"/>
              <a:gd name="T13" fmla="*/ 0 h 55"/>
              <a:gd name="T14" fmla="*/ 800850339 w 68"/>
              <a:gd name="T15" fmla="*/ 70787044 h 55"/>
              <a:gd name="T16" fmla="*/ 800850339 w 68"/>
              <a:gd name="T17" fmla="*/ 578081024 h 55"/>
              <a:gd name="T18" fmla="*/ 58886155 w 68"/>
              <a:gd name="T19" fmla="*/ 58988631 h 55"/>
              <a:gd name="T20" fmla="*/ 47108238 w 68"/>
              <a:gd name="T21" fmla="*/ 70787044 h 55"/>
              <a:gd name="T22" fmla="*/ 47108238 w 68"/>
              <a:gd name="T23" fmla="*/ 578081024 h 55"/>
              <a:gd name="T24" fmla="*/ 58886155 w 68"/>
              <a:gd name="T25" fmla="*/ 601677850 h 55"/>
              <a:gd name="T26" fmla="*/ 741964184 w 68"/>
              <a:gd name="T27" fmla="*/ 601677850 h 55"/>
              <a:gd name="T28" fmla="*/ 753742101 w 68"/>
              <a:gd name="T29" fmla="*/ 578081024 h 55"/>
              <a:gd name="T30" fmla="*/ 753742101 w 68"/>
              <a:gd name="T31" fmla="*/ 70787044 h 55"/>
              <a:gd name="T32" fmla="*/ 741964184 w 68"/>
              <a:gd name="T33" fmla="*/ 58988631 h 55"/>
              <a:gd name="T34" fmla="*/ 58886155 w 68"/>
              <a:gd name="T35" fmla="*/ 58988631 h 55"/>
              <a:gd name="T36" fmla="*/ 188436383 w 68"/>
              <a:gd name="T37" fmla="*/ 271346327 h 55"/>
              <a:gd name="T38" fmla="*/ 105994393 w 68"/>
              <a:gd name="T39" fmla="*/ 188760870 h 55"/>
              <a:gd name="T40" fmla="*/ 188436383 w 68"/>
              <a:gd name="T41" fmla="*/ 106178848 h 55"/>
              <a:gd name="T42" fmla="*/ 270874942 w 68"/>
              <a:gd name="T43" fmla="*/ 188760870 h 55"/>
              <a:gd name="T44" fmla="*/ 188436383 w 68"/>
              <a:gd name="T45" fmla="*/ 271346327 h 55"/>
              <a:gd name="T46" fmla="*/ 694855946 w 68"/>
              <a:gd name="T47" fmla="*/ 542689220 h 55"/>
              <a:gd name="T48" fmla="*/ 105994393 w 68"/>
              <a:gd name="T49" fmla="*/ 542689220 h 55"/>
              <a:gd name="T50" fmla="*/ 105994393 w 68"/>
              <a:gd name="T51" fmla="*/ 460107198 h 55"/>
              <a:gd name="T52" fmla="*/ 235544621 w 68"/>
              <a:gd name="T53" fmla="*/ 330331523 h 55"/>
              <a:gd name="T54" fmla="*/ 306208694 w 68"/>
              <a:gd name="T55" fmla="*/ 389320154 h 55"/>
              <a:gd name="T56" fmla="*/ 518197480 w 68"/>
              <a:gd name="T57" fmla="*/ 176962457 h 55"/>
              <a:gd name="T58" fmla="*/ 694855946 w 68"/>
              <a:gd name="T59" fmla="*/ 353928349 h 55"/>
              <a:gd name="T60" fmla="*/ 694855946 w 68"/>
              <a:gd name="T61" fmla="*/ 542689220 h 55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68" h="55">
                <a:moveTo>
                  <a:pt x="68" y="49"/>
                </a:moveTo>
                <a:cubicBezTo>
                  <a:pt x="68" y="53"/>
                  <a:pt x="66" y="55"/>
                  <a:pt x="63" y="55"/>
                </a:cubicBezTo>
                <a:cubicBezTo>
                  <a:pt x="5" y="55"/>
                  <a:pt x="5" y="55"/>
                  <a:pt x="5" y="55"/>
                </a:cubicBezTo>
                <a:cubicBezTo>
                  <a:pt x="2" y="55"/>
                  <a:pt x="0" y="53"/>
                  <a:pt x="0" y="49"/>
                </a:cubicBezTo>
                <a:cubicBezTo>
                  <a:pt x="0" y="6"/>
                  <a:pt x="0" y="6"/>
                  <a:pt x="0" y="6"/>
                </a:cubicBezTo>
                <a:cubicBezTo>
                  <a:pt x="0" y="3"/>
                  <a:pt x="2" y="0"/>
                  <a:pt x="5" y="0"/>
                </a:cubicBezTo>
                <a:cubicBezTo>
                  <a:pt x="63" y="0"/>
                  <a:pt x="63" y="0"/>
                  <a:pt x="63" y="0"/>
                </a:cubicBezTo>
                <a:cubicBezTo>
                  <a:pt x="66" y="0"/>
                  <a:pt x="68" y="3"/>
                  <a:pt x="68" y="6"/>
                </a:cubicBezTo>
                <a:lnTo>
                  <a:pt x="68" y="49"/>
                </a:lnTo>
                <a:close/>
                <a:moveTo>
                  <a:pt x="5" y="5"/>
                </a:moveTo>
                <a:cubicBezTo>
                  <a:pt x="5" y="5"/>
                  <a:pt x="4" y="5"/>
                  <a:pt x="4" y="6"/>
                </a:cubicBezTo>
                <a:cubicBezTo>
                  <a:pt x="4" y="49"/>
                  <a:pt x="4" y="49"/>
                  <a:pt x="4" y="49"/>
                </a:cubicBezTo>
                <a:cubicBezTo>
                  <a:pt x="4" y="50"/>
                  <a:pt x="5" y="51"/>
                  <a:pt x="5" y="51"/>
                </a:cubicBezTo>
                <a:cubicBezTo>
                  <a:pt x="63" y="51"/>
                  <a:pt x="63" y="51"/>
                  <a:pt x="63" y="51"/>
                </a:cubicBezTo>
                <a:cubicBezTo>
                  <a:pt x="63" y="51"/>
                  <a:pt x="64" y="50"/>
                  <a:pt x="64" y="49"/>
                </a:cubicBezTo>
                <a:cubicBezTo>
                  <a:pt x="64" y="6"/>
                  <a:pt x="64" y="6"/>
                  <a:pt x="64" y="6"/>
                </a:cubicBezTo>
                <a:cubicBezTo>
                  <a:pt x="64" y="5"/>
                  <a:pt x="63" y="5"/>
                  <a:pt x="63" y="5"/>
                </a:cubicBezTo>
                <a:lnTo>
                  <a:pt x="5" y="5"/>
                </a:lnTo>
                <a:close/>
                <a:moveTo>
                  <a:pt x="16" y="23"/>
                </a:moveTo>
                <a:cubicBezTo>
                  <a:pt x="12" y="23"/>
                  <a:pt x="9" y="20"/>
                  <a:pt x="9" y="16"/>
                </a:cubicBezTo>
                <a:cubicBezTo>
                  <a:pt x="9" y="13"/>
                  <a:pt x="12" y="9"/>
                  <a:pt x="16" y="9"/>
                </a:cubicBezTo>
                <a:cubicBezTo>
                  <a:pt x="20" y="9"/>
                  <a:pt x="23" y="13"/>
                  <a:pt x="23" y="16"/>
                </a:cubicBezTo>
                <a:cubicBezTo>
                  <a:pt x="23" y="20"/>
                  <a:pt x="20" y="23"/>
                  <a:pt x="16" y="23"/>
                </a:cubicBezTo>
                <a:close/>
                <a:moveTo>
                  <a:pt x="59" y="46"/>
                </a:moveTo>
                <a:cubicBezTo>
                  <a:pt x="9" y="46"/>
                  <a:pt x="9" y="46"/>
                  <a:pt x="9" y="46"/>
                </a:cubicBezTo>
                <a:cubicBezTo>
                  <a:pt x="9" y="39"/>
                  <a:pt x="9" y="39"/>
                  <a:pt x="9" y="39"/>
                </a:cubicBezTo>
                <a:cubicBezTo>
                  <a:pt x="20" y="28"/>
                  <a:pt x="20" y="28"/>
                  <a:pt x="20" y="28"/>
                </a:cubicBezTo>
                <a:cubicBezTo>
                  <a:pt x="26" y="33"/>
                  <a:pt x="26" y="33"/>
                  <a:pt x="26" y="33"/>
                </a:cubicBezTo>
                <a:cubicBezTo>
                  <a:pt x="44" y="15"/>
                  <a:pt x="44" y="15"/>
                  <a:pt x="44" y="15"/>
                </a:cubicBezTo>
                <a:cubicBezTo>
                  <a:pt x="59" y="30"/>
                  <a:pt x="59" y="30"/>
                  <a:pt x="59" y="30"/>
                </a:cubicBezTo>
                <a:lnTo>
                  <a:pt x="59" y="46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/>
          <a:lstStyle/>
          <a:p>
            <a:endParaRPr lang="id-ID" dirty="0">
              <a:latin typeface="+mn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581F440-063B-DF95-7C9D-3083508EB5D5}"/>
              </a:ext>
            </a:extLst>
          </p:cNvPr>
          <p:cNvSpPr txBox="1"/>
          <p:nvPr/>
        </p:nvSpPr>
        <p:spPr>
          <a:xfrm>
            <a:off x="3251200" y="1764865"/>
            <a:ext cx="30241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언제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어디서나</a:t>
            </a:r>
            <a:endParaRPr lang="en-US" altLang="ko-KR" sz="12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2759C6A-27D1-60CF-4DAE-C5329A3EFABC}"/>
              </a:ext>
            </a:extLst>
          </p:cNvPr>
          <p:cNvSpPr txBox="1"/>
          <p:nvPr/>
        </p:nvSpPr>
        <p:spPr>
          <a:xfrm>
            <a:off x="3724375" y="1971880"/>
            <a:ext cx="2006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Raiseme</a:t>
            </a:r>
          </a:p>
        </p:txBody>
      </p:sp>
      <p:graphicFrame>
        <p:nvGraphicFramePr>
          <p:cNvPr id="7" name="표 7">
            <a:extLst>
              <a:ext uri="{FF2B5EF4-FFF2-40B4-BE49-F238E27FC236}">
                <a16:creationId xmlns:a16="http://schemas.microsoft.com/office/drawing/2014/main" id="{4267B0B1-7DF9-AB34-B448-EDD7D518AC00}"/>
              </a:ext>
            </a:extLst>
          </p:cNvPr>
          <p:cNvGraphicFramePr>
            <a:graphicFrameLocks noGrp="1"/>
          </p:cNvGraphicFramePr>
          <p:nvPr/>
        </p:nvGraphicFramePr>
        <p:xfrm>
          <a:off x="200314" y="3959344"/>
          <a:ext cx="9027815" cy="4404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5563">
                  <a:extLst>
                    <a:ext uri="{9D8B030D-6E8A-4147-A177-3AD203B41FA5}">
                      <a16:colId xmlns:a16="http://schemas.microsoft.com/office/drawing/2014/main" val="1189413438"/>
                    </a:ext>
                  </a:extLst>
                </a:gridCol>
                <a:gridCol w="1805563">
                  <a:extLst>
                    <a:ext uri="{9D8B030D-6E8A-4147-A177-3AD203B41FA5}">
                      <a16:colId xmlns:a16="http://schemas.microsoft.com/office/drawing/2014/main" val="2926711323"/>
                    </a:ext>
                  </a:extLst>
                </a:gridCol>
                <a:gridCol w="1805563">
                  <a:extLst>
                    <a:ext uri="{9D8B030D-6E8A-4147-A177-3AD203B41FA5}">
                      <a16:colId xmlns:a16="http://schemas.microsoft.com/office/drawing/2014/main" val="1573006716"/>
                    </a:ext>
                  </a:extLst>
                </a:gridCol>
                <a:gridCol w="1805563">
                  <a:extLst>
                    <a:ext uri="{9D8B030D-6E8A-4147-A177-3AD203B41FA5}">
                      <a16:colId xmlns:a16="http://schemas.microsoft.com/office/drawing/2014/main" val="2609106868"/>
                    </a:ext>
                  </a:extLst>
                </a:gridCol>
                <a:gridCol w="1805563">
                  <a:extLst>
                    <a:ext uri="{9D8B030D-6E8A-4147-A177-3AD203B41FA5}">
                      <a16:colId xmlns:a16="http://schemas.microsoft.com/office/drawing/2014/main" val="21874734"/>
                    </a:ext>
                  </a:extLst>
                </a:gridCol>
              </a:tblGrid>
              <a:tr h="440481">
                <a:tc>
                  <a:txBody>
                    <a:bodyPr/>
                    <a:lstStyle/>
                    <a:p>
                      <a:pPr marL="0" marR="0" lvl="0" indent="0" algn="ctr" defTabSz="914192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/>
                          <a:ea typeface="+mn-ea"/>
                          <a:cs typeface="Segoe UI" panose="020B0502040204020203" pitchFamily="34" charset="0"/>
                        </a:rPr>
                        <a:t>화상상담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192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/>
                          <a:ea typeface="+mn-ea"/>
                          <a:cs typeface="Segoe UI" panose="020B0502040204020203" pitchFamily="34" charset="0"/>
                        </a:rPr>
                        <a:t>인터넷강의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192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/>
                          <a:ea typeface="+mn-ea"/>
                          <a:cs typeface="Segoe UI" panose="020B0502040204020203" pitchFamily="34" charset="0"/>
                        </a:rPr>
                        <a:t>자율학습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192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/>
                          <a:ea typeface="+mn-ea"/>
                          <a:cs typeface="Segoe UI" panose="020B0502040204020203" pitchFamily="34" charset="0"/>
                        </a:rPr>
                        <a:t>원격수업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192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/>
                          <a:ea typeface="+mn-ea"/>
                          <a:cs typeface="Segoe UI" panose="020B0502040204020203" pitchFamily="34" charset="0"/>
                        </a:rPr>
                        <a:t>온라인시험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6128675"/>
                  </a:ext>
                </a:extLst>
              </a:tr>
            </a:tbl>
          </a:graphicData>
        </a:graphic>
      </p:graphicFrame>
      <p:sp>
        <p:nvSpPr>
          <p:cNvPr id="43" name="직사각형 42">
            <a:extLst>
              <a:ext uri="{FF2B5EF4-FFF2-40B4-BE49-F238E27FC236}">
                <a16:creationId xmlns:a16="http://schemas.microsoft.com/office/drawing/2014/main" id="{649F65AA-4146-99E3-2C6E-62A96B23F2CB}"/>
              </a:ext>
            </a:extLst>
          </p:cNvPr>
          <p:cNvSpPr/>
          <p:nvPr/>
        </p:nvSpPr>
        <p:spPr>
          <a:xfrm>
            <a:off x="2005394" y="4341771"/>
            <a:ext cx="1812397" cy="6105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Ins="90000" rtlCol="0" anchor="ctr"/>
          <a:lstStyle/>
          <a:p>
            <a:pPr algn="l"/>
            <a:endParaRPr lang="ko-KR" altLang="en-US" sz="1000" noProof="1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F5CDC625-6F38-7920-ED41-6313B801E864}"/>
              </a:ext>
            </a:extLst>
          </p:cNvPr>
          <p:cNvSpPr/>
          <p:nvPr/>
        </p:nvSpPr>
        <p:spPr>
          <a:xfrm>
            <a:off x="214262" y="4396538"/>
            <a:ext cx="9010632" cy="2224174"/>
          </a:xfrm>
          <a:prstGeom prst="rect">
            <a:avLst/>
          </a:prstGeom>
          <a:solidFill>
            <a:schemeClr val="bg1">
              <a:lumMod val="65000"/>
            </a:schemeClr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Ins="90000" rtlCol="0" anchor="ctr"/>
          <a:lstStyle/>
          <a:p>
            <a:pPr algn="ctr"/>
            <a:r>
              <a:rPr lang="ko-KR" altLang="en-US" b="1" noProof="1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인터넷강의 소개 영역</a:t>
            </a:r>
            <a:endParaRPr lang="en-US" altLang="ko-KR" b="1" noProof="1">
              <a:solidFill>
                <a:srgbClr val="FF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en-US" altLang="ko-KR" b="1" noProof="1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</a:t>
            </a:r>
            <a:r>
              <a:rPr lang="ko-KR" altLang="en-US" b="1" noProof="1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추가 예정</a:t>
            </a:r>
            <a:r>
              <a:rPr lang="en-US" altLang="ko-KR" b="1" noProof="1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  <a:endParaRPr lang="ko-KR" altLang="en-US" b="1" noProof="1">
              <a:solidFill>
                <a:srgbClr val="FF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EF68336-7FCF-580B-7CDA-B28E5CCFFA19}"/>
              </a:ext>
            </a:extLst>
          </p:cNvPr>
          <p:cNvSpPr/>
          <p:nvPr/>
        </p:nvSpPr>
        <p:spPr>
          <a:xfrm>
            <a:off x="217502" y="791183"/>
            <a:ext cx="9010636" cy="51606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 dirty="0">
              <a:latin typeface="+mn-ea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05E05C9-1FC1-FE11-402F-D6AB7B515AEA}"/>
              </a:ext>
            </a:extLst>
          </p:cNvPr>
          <p:cNvSpPr/>
          <p:nvPr/>
        </p:nvSpPr>
        <p:spPr>
          <a:xfrm>
            <a:off x="217502" y="791183"/>
            <a:ext cx="9010636" cy="51606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 dirty="0">
              <a:latin typeface="+mn-ea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42DFA0B-42C1-EF37-5DD3-8E30C61B2647}"/>
              </a:ext>
            </a:extLst>
          </p:cNvPr>
          <p:cNvSpPr/>
          <p:nvPr/>
        </p:nvSpPr>
        <p:spPr bwMode="auto">
          <a:xfrm>
            <a:off x="338543" y="949952"/>
            <a:ext cx="1004929" cy="198522"/>
          </a:xfrm>
          <a:prstGeom prst="rect">
            <a:avLst/>
          </a:prstGeom>
          <a:noFill/>
          <a:ln w="28575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lIns="36000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050" b="1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Raiseme </a:t>
            </a:r>
            <a:r>
              <a:rPr lang="en-US" altLang="ko-KR" sz="1050" b="1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Logo</a:t>
            </a:r>
            <a:endParaRPr kumimoji="0" lang="ko-KR" altLang="en-US" sz="1050" b="1" dirty="0">
              <a:solidFill>
                <a:schemeClr val="bg1">
                  <a:lumMod val="65000"/>
                </a:schemeClr>
              </a:solidFill>
              <a:latin typeface="+mn-ea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B466127-D2E8-FB49-E525-297F407B09FF}"/>
              </a:ext>
            </a:extLst>
          </p:cNvPr>
          <p:cNvSpPr txBox="1"/>
          <p:nvPr/>
        </p:nvSpPr>
        <p:spPr>
          <a:xfrm>
            <a:off x="6758404" y="926102"/>
            <a:ext cx="502309" cy="246221"/>
          </a:xfrm>
          <a:prstGeom prst="rect">
            <a:avLst/>
          </a:prstGeom>
          <a:noFill/>
        </p:spPr>
        <p:txBody>
          <a:bodyPr wrap="none" lIns="36000" rIns="36000" rtlCol="0" anchor="ctr">
            <a:spAutoFit/>
          </a:bodyPr>
          <a:lstStyle/>
          <a:p>
            <a:pPr algn="ctr"/>
            <a:r>
              <a:rPr kumimoji="1" lang="en-US" altLang="en-US" sz="1000" b="1" dirty="0">
                <a:latin typeface="+mn-ea"/>
              </a:rPr>
              <a:t>Service</a:t>
            </a:r>
            <a:endParaRPr kumimoji="1" lang="x-none" altLang="en-US" sz="1000" b="1" dirty="0">
              <a:latin typeface="+mn-ea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13A7F9F-AF0A-DE03-ABCF-64B598A352C8}"/>
              </a:ext>
            </a:extLst>
          </p:cNvPr>
          <p:cNvSpPr txBox="1"/>
          <p:nvPr/>
        </p:nvSpPr>
        <p:spPr>
          <a:xfrm>
            <a:off x="8651687" y="926102"/>
            <a:ext cx="407731" cy="246221"/>
          </a:xfrm>
          <a:prstGeom prst="rect">
            <a:avLst/>
          </a:prstGeom>
          <a:noFill/>
        </p:spPr>
        <p:txBody>
          <a:bodyPr wrap="none" lIns="36000" rIns="36000" rtlCol="0" anchor="ctr">
            <a:spAutoFit/>
          </a:bodyPr>
          <a:lstStyle/>
          <a:p>
            <a:pPr algn="ctr"/>
            <a:r>
              <a:rPr kumimoji="1" lang="en-US" altLang="en-US" sz="1000" b="1" dirty="0">
                <a:latin typeface="+mn-ea"/>
              </a:rPr>
              <a:t>News</a:t>
            </a:r>
            <a:endParaRPr kumimoji="1" lang="x-none" altLang="en-US" sz="1000" b="1" dirty="0">
              <a:latin typeface="+mn-ea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23A2185-972E-548D-4C53-8B7FC3C394A7}"/>
              </a:ext>
            </a:extLst>
          </p:cNvPr>
          <p:cNvSpPr txBox="1"/>
          <p:nvPr/>
        </p:nvSpPr>
        <p:spPr>
          <a:xfrm>
            <a:off x="7893956" y="926102"/>
            <a:ext cx="620930" cy="246221"/>
          </a:xfrm>
          <a:prstGeom prst="rect">
            <a:avLst/>
          </a:prstGeom>
          <a:noFill/>
        </p:spPr>
        <p:txBody>
          <a:bodyPr wrap="none" lIns="36000" rIns="36000" rtlCol="0" anchor="ctr">
            <a:spAutoFit/>
          </a:bodyPr>
          <a:lstStyle/>
          <a:p>
            <a:pPr algn="ctr"/>
            <a:r>
              <a:rPr kumimoji="1" lang="en-US" altLang="en-US" sz="1000" b="1" dirty="0">
                <a:latin typeface="+mn-ea"/>
              </a:rPr>
              <a:t>Use Case</a:t>
            </a:r>
            <a:endParaRPr kumimoji="1" lang="x-none" altLang="en-US" sz="1000" b="1" dirty="0">
              <a:latin typeface="+mn-ea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18D4628-FF1F-2A64-7367-334CC440680E}"/>
              </a:ext>
            </a:extLst>
          </p:cNvPr>
          <p:cNvSpPr txBox="1"/>
          <p:nvPr/>
        </p:nvSpPr>
        <p:spPr>
          <a:xfrm>
            <a:off x="6170591" y="926102"/>
            <a:ext cx="451012" cy="246221"/>
          </a:xfrm>
          <a:prstGeom prst="rect">
            <a:avLst/>
          </a:prstGeom>
          <a:noFill/>
        </p:spPr>
        <p:txBody>
          <a:bodyPr wrap="none" lIns="36000" rIns="36000" rtlCol="0"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000" b="1" dirty="0">
                <a:latin typeface="+mn-ea"/>
              </a:rPr>
              <a:t>About</a:t>
            </a:r>
            <a:endParaRPr kumimoji="0" lang="ko-KR" altLang="en-US" sz="1000" b="1" dirty="0">
              <a:latin typeface="+mn-ea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DF42098-D9F0-12BC-9BC9-6048C305DA7A}"/>
              </a:ext>
            </a:extLst>
          </p:cNvPr>
          <p:cNvSpPr txBox="1"/>
          <p:nvPr/>
        </p:nvSpPr>
        <p:spPr>
          <a:xfrm>
            <a:off x="7397514" y="926102"/>
            <a:ext cx="359641" cy="246221"/>
          </a:xfrm>
          <a:prstGeom prst="rect">
            <a:avLst/>
          </a:prstGeom>
          <a:noFill/>
        </p:spPr>
        <p:txBody>
          <a:bodyPr wrap="none" lIns="36000" rIns="36000" rtlCol="0" anchor="ctr">
            <a:spAutoFit/>
          </a:bodyPr>
          <a:lstStyle/>
          <a:p>
            <a:pPr algn="ctr"/>
            <a:r>
              <a:rPr kumimoji="1" lang="en-US" altLang="en-US" sz="1000" b="1" dirty="0">
                <a:latin typeface="+mn-ea"/>
              </a:rPr>
              <a:t>Tech</a:t>
            </a:r>
            <a:endParaRPr kumimoji="1" lang="x-none" altLang="en-US" sz="10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0060686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BE796F06-D029-44AC-AB87-9C24BCB2A51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  <a:ea typeface="+mn-ea"/>
              </a:rPr>
              <a:t>Use Case_</a:t>
            </a:r>
            <a:r>
              <a:rPr lang="ko-KR" altLang="en-US" dirty="0">
                <a:latin typeface="+mn-ea"/>
                <a:ea typeface="+mn-ea"/>
              </a:rPr>
              <a:t>자율학습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3E2C56D-8838-3556-ACD6-6A02018D7E8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  <a:ea typeface="+mn-ea"/>
              </a:rPr>
              <a:t>Main &gt; Use Case</a:t>
            </a:r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30F0EAB1-3B8A-D283-BB2A-EFDE5216662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  <a:ea typeface="+mn-ea"/>
              </a:rPr>
              <a:t>C_SELF_01_T</a:t>
            </a:r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7FE4E18-3838-34A2-9C6B-A3855E2DD41C}"/>
              </a:ext>
            </a:extLst>
          </p:cNvPr>
          <p:cNvSpPr/>
          <p:nvPr/>
        </p:nvSpPr>
        <p:spPr bwMode="auto">
          <a:xfrm>
            <a:off x="217502" y="1307243"/>
            <a:ext cx="9010633" cy="2648751"/>
          </a:xfrm>
          <a:prstGeom prst="rect">
            <a:avLst/>
          </a:prstGeom>
          <a:solidFill>
            <a:srgbClr val="D9D9D9"/>
          </a:solidFill>
          <a:ln w="28575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0" lang="ko-KR" altLang="en-US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21" name="Freeform 129">
            <a:extLst>
              <a:ext uri="{FF2B5EF4-FFF2-40B4-BE49-F238E27FC236}">
                <a16:creationId xmlns:a16="http://schemas.microsoft.com/office/drawing/2014/main" id="{68B94DF3-C65B-F019-D97E-67A957E544DD}"/>
              </a:ext>
            </a:extLst>
          </p:cNvPr>
          <p:cNvSpPr>
            <a:spLocks noEditPoints="1"/>
          </p:cNvSpPr>
          <p:nvPr/>
        </p:nvSpPr>
        <p:spPr bwMode="auto">
          <a:xfrm>
            <a:off x="4329119" y="2313334"/>
            <a:ext cx="787402" cy="644552"/>
          </a:xfrm>
          <a:custGeom>
            <a:avLst/>
            <a:gdLst>
              <a:gd name="T0" fmla="*/ 800850339 w 68"/>
              <a:gd name="T1" fmla="*/ 578081024 h 55"/>
              <a:gd name="T2" fmla="*/ 741964184 w 68"/>
              <a:gd name="T3" fmla="*/ 648868068 h 55"/>
              <a:gd name="T4" fmla="*/ 58886155 w 68"/>
              <a:gd name="T5" fmla="*/ 648868068 h 55"/>
              <a:gd name="T6" fmla="*/ 0 w 68"/>
              <a:gd name="T7" fmla="*/ 578081024 h 55"/>
              <a:gd name="T8" fmla="*/ 0 w 68"/>
              <a:gd name="T9" fmla="*/ 70787044 h 55"/>
              <a:gd name="T10" fmla="*/ 58886155 w 68"/>
              <a:gd name="T11" fmla="*/ 0 h 55"/>
              <a:gd name="T12" fmla="*/ 741964184 w 68"/>
              <a:gd name="T13" fmla="*/ 0 h 55"/>
              <a:gd name="T14" fmla="*/ 800850339 w 68"/>
              <a:gd name="T15" fmla="*/ 70787044 h 55"/>
              <a:gd name="T16" fmla="*/ 800850339 w 68"/>
              <a:gd name="T17" fmla="*/ 578081024 h 55"/>
              <a:gd name="T18" fmla="*/ 58886155 w 68"/>
              <a:gd name="T19" fmla="*/ 58988631 h 55"/>
              <a:gd name="T20" fmla="*/ 47108238 w 68"/>
              <a:gd name="T21" fmla="*/ 70787044 h 55"/>
              <a:gd name="T22" fmla="*/ 47108238 w 68"/>
              <a:gd name="T23" fmla="*/ 578081024 h 55"/>
              <a:gd name="T24" fmla="*/ 58886155 w 68"/>
              <a:gd name="T25" fmla="*/ 601677850 h 55"/>
              <a:gd name="T26" fmla="*/ 741964184 w 68"/>
              <a:gd name="T27" fmla="*/ 601677850 h 55"/>
              <a:gd name="T28" fmla="*/ 753742101 w 68"/>
              <a:gd name="T29" fmla="*/ 578081024 h 55"/>
              <a:gd name="T30" fmla="*/ 753742101 w 68"/>
              <a:gd name="T31" fmla="*/ 70787044 h 55"/>
              <a:gd name="T32" fmla="*/ 741964184 w 68"/>
              <a:gd name="T33" fmla="*/ 58988631 h 55"/>
              <a:gd name="T34" fmla="*/ 58886155 w 68"/>
              <a:gd name="T35" fmla="*/ 58988631 h 55"/>
              <a:gd name="T36" fmla="*/ 188436383 w 68"/>
              <a:gd name="T37" fmla="*/ 271346327 h 55"/>
              <a:gd name="T38" fmla="*/ 105994393 w 68"/>
              <a:gd name="T39" fmla="*/ 188760870 h 55"/>
              <a:gd name="T40" fmla="*/ 188436383 w 68"/>
              <a:gd name="T41" fmla="*/ 106178848 h 55"/>
              <a:gd name="T42" fmla="*/ 270874942 w 68"/>
              <a:gd name="T43" fmla="*/ 188760870 h 55"/>
              <a:gd name="T44" fmla="*/ 188436383 w 68"/>
              <a:gd name="T45" fmla="*/ 271346327 h 55"/>
              <a:gd name="T46" fmla="*/ 694855946 w 68"/>
              <a:gd name="T47" fmla="*/ 542689220 h 55"/>
              <a:gd name="T48" fmla="*/ 105994393 w 68"/>
              <a:gd name="T49" fmla="*/ 542689220 h 55"/>
              <a:gd name="T50" fmla="*/ 105994393 w 68"/>
              <a:gd name="T51" fmla="*/ 460107198 h 55"/>
              <a:gd name="T52" fmla="*/ 235544621 w 68"/>
              <a:gd name="T53" fmla="*/ 330331523 h 55"/>
              <a:gd name="T54" fmla="*/ 306208694 w 68"/>
              <a:gd name="T55" fmla="*/ 389320154 h 55"/>
              <a:gd name="T56" fmla="*/ 518197480 w 68"/>
              <a:gd name="T57" fmla="*/ 176962457 h 55"/>
              <a:gd name="T58" fmla="*/ 694855946 w 68"/>
              <a:gd name="T59" fmla="*/ 353928349 h 55"/>
              <a:gd name="T60" fmla="*/ 694855946 w 68"/>
              <a:gd name="T61" fmla="*/ 542689220 h 55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68" h="55">
                <a:moveTo>
                  <a:pt x="68" y="49"/>
                </a:moveTo>
                <a:cubicBezTo>
                  <a:pt x="68" y="53"/>
                  <a:pt x="66" y="55"/>
                  <a:pt x="63" y="55"/>
                </a:cubicBezTo>
                <a:cubicBezTo>
                  <a:pt x="5" y="55"/>
                  <a:pt x="5" y="55"/>
                  <a:pt x="5" y="55"/>
                </a:cubicBezTo>
                <a:cubicBezTo>
                  <a:pt x="2" y="55"/>
                  <a:pt x="0" y="53"/>
                  <a:pt x="0" y="49"/>
                </a:cubicBezTo>
                <a:cubicBezTo>
                  <a:pt x="0" y="6"/>
                  <a:pt x="0" y="6"/>
                  <a:pt x="0" y="6"/>
                </a:cubicBezTo>
                <a:cubicBezTo>
                  <a:pt x="0" y="3"/>
                  <a:pt x="2" y="0"/>
                  <a:pt x="5" y="0"/>
                </a:cubicBezTo>
                <a:cubicBezTo>
                  <a:pt x="63" y="0"/>
                  <a:pt x="63" y="0"/>
                  <a:pt x="63" y="0"/>
                </a:cubicBezTo>
                <a:cubicBezTo>
                  <a:pt x="66" y="0"/>
                  <a:pt x="68" y="3"/>
                  <a:pt x="68" y="6"/>
                </a:cubicBezTo>
                <a:lnTo>
                  <a:pt x="68" y="49"/>
                </a:lnTo>
                <a:close/>
                <a:moveTo>
                  <a:pt x="5" y="5"/>
                </a:moveTo>
                <a:cubicBezTo>
                  <a:pt x="5" y="5"/>
                  <a:pt x="4" y="5"/>
                  <a:pt x="4" y="6"/>
                </a:cubicBezTo>
                <a:cubicBezTo>
                  <a:pt x="4" y="49"/>
                  <a:pt x="4" y="49"/>
                  <a:pt x="4" y="49"/>
                </a:cubicBezTo>
                <a:cubicBezTo>
                  <a:pt x="4" y="50"/>
                  <a:pt x="5" y="51"/>
                  <a:pt x="5" y="51"/>
                </a:cubicBezTo>
                <a:cubicBezTo>
                  <a:pt x="63" y="51"/>
                  <a:pt x="63" y="51"/>
                  <a:pt x="63" y="51"/>
                </a:cubicBezTo>
                <a:cubicBezTo>
                  <a:pt x="63" y="51"/>
                  <a:pt x="64" y="50"/>
                  <a:pt x="64" y="49"/>
                </a:cubicBezTo>
                <a:cubicBezTo>
                  <a:pt x="64" y="6"/>
                  <a:pt x="64" y="6"/>
                  <a:pt x="64" y="6"/>
                </a:cubicBezTo>
                <a:cubicBezTo>
                  <a:pt x="64" y="5"/>
                  <a:pt x="63" y="5"/>
                  <a:pt x="63" y="5"/>
                </a:cubicBezTo>
                <a:lnTo>
                  <a:pt x="5" y="5"/>
                </a:lnTo>
                <a:close/>
                <a:moveTo>
                  <a:pt x="16" y="23"/>
                </a:moveTo>
                <a:cubicBezTo>
                  <a:pt x="12" y="23"/>
                  <a:pt x="9" y="20"/>
                  <a:pt x="9" y="16"/>
                </a:cubicBezTo>
                <a:cubicBezTo>
                  <a:pt x="9" y="13"/>
                  <a:pt x="12" y="9"/>
                  <a:pt x="16" y="9"/>
                </a:cubicBezTo>
                <a:cubicBezTo>
                  <a:pt x="20" y="9"/>
                  <a:pt x="23" y="13"/>
                  <a:pt x="23" y="16"/>
                </a:cubicBezTo>
                <a:cubicBezTo>
                  <a:pt x="23" y="20"/>
                  <a:pt x="20" y="23"/>
                  <a:pt x="16" y="23"/>
                </a:cubicBezTo>
                <a:close/>
                <a:moveTo>
                  <a:pt x="59" y="46"/>
                </a:moveTo>
                <a:cubicBezTo>
                  <a:pt x="9" y="46"/>
                  <a:pt x="9" y="46"/>
                  <a:pt x="9" y="46"/>
                </a:cubicBezTo>
                <a:cubicBezTo>
                  <a:pt x="9" y="39"/>
                  <a:pt x="9" y="39"/>
                  <a:pt x="9" y="39"/>
                </a:cubicBezTo>
                <a:cubicBezTo>
                  <a:pt x="20" y="28"/>
                  <a:pt x="20" y="28"/>
                  <a:pt x="20" y="28"/>
                </a:cubicBezTo>
                <a:cubicBezTo>
                  <a:pt x="26" y="33"/>
                  <a:pt x="26" y="33"/>
                  <a:pt x="26" y="33"/>
                </a:cubicBezTo>
                <a:cubicBezTo>
                  <a:pt x="44" y="15"/>
                  <a:pt x="44" y="15"/>
                  <a:pt x="44" y="15"/>
                </a:cubicBezTo>
                <a:cubicBezTo>
                  <a:pt x="59" y="30"/>
                  <a:pt x="59" y="30"/>
                  <a:pt x="59" y="30"/>
                </a:cubicBezTo>
                <a:lnTo>
                  <a:pt x="59" y="46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/>
          <a:lstStyle/>
          <a:p>
            <a:endParaRPr lang="id-ID" dirty="0">
              <a:latin typeface="+mn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581F440-063B-DF95-7C9D-3083508EB5D5}"/>
              </a:ext>
            </a:extLst>
          </p:cNvPr>
          <p:cNvSpPr txBox="1"/>
          <p:nvPr/>
        </p:nvSpPr>
        <p:spPr>
          <a:xfrm>
            <a:off x="3251200" y="1764865"/>
            <a:ext cx="30241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언제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어디서나</a:t>
            </a:r>
            <a:endParaRPr lang="en-US" altLang="ko-KR" sz="12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2759C6A-27D1-60CF-4DAE-C5329A3EFABC}"/>
              </a:ext>
            </a:extLst>
          </p:cNvPr>
          <p:cNvSpPr txBox="1"/>
          <p:nvPr/>
        </p:nvSpPr>
        <p:spPr>
          <a:xfrm>
            <a:off x="3724375" y="1971880"/>
            <a:ext cx="2006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Raiseme</a:t>
            </a:r>
          </a:p>
        </p:txBody>
      </p:sp>
      <p:graphicFrame>
        <p:nvGraphicFramePr>
          <p:cNvPr id="7" name="표 7">
            <a:extLst>
              <a:ext uri="{FF2B5EF4-FFF2-40B4-BE49-F238E27FC236}">
                <a16:creationId xmlns:a16="http://schemas.microsoft.com/office/drawing/2014/main" id="{4267B0B1-7DF9-AB34-B448-EDD7D518AC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5739374"/>
              </p:ext>
            </p:extLst>
          </p:nvPr>
        </p:nvGraphicFramePr>
        <p:xfrm>
          <a:off x="200314" y="3959344"/>
          <a:ext cx="9027815" cy="4404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5563">
                  <a:extLst>
                    <a:ext uri="{9D8B030D-6E8A-4147-A177-3AD203B41FA5}">
                      <a16:colId xmlns:a16="http://schemas.microsoft.com/office/drawing/2014/main" val="1189413438"/>
                    </a:ext>
                  </a:extLst>
                </a:gridCol>
                <a:gridCol w="1805563">
                  <a:extLst>
                    <a:ext uri="{9D8B030D-6E8A-4147-A177-3AD203B41FA5}">
                      <a16:colId xmlns:a16="http://schemas.microsoft.com/office/drawing/2014/main" val="2926711323"/>
                    </a:ext>
                  </a:extLst>
                </a:gridCol>
                <a:gridCol w="1805563">
                  <a:extLst>
                    <a:ext uri="{9D8B030D-6E8A-4147-A177-3AD203B41FA5}">
                      <a16:colId xmlns:a16="http://schemas.microsoft.com/office/drawing/2014/main" val="1573006716"/>
                    </a:ext>
                  </a:extLst>
                </a:gridCol>
                <a:gridCol w="1805563">
                  <a:extLst>
                    <a:ext uri="{9D8B030D-6E8A-4147-A177-3AD203B41FA5}">
                      <a16:colId xmlns:a16="http://schemas.microsoft.com/office/drawing/2014/main" val="2609106868"/>
                    </a:ext>
                  </a:extLst>
                </a:gridCol>
                <a:gridCol w="1805563">
                  <a:extLst>
                    <a:ext uri="{9D8B030D-6E8A-4147-A177-3AD203B41FA5}">
                      <a16:colId xmlns:a16="http://schemas.microsoft.com/office/drawing/2014/main" val="21874734"/>
                    </a:ext>
                  </a:extLst>
                </a:gridCol>
              </a:tblGrid>
              <a:tr h="440481">
                <a:tc>
                  <a:txBody>
                    <a:bodyPr/>
                    <a:lstStyle/>
                    <a:p>
                      <a:pPr marL="0" marR="0" lvl="0" indent="0" algn="ctr" defTabSz="914192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/>
                          <a:ea typeface="+mn-ea"/>
                          <a:cs typeface="Segoe UI" panose="020B0502040204020203" pitchFamily="34" charset="0"/>
                        </a:rPr>
                        <a:t>화상상담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192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/>
                          <a:ea typeface="+mn-ea"/>
                          <a:cs typeface="Segoe UI" panose="020B0502040204020203" pitchFamily="34" charset="0"/>
                        </a:rPr>
                        <a:t>인터넷강의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192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/>
                          <a:ea typeface="+mn-ea"/>
                          <a:cs typeface="Segoe UI" panose="020B0502040204020203" pitchFamily="34" charset="0"/>
                        </a:rPr>
                        <a:t>자율학습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192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/>
                          <a:ea typeface="+mn-ea"/>
                          <a:cs typeface="Segoe UI" panose="020B0502040204020203" pitchFamily="34" charset="0"/>
                        </a:rPr>
                        <a:t>원격수업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192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/>
                          <a:ea typeface="+mn-ea"/>
                          <a:cs typeface="Segoe UI" panose="020B0502040204020203" pitchFamily="34" charset="0"/>
                        </a:rPr>
                        <a:t>온라인시험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6128675"/>
                  </a:ext>
                </a:extLst>
              </a:tr>
            </a:tbl>
          </a:graphicData>
        </a:graphic>
      </p:graphicFrame>
      <p:sp>
        <p:nvSpPr>
          <p:cNvPr id="73" name="직사각형 72">
            <a:extLst>
              <a:ext uri="{FF2B5EF4-FFF2-40B4-BE49-F238E27FC236}">
                <a16:creationId xmlns:a16="http://schemas.microsoft.com/office/drawing/2014/main" id="{632CFA03-10A0-9526-47DE-66E5AEF6AA06}"/>
              </a:ext>
            </a:extLst>
          </p:cNvPr>
          <p:cNvSpPr/>
          <p:nvPr/>
        </p:nvSpPr>
        <p:spPr>
          <a:xfrm>
            <a:off x="3808022" y="4341771"/>
            <a:ext cx="1812397" cy="6105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Ins="90000" rtlCol="0" anchor="ctr"/>
          <a:lstStyle/>
          <a:p>
            <a:pPr algn="l"/>
            <a:endParaRPr lang="ko-KR" altLang="en-US" sz="1000" noProof="1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504CAAA-E0F9-CF7C-FD17-199FFE579A16}"/>
              </a:ext>
            </a:extLst>
          </p:cNvPr>
          <p:cNvSpPr/>
          <p:nvPr/>
        </p:nvSpPr>
        <p:spPr>
          <a:xfrm>
            <a:off x="207605" y="5060725"/>
            <a:ext cx="9027815" cy="3266396"/>
          </a:xfrm>
          <a:prstGeom prst="rect">
            <a:avLst/>
          </a:prstGeom>
          <a:solidFill>
            <a:srgbClr val="F8F8F8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Ins="90000" rtlCol="0" anchor="ctr"/>
          <a:lstStyle/>
          <a:p>
            <a:pPr algn="l"/>
            <a:endParaRPr lang="ko-KR" altLang="en-US" sz="800" noProof="1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68279FB5-BFEB-07D9-A178-982E451810D3}"/>
              </a:ext>
            </a:extLst>
          </p:cNvPr>
          <p:cNvGrpSpPr/>
          <p:nvPr/>
        </p:nvGrpSpPr>
        <p:grpSpPr>
          <a:xfrm>
            <a:off x="3528106" y="5350156"/>
            <a:ext cx="5304744" cy="2613008"/>
            <a:chOff x="940283" y="1968960"/>
            <a:chExt cx="7460244" cy="2749990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A92EDF8-352F-8D5E-A6C9-77755F7ED8DA}"/>
                </a:ext>
              </a:extLst>
            </p:cNvPr>
            <p:cNvSpPr/>
            <p:nvPr/>
          </p:nvSpPr>
          <p:spPr bwMode="auto">
            <a:xfrm>
              <a:off x="940283" y="1968960"/>
              <a:ext cx="7460244" cy="2749990"/>
            </a:xfrm>
            <a:prstGeom prst="rect">
              <a:avLst/>
            </a:prstGeom>
            <a:solidFill>
              <a:srgbClr val="D9D9D9"/>
            </a:solidFill>
            <a:ln w="2857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kumimoji="0" lang="ko-KR" altLang="en-US" dirty="0">
                <a:solidFill>
                  <a:srgbClr val="FF0000"/>
                </a:solidFill>
                <a:latin typeface="+mn-ea"/>
              </a:endParaRPr>
            </a:p>
          </p:txBody>
        </p:sp>
        <p:sp>
          <p:nvSpPr>
            <p:cNvPr id="48" name="Freeform 129">
              <a:extLst>
                <a:ext uri="{FF2B5EF4-FFF2-40B4-BE49-F238E27FC236}">
                  <a16:creationId xmlns:a16="http://schemas.microsoft.com/office/drawing/2014/main" id="{6C86911C-63EC-9AF1-1D34-17A328DBA13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37971" y="3066951"/>
              <a:ext cx="986898" cy="522500"/>
            </a:xfrm>
            <a:custGeom>
              <a:avLst/>
              <a:gdLst>
                <a:gd name="T0" fmla="*/ 800850339 w 68"/>
                <a:gd name="T1" fmla="*/ 578081024 h 55"/>
                <a:gd name="T2" fmla="*/ 741964184 w 68"/>
                <a:gd name="T3" fmla="*/ 648868068 h 55"/>
                <a:gd name="T4" fmla="*/ 58886155 w 68"/>
                <a:gd name="T5" fmla="*/ 648868068 h 55"/>
                <a:gd name="T6" fmla="*/ 0 w 68"/>
                <a:gd name="T7" fmla="*/ 578081024 h 55"/>
                <a:gd name="T8" fmla="*/ 0 w 68"/>
                <a:gd name="T9" fmla="*/ 70787044 h 55"/>
                <a:gd name="T10" fmla="*/ 58886155 w 68"/>
                <a:gd name="T11" fmla="*/ 0 h 55"/>
                <a:gd name="T12" fmla="*/ 741964184 w 68"/>
                <a:gd name="T13" fmla="*/ 0 h 55"/>
                <a:gd name="T14" fmla="*/ 800850339 w 68"/>
                <a:gd name="T15" fmla="*/ 70787044 h 55"/>
                <a:gd name="T16" fmla="*/ 800850339 w 68"/>
                <a:gd name="T17" fmla="*/ 578081024 h 55"/>
                <a:gd name="T18" fmla="*/ 58886155 w 68"/>
                <a:gd name="T19" fmla="*/ 58988631 h 55"/>
                <a:gd name="T20" fmla="*/ 47108238 w 68"/>
                <a:gd name="T21" fmla="*/ 70787044 h 55"/>
                <a:gd name="T22" fmla="*/ 47108238 w 68"/>
                <a:gd name="T23" fmla="*/ 578081024 h 55"/>
                <a:gd name="T24" fmla="*/ 58886155 w 68"/>
                <a:gd name="T25" fmla="*/ 601677850 h 55"/>
                <a:gd name="T26" fmla="*/ 741964184 w 68"/>
                <a:gd name="T27" fmla="*/ 601677850 h 55"/>
                <a:gd name="T28" fmla="*/ 753742101 w 68"/>
                <a:gd name="T29" fmla="*/ 578081024 h 55"/>
                <a:gd name="T30" fmla="*/ 753742101 w 68"/>
                <a:gd name="T31" fmla="*/ 70787044 h 55"/>
                <a:gd name="T32" fmla="*/ 741964184 w 68"/>
                <a:gd name="T33" fmla="*/ 58988631 h 55"/>
                <a:gd name="T34" fmla="*/ 58886155 w 68"/>
                <a:gd name="T35" fmla="*/ 58988631 h 55"/>
                <a:gd name="T36" fmla="*/ 188436383 w 68"/>
                <a:gd name="T37" fmla="*/ 271346327 h 55"/>
                <a:gd name="T38" fmla="*/ 105994393 w 68"/>
                <a:gd name="T39" fmla="*/ 188760870 h 55"/>
                <a:gd name="T40" fmla="*/ 188436383 w 68"/>
                <a:gd name="T41" fmla="*/ 106178848 h 55"/>
                <a:gd name="T42" fmla="*/ 270874942 w 68"/>
                <a:gd name="T43" fmla="*/ 188760870 h 55"/>
                <a:gd name="T44" fmla="*/ 188436383 w 68"/>
                <a:gd name="T45" fmla="*/ 271346327 h 55"/>
                <a:gd name="T46" fmla="*/ 694855946 w 68"/>
                <a:gd name="T47" fmla="*/ 542689220 h 55"/>
                <a:gd name="T48" fmla="*/ 105994393 w 68"/>
                <a:gd name="T49" fmla="*/ 542689220 h 55"/>
                <a:gd name="T50" fmla="*/ 105994393 w 68"/>
                <a:gd name="T51" fmla="*/ 460107198 h 55"/>
                <a:gd name="T52" fmla="*/ 235544621 w 68"/>
                <a:gd name="T53" fmla="*/ 330331523 h 55"/>
                <a:gd name="T54" fmla="*/ 306208694 w 68"/>
                <a:gd name="T55" fmla="*/ 389320154 h 55"/>
                <a:gd name="T56" fmla="*/ 518197480 w 68"/>
                <a:gd name="T57" fmla="*/ 176962457 h 55"/>
                <a:gd name="T58" fmla="*/ 694855946 w 68"/>
                <a:gd name="T59" fmla="*/ 353928349 h 55"/>
                <a:gd name="T60" fmla="*/ 694855946 w 68"/>
                <a:gd name="T61" fmla="*/ 542689220 h 55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0" t="0" r="r" b="b"/>
              <a:pathLst>
                <a:path w="68" h="55">
                  <a:moveTo>
                    <a:pt x="68" y="49"/>
                  </a:moveTo>
                  <a:cubicBezTo>
                    <a:pt x="68" y="53"/>
                    <a:pt x="66" y="55"/>
                    <a:pt x="63" y="55"/>
                  </a:cubicBezTo>
                  <a:cubicBezTo>
                    <a:pt x="5" y="55"/>
                    <a:pt x="5" y="55"/>
                    <a:pt x="5" y="55"/>
                  </a:cubicBezTo>
                  <a:cubicBezTo>
                    <a:pt x="2" y="55"/>
                    <a:pt x="0" y="53"/>
                    <a:pt x="0" y="4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5" y="0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66" y="0"/>
                    <a:pt x="68" y="3"/>
                    <a:pt x="68" y="6"/>
                  </a:cubicBezTo>
                  <a:lnTo>
                    <a:pt x="68" y="49"/>
                  </a:lnTo>
                  <a:close/>
                  <a:moveTo>
                    <a:pt x="5" y="5"/>
                  </a:moveTo>
                  <a:cubicBezTo>
                    <a:pt x="5" y="5"/>
                    <a:pt x="4" y="5"/>
                    <a:pt x="4" y="6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4" y="50"/>
                    <a:pt x="5" y="51"/>
                    <a:pt x="5" y="51"/>
                  </a:cubicBezTo>
                  <a:cubicBezTo>
                    <a:pt x="63" y="51"/>
                    <a:pt x="63" y="51"/>
                    <a:pt x="63" y="51"/>
                  </a:cubicBezTo>
                  <a:cubicBezTo>
                    <a:pt x="63" y="51"/>
                    <a:pt x="64" y="50"/>
                    <a:pt x="64" y="49"/>
                  </a:cubicBezTo>
                  <a:cubicBezTo>
                    <a:pt x="64" y="6"/>
                    <a:pt x="64" y="6"/>
                    <a:pt x="64" y="6"/>
                  </a:cubicBezTo>
                  <a:cubicBezTo>
                    <a:pt x="64" y="5"/>
                    <a:pt x="63" y="5"/>
                    <a:pt x="63" y="5"/>
                  </a:cubicBezTo>
                  <a:lnTo>
                    <a:pt x="5" y="5"/>
                  </a:lnTo>
                  <a:close/>
                  <a:moveTo>
                    <a:pt x="16" y="23"/>
                  </a:moveTo>
                  <a:cubicBezTo>
                    <a:pt x="12" y="23"/>
                    <a:pt x="9" y="20"/>
                    <a:pt x="9" y="16"/>
                  </a:cubicBezTo>
                  <a:cubicBezTo>
                    <a:pt x="9" y="13"/>
                    <a:pt x="12" y="9"/>
                    <a:pt x="16" y="9"/>
                  </a:cubicBezTo>
                  <a:cubicBezTo>
                    <a:pt x="20" y="9"/>
                    <a:pt x="23" y="13"/>
                    <a:pt x="23" y="16"/>
                  </a:cubicBezTo>
                  <a:cubicBezTo>
                    <a:pt x="23" y="20"/>
                    <a:pt x="20" y="23"/>
                    <a:pt x="16" y="23"/>
                  </a:cubicBezTo>
                  <a:close/>
                  <a:moveTo>
                    <a:pt x="59" y="46"/>
                  </a:moveTo>
                  <a:cubicBezTo>
                    <a:pt x="9" y="46"/>
                    <a:pt x="9" y="46"/>
                    <a:pt x="9" y="46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20" y="28"/>
                    <a:pt x="20" y="28"/>
                    <a:pt x="20" y="28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44" y="15"/>
                    <a:pt x="44" y="15"/>
                    <a:pt x="44" y="15"/>
                  </a:cubicBezTo>
                  <a:cubicBezTo>
                    <a:pt x="59" y="30"/>
                    <a:pt x="59" y="30"/>
                    <a:pt x="59" y="30"/>
                  </a:cubicBezTo>
                  <a:lnTo>
                    <a:pt x="59" y="46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endParaRPr lang="id-ID" dirty="0">
                <a:latin typeface="+mn-ea"/>
              </a:endParaRPr>
            </a:p>
          </p:txBody>
        </p:sp>
      </p:grpSp>
      <p:sp>
        <p:nvSpPr>
          <p:cNvPr id="75" name="TextBox 74">
            <a:extLst>
              <a:ext uri="{FF2B5EF4-FFF2-40B4-BE49-F238E27FC236}">
                <a16:creationId xmlns:a16="http://schemas.microsoft.com/office/drawing/2014/main" id="{675BC68D-F318-C000-9699-310A1686AEDC}"/>
              </a:ext>
            </a:extLst>
          </p:cNvPr>
          <p:cNvSpPr txBox="1"/>
          <p:nvPr/>
        </p:nvSpPr>
        <p:spPr>
          <a:xfrm>
            <a:off x="559826" y="4833562"/>
            <a:ext cx="55361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캠스터디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 </a:t>
            </a:r>
            <a:r>
              <a:rPr lang="ko-KR" alt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온라인독서실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이용자들의 집중도를 학습자세 평가 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AI 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엔진이 측정해드립니다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.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A231A2B1-438A-A3A3-E5F1-7E0D2C9BA76F}"/>
              </a:ext>
            </a:extLst>
          </p:cNvPr>
          <p:cNvSpPr txBox="1"/>
          <p:nvPr/>
        </p:nvSpPr>
        <p:spPr>
          <a:xfrm>
            <a:off x="557417" y="5347816"/>
            <a:ext cx="269137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latin typeface="+mn-ea"/>
              </a:rPr>
              <a:t>1. </a:t>
            </a:r>
            <a:r>
              <a:rPr lang="ko-KR" altLang="en-US" sz="900" b="1" dirty="0">
                <a:latin typeface="+mn-ea"/>
              </a:rPr>
              <a:t>시간 대비 학습효율 자동 측정</a:t>
            </a:r>
          </a:p>
        </p:txBody>
      </p:sp>
      <p:sp>
        <p:nvSpPr>
          <p:cNvPr id="78" name="Chevron Down">
            <a:extLst>
              <a:ext uri="{FF2B5EF4-FFF2-40B4-BE49-F238E27FC236}">
                <a16:creationId xmlns:a16="http://schemas.microsoft.com/office/drawing/2014/main" id="{8FE2556C-7D24-A7CF-3F3A-35244E13BA54}"/>
              </a:ext>
            </a:extLst>
          </p:cNvPr>
          <p:cNvSpPr>
            <a:spLocks noChangeAspect="1"/>
          </p:cNvSpPr>
          <p:nvPr/>
        </p:nvSpPr>
        <p:spPr bwMode="auto">
          <a:xfrm flipV="1">
            <a:off x="2855348" y="5427232"/>
            <a:ext cx="131041" cy="72000"/>
          </a:xfrm>
          <a:custGeom>
            <a:avLst/>
            <a:gdLst>
              <a:gd name="T0" fmla="*/ 594 w 594"/>
              <a:gd name="T1" fmla="*/ 27 h 324"/>
              <a:gd name="T2" fmla="*/ 566 w 594"/>
              <a:gd name="T3" fmla="*/ 0 h 324"/>
              <a:gd name="T4" fmla="*/ 297 w 594"/>
              <a:gd name="T5" fmla="*/ 268 h 324"/>
              <a:gd name="T6" fmla="*/ 28 w 594"/>
              <a:gd name="T7" fmla="*/ 0 h 324"/>
              <a:gd name="T8" fmla="*/ 0 w 594"/>
              <a:gd name="T9" fmla="*/ 27 h 324"/>
              <a:gd name="T10" fmla="*/ 297 w 594"/>
              <a:gd name="T11" fmla="*/ 324 h 324"/>
              <a:gd name="T12" fmla="*/ 594 w 594"/>
              <a:gd name="T13" fmla="*/ 27 h 3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94" h="324">
                <a:moveTo>
                  <a:pt x="594" y="27"/>
                </a:moveTo>
                <a:lnTo>
                  <a:pt x="566" y="0"/>
                </a:lnTo>
                <a:lnTo>
                  <a:pt x="297" y="268"/>
                </a:lnTo>
                <a:lnTo>
                  <a:pt x="28" y="0"/>
                </a:lnTo>
                <a:lnTo>
                  <a:pt x="0" y="27"/>
                </a:lnTo>
                <a:lnTo>
                  <a:pt x="297" y="324"/>
                </a:lnTo>
                <a:lnTo>
                  <a:pt x="594" y="27"/>
                </a:ln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E038CB7-EA53-7F89-1DBB-987D01CDF520}"/>
              </a:ext>
            </a:extLst>
          </p:cNvPr>
          <p:cNvSpPr txBox="1"/>
          <p:nvPr/>
        </p:nvSpPr>
        <p:spPr>
          <a:xfrm>
            <a:off x="559827" y="7171076"/>
            <a:ext cx="269137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2. </a:t>
            </a:r>
            <a:r>
              <a:rPr lang="ko-KR" altLang="en-US" sz="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집중도 분석 리포트 제공</a:t>
            </a:r>
          </a:p>
        </p:txBody>
      </p:sp>
      <p:sp>
        <p:nvSpPr>
          <p:cNvPr id="80" name="Chevron Down">
            <a:extLst>
              <a:ext uri="{FF2B5EF4-FFF2-40B4-BE49-F238E27FC236}">
                <a16:creationId xmlns:a16="http://schemas.microsoft.com/office/drawing/2014/main" id="{F5422BFC-A37D-0BDB-4722-B62B097B5F7C}"/>
              </a:ext>
            </a:extLst>
          </p:cNvPr>
          <p:cNvSpPr>
            <a:spLocks noChangeAspect="1"/>
          </p:cNvSpPr>
          <p:nvPr/>
        </p:nvSpPr>
        <p:spPr bwMode="auto">
          <a:xfrm>
            <a:off x="2855348" y="7250492"/>
            <a:ext cx="131041" cy="72000"/>
          </a:xfrm>
          <a:custGeom>
            <a:avLst/>
            <a:gdLst>
              <a:gd name="T0" fmla="*/ 594 w 594"/>
              <a:gd name="T1" fmla="*/ 27 h 324"/>
              <a:gd name="T2" fmla="*/ 566 w 594"/>
              <a:gd name="T3" fmla="*/ 0 h 324"/>
              <a:gd name="T4" fmla="*/ 297 w 594"/>
              <a:gd name="T5" fmla="*/ 268 h 324"/>
              <a:gd name="T6" fmla="*/ 28 w 594"/>
              <a:gd name="T7" fmla="*/ 0 h 324"/>
              <a:gd name="T8" fmla="*/ 0 w 594"/>
              <a:gd name="T9" fmla="*/ 27 h 324"/>
              <a:gd name="T10" fmla="*/ 297 w 594"/>
              <a:gd name="T11" fmla="*/ 324 h 324"/>
              <a:gd name="T12" fmla="*/ 594 w 594"/>
              <a:gd name="T13" fmla="*/ 27 h 3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94" h="324">
                <a:moveTo>
                  <a:pt x="594" y="27"/>
                </a:moveTo>
                <a:lnTo>
                  <a:pt x="566" y="0"/>
                </a:lnTo>
                <a:lnTo>
                  <a:pt x="297" y="268"/>
                </a:lnTo>
                <a:lnTo>
                  <a:pt x="28" y="0"/>
                </a:lnTo>
                <a:lnTo>
                  <a:pt x="0" y="27"/>
                </a:lnTo>
                <a:lnTo>
                  <a:pt x="297" y="324"/>
                </a:lnTo>
                <a:lnTo>
                  <a:pt x="594" y="27"/>
                </a:lnTo>
                <a:close/>
              </a:path>
            </a:pathLst>
          </a:custGeom>
          <a:solidFill>
            <a:srgbClr val="5F5F5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2EC4A6AE-3F16-9C4A-ECDD-6518560B4621}"/>
              </a:ext>
            </a:extLst>
          </p:cNvPr>
          <p:cNvSpPr txBox="1"/>
          <p:nvPr/>
        </p:nvSpPr>
        <p:spPr>
          <a:xfrm>
            <a:off x="559827" y="7675132"/>
            <a:ext cx="269137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19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3. </a:t>
            </a:r>
            <a:r>
              <a:rPr kumimoji="0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자동 학습 스케줄링</a:t>
            </a:r>
          </a:p>
        </p:txBody>
      </p:sp>
      <p:sp>
        <p:nvSpPr>
          <p:cNvPr id="82" name="Chevron Down">
            <a:extLst>
              <a:ext uri="{FF2B5EF4-FFF2-40B4-BE49-F238E27FC236}">
                <a16:creationId xmlns:a16="http://schemas.microsoft.com/office/drawing/2014/main" id="{73DF83F9-B762-F561-EE37-5BDA5CFE48F6}"/>
              </a:ext>
            </a:extLst>
          </p:cNvPr>
          <p:cNvSpPr>
            <a:spLocks noChangeAspect="1"/>
          </p:cNvSpPr>
          <p:nvPr/>
        </p:nvSpPr>
        <p:spPr bwMode="auto">
          <a:xfrm>
            <a:off x="2855348" y="7754548"/>
            <a:ext cx="131041" cy="72000"/>
          </a:xfrm>
          <a:custGeom>
            <a:avLst/>
            <a:gdLst>
              <a:gd name="T0" fmla="*/ 594 w 594"/>
              <a:gd name="T1" fmla="*/ 27 h 324"/>
              <a:gd name="T2" fmla="*/ 566 w 594"/>
              <a:gd name="T3" fmla="*/ 0 h 324"/>
              <a:gd name="T4" fmla="*/ 297 w 594"/>
              <a:gd name="T5" fmla="*/ 268 h 324"/>
              <a:gd name="T6" fmla="*/ 28 w 594"/>
              <a:gd name="T7" fmla="*/ 0 h 324"/>
              <a:gd name="T8" fmla="*/ 0 w 594"/>
              <a:gd name="T9" fmla="*/ 27 h 324"/>
              <a:gd name="T10" fmla="*/ 297 w 594"/>
              <a:gd name="T11" fmla="*/ 324 h 324"/>
              <a:gd name="T12" fmla="*/ 594 w 594"/>
              <a:gd name="T13" fmla="*/ 27 h 3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94" h="324">
                <a:moveTo>
                  <a:pt x="594" y="27"/>
                </a:moveTo>
                <a:lnTo>
                  <a:pt x="566" y="0"/>
                </a:lnTo>
                <a:lnTo>
                  <a:pt x="297" y="268"/>
                </a:lnTo>
                <a:lnTo>
                  <a:pt x="28" y="0"/>
                </a:lnTo>
                <a:lnTo>
                  <a:pt x="0" y="27"/>
                </a:lnTo>
                <a:lnTo>
                  <a:pt x="297" y="324"/>
                </a:lnTo>
                <a:lnTo>
                  <a:pt x="594" y="27"/>
                </a:lnTo>
                <a:close/>
              </a:path>
            </a:pathLst>
          </a:custGeom>
          <a:solidFill>
            <a:srgbClr val="5F5F5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86B620E3-ABDB-BA13-02A3-DFD58C1445DD}"/>
              </a:ext>
            </a:extLst>
          </p:cNvPr>
          <p:cNvSpPr txBox="1"/>
          <p:nvPr/>
        </p:nvSpPr>
        <p:spPr>
          <a:xfrm>
            <a:off x="557417" y="5633508"/>
            <a:ext cx="2688322" cy="807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전체 공부 시간 중 실제 집중한 시간을 </a:t>
            </a:r>
            <a:endParaRPr lang="en-US" altLang="ko-KR" sz="8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AI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가 분석하여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학습 효율을 측정해드립니다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시간대비 공부 효율을 확인하고 집중도를 높이거나 </a:t>
            </a:r>
            <a:endParaRPr lang="en-US" altLang="ko-KR" sz="8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유지하는데 활용할 수 있습니다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.</a:t>
            </a:r>
            <a:endParaRPr lang="ko-KR" altLang="en-US" sz="8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85" name="사각형: 둥근 모서리 84">
            <a:extLst>
              <a:ext uri="{FF2B5EF4-FFF2-40B4-BE49-F238E27FC236}">
                <a16:creationId xmlns:a16="http://schemas.microsoft.com/office/drawing/2014/main" id="{8DCC1848-9353-EDC7-8A15-93E9A5D1E6E4}"/>
              </a:ext>
            </a:extLst>
          </p:cNvPr>
          <p:cNvSpPr/>
          <p:nvPr/>
        </p:nvSpPr>
        <p:spPr>
          <a:xfrm>
            <a:off x="557417" y="6631016"/>
            <a:ext cx="745371" cy="26405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Ins="90000" rtlCol="0" anchor="ctr"/>
          <a:lstStyle/>
          <a:p>
            <a:pPr algn="ctr"/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#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집중도 분석 </a:t>
            </a:r>
          </a:p>
        </p:txBody>
      </p:sp>
      <p:sp>
        <p:nvSpPr>
          <p:cNvPr id="86" name="사각형: 둥근 모서리 85">
            <a:extLst>
              <a:ext uri="{FF2B5EF4-FFF2-40B4-BE49-F238E27FC236}">
                <a16:creationId xmlns:a16="http://schemas.microsoft.com/office/drawing/2014/main" id="{9F821A43-8AFC-91D5-F808-F9D95A5FA544}"/>
              </a:ext>
            </a:extLst>
          </p:cNvPr>
          <p:cNvSpPr/>
          <p:nvPr/>
        </p:nvSpPr>
        <p:spPr>
          <a:xfrm>
            <a:off x="1384893" y="6631016"/>
            <a:ext cx="745371" cy="26405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Ins="90000" rtlCol="0" anchor="ctr"/>
          <a:lstStyle/>
          <a:p>
            <a:pPr algn="ctr"/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#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자세 분석 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45FFF559-3347-99CA-31CD-23686880285C}"/>
              </a:ext>
            </a:extLst>
          </p:cNvPr>
          <p:cNvSpPr txBox="1"/>
          <p:nvPr/>
        </p:nvSpPr>
        <p:spPr>
          <a:xfrm>
            <a:off x="558813" y="4591059"/>
            <a:ext cx="3770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/>
                <a:ea typeface="맑은 고딕"/>
              </a:rPr>
              <a:t>자율학습에도 </a:t>
            </a:r>
            <a:r>
              <a:rPr lang="en-US" altLang="ko-KR" sz="1400" b="1" dirty="0" err="1">
                <a:solidFill>
                  <a:prstClr val="black">
                    <a:lumMod val="65000"/>
                    <a:lumOff val="35000"/>
                  </a:prstClr>
                </a:solidFill>
                <a:latin typeface="맑은 고딕"/>
                <a:ea typeface="맑은 고딕"/>
              </a:rPr>
              <a:t>Raiseme</a:t>
            </a:r>
            <a:endParaRPr lang="ko-KR" altLang="en-US" sz="1400" b="1" dirty="0">
              <a:solidFill>
                <a:prstClr val="black">
                  <a:lumMod val="65000"/>
                  <a:lumOff val="35000"/>
                </a:prstClr>
              </a:solidFill>
              <a:latin typeface="맑은 고딕"/>
              <a:ea typeface="맑은 고딕"/>
            </a:endParaRPr>
          </a:p>
        </p:txBody>
      </p:sp>
      <p:cxnSp>
        <p:nvCxnSpPr>
          <p:cNvPr id="91" name="직선 연결선 90">
            <a:extLst>
              <a:ext uri="{FF2B5EF4-FFF2-40B4-BE49-F238E27FC236}">
                <a16:creationId xmlns:a16="http://schemas.microsoft.com/office/drawing/2014/main" id="{D34B89EE-EAD1-0296-B68E-8A487483D431}"/>
              </a:ext>
            </a:extLst>
          </p:cNvPr>
          <p:cNvCxnSpPr>
            <a:cxnSpLocks/>
          </p:cNvCxnSpPr>
          <p:nvPr/>
        </p:nvCxnSpPr>
        <p:spPr>
          <a:xfrm>
            <a:off x="559827" y="7459108"/>
            <a:ext cx="2567228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2" name="직선 연결선 91">
            <a:extLst>
              <a:ext uri="{FF2B5EF4-FFF2-40B4-BE49-F238E27FC236}">
                <a16:creationId xmlns:a16="http://schemas.microsoft.com/office/drawing/2014/main" id="{5D7A20DC-DD2B-1095-E210-5C71ABD4B79C}"/>
              </a:ext>
            </a:extLst>
          </p:cNvPr>
          <p:cNvCxnSpPr>
            <a:cxnSpLocks/>
          </p:cNvCxnSpPr>
          <p:nvPr/>
        </p:nvCxnSpPr>
        <p:spPr>
          <a:xfrm>
            <a:off x="559827" y="7963164"/>
            <a:ext cx="2567228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직선 연결선 92">
            <a:extLst>
              <a:ext uri="{FF2B5EF4-FFF2-40B4-BE49-F238E27FC236}">
                <a16:creationId xmlns:a16="http://schemas.microsoft.com/office/drawing/2014/main" id="{BF4B136C-7F95-2D5C-19E5-AF2764D92914}"/>
              </a:ext>
            </a:extLst>
          </p:cNvPr>
          <p:cNvCxnSpPr>
            <a:cxnSpLocks/>
          </p:cNvCxnSpPr>
          <p:nvPr/>
        </p:nvCxnSpPr>
        <p:spPr>
          <a:xfrm>
            <a:off x="557417" y="5622904"/>
            <a:ext cx="2567228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43" name="표 42">
            <a:extLst>
              <a:ext uri="{FF2B5EF4-FFF2-40B4-BE49-F238E27FC236}">
                <a16:creationId xmlns:a16="http://schemas.microsoft.com/office/drawing/2014/main" id="{43DD31E8-6F64-5441-19ED-A82328A475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3051816"/>
              </p:ext>
            </p:extLst>
          </p:nvPr>
        </p:nvGraphicFramePr>
        <p:xfrm>
          <a:off x="9317697" y="798693"/>
          <a:ext cx="2656801" cy="14128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6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61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31715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B="6480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lnSpc>
                          <a:spcPts val="1200"/>
                        </a:lnSpc>
                        <a:buFontTx/>
                        <a:buNone/>
                      </a:pPr>
                      <a:r>
                        <a:rPr lang="en-US" altLang="ko-KR" sz="800" b="1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Title + </a:t>
                      </a:r>
                      <a:r>
                        <a:rPr lang="ko-KR" altLang="en-US" sz="800" b="1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개요</a:t>
                      </a:r>
                      <a:endParaRPr lang="en-US" altLang="ko-KR" sz="800" b="1" baseline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B="648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3429401"/>
                  </a:ext>
                </a:extLst>
              </a:tr>
              <a:tr h="231715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B="6480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lnSpc>
                          <a:spcPts val="1200"/>
                        </a:lnSpc>
                        <a:buFontTx/>
                        <a:buNone/>
                      </a:pPr>
                      <a:r>
                        <a:rPr lang="ko-KR" altLang="en-US" sz="800" b="1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메인 기능 소개</a:t>
                      </a:r>
                      <a:endParaRPr lang="en-US" altLang="ko-KR" sz="800" b="1" baseline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lnSpc>
                          <a:spcPts val="1200"/>
                        </a:lnSpc>
                        <a:buFontTx/>
                        <a:buChar char="-"/>
                      </a:pP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디폴트 </a:t>
                      </a: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= </a:t>
                      </a: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최상단의 쇼케이스 소개 내용 펼친 상태 </a:t>
                      </a: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+ </a:t>
                      </a: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하단의 </a:t>
                      </a: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개 접힘 상태</a:t>
                      </a: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</a:t>
                      </a:r>
                    </a:p>
                    <a:p>
                      <a:pPr marL="171450" indent="-171450" latinLnBrk="1">
                        <a:lnSpc>
                          <a:spcPts val="1200"/>
                        </a:lnSpc>
                        <a:buFontTx/>
                        <a:buChar char="-"/>
                      </a:pPr>
                      <a:r>
                        <a:rPr lang="en-US" altLang="ko-KR" sz="800" b="1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2a. </a:t>
                      </a: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AI </a:t>
                      </a: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모델</a:t>
                      </a: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: </a:t>
                      </a: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쇼케이스와 연관된 </a:t>
                      </a: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AI </a:t>
                      </a: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모델</a:t>
                      </a: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 </a:t>
                      </a: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선택하면 해당 </a:t>
                      </a: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AI</a:t>
                      </a: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모델 소개 탭으로 이동</a:t>
                      </a: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</a:p>
                    <a:p>
                      <a:pPr marL="171450" indent="-171450" latinLnBrk="1">
                        <a:lnSpc>
                          <a:spcPts val="1200"/>
                        </a:lnSpc>
                        <a:buFontTx/>
                        <a:buChar char="-"/>
                      </a:pPr>
                      <a:r>
                        <a:rPr lang="en-US" altLang="ko-KR" sz="800" b="1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2b.  </a:t>
                      </a: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해당 영역을 선택하면 쇼케이스가 펼쳐지고</a:t>
                      </a: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펼쳐져 있던 다른 쇼케이스는 접힘</a:t>
                      </a: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</a:p>
                  </a:txBody>
                  <a:tcPr marB="648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3451902"/>
                  </a:ext>
                </a:extLst>
              </a:tr>
            </a:tbl>
          </a:graphicData>
        </a:graphic>
      </p:graphicFrame>
      <p:sp>
        <p:nvSpPr>
          <p:cNvPr id="56" name="타원 55">
            <a:extLst>
              <a:ext uri="{FF2B5EF4-FFF2-40B4-BE49-F238E27FC236}">
                <a16:creationId xmlns:a16="http://schemas.microsoft.com/office/drawing/2014/main" id="{F60B9895-7C68-0169-B422-DD12A4A8CCC7}"/>
              </a:ext>
            </a:extLst>
          </p:cNvPr>
          <p:cNvSpPr/>
          <p:nvPr/>
        </p:nvSpPr>
        <p:spPr>
          <a:xfrm>
            <a:off x="366226" y="4641554"/>
            <a:ext cx="166154" cy="166154"/>
          </a:xfrm>
          <a:prstGeom prst="ellipse">
            <a:avLst/>
          </a:prstGeom>
          <a:solidFill>
            <a:srgbClr val="C0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38" dirty="0">
                <a:solidFill>
                  <a:schemeClr val="bg1"/>
                </a:solidFill>
                <a:latin typeface="+mn-ea"/>
              </a:rPr>
              <a:t>1</a:t>
            </a:r>
            <a:endParaRPr lang="ko-KR" altLang="en-US" sz="738" dirty="0" err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FD7140E6-D30E-3F93-BE20-3B46C6FFF894}"/>
              </a:ext>
            </a:extLst>
          </p:cNvPr>
          <p:cNvSpPr/>
          <p:nvPr/>
        </p:nvSpPr>
        <p:spPr>
          <a:xfrm>
            <a:off x="366226" y="5403237"/>
            <a:ext cx="166154" cy="166154"/>
          </a:xfrm>
          <a:prstGeom prst="ellipse">
            <a:avLst/>
          </a:prstGeom>
          <a:solidFill>
            <a:srgbClr val="C0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38" dirty="0">
                <a:solidFill>
                  <a:schemeClr val="bg1"/>
                </a:solidFill>
                <a:latin typeface="+mn-ea"/>
              </a:rPr>
              <a:t>2</a:t>
            </a:r>
            <a:endParaRPr lang="ko-KR" altLang="en-US" sz="738" dirty="0" err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C3F87E89-2E97-88A0-440B-7F62BD8E3441}"/>
              </a:ext>
            </a:extLst>
          </p:cNvPr>
          <p:cNvSpPr/>
          <p:nvPr/>
        </p:nvSpPr>
        <p:spPr>
          <a:xfrm>
            <a:off x="366226" y="6679965"/>
            <a:ext cx="166154" cy="166154"/>
          </a:xfrm>
          <a:prstGeom prst="ellipse">
            <a:avLst/>
          </a:prstGeom>
          <a:solidFill>
            <a:srgbClr val="C0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38" dirty="0">
                <a:solidFill>
                  <a:schemeClr val="bg1"/>
                </a:solidFill>
                <a:latin typeface="+mn-ea"/>
              </a:rPr>
              <a:t>2a</a:t>
            </a:r>
            <a:endParaRPr lang="ko-KR" altLang="en-US" sz="738" dirty="0" err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9A49D624-6CB0-3ACD-11B4-64247384537A}"/>
              </a:ext>
            </a:extLst>
          </p:cNvPr>
          <p:cNvSpPr/>
          <p:nvPr/>
        </p:nvSpPr>
        <p:spPr>
          <a:xfrm>
            <a:off x="366226" y="7208317"/>
            <a:ext cx="166154" cy="166154"/>
          </a:xfrm>
          <a:prstGeom prst="ellipse">
            <a:avLst/>
          </a:prstGeom>
          <a:solidFill>
            <a:srgbClr val="C0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38" dirty="0">
                <a:solidFill>
                  <a:schemeClr val="bg1"/>
                </a:solidFill>
                <a:latin typeface="+mn-ea"/>
              </a:rPr>
              <a:t>2b</a:t>
            </a:r>
            <a:endParaRPr lang="ko-KR" altLang="en-US" sz="738" dirty="0" err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BA69D12-08A6-ACD0-8281-8BF76E2A2449}"/>
              </a:ext>
            </a:extLst>
          </p:cNvPr>
          <p:cNvSpPr/>
          <p:nvPr/>
        </p:nvSpPr>
        <p:spPr>
          <a:xfrm>
            <a:off x="217502" y="791183"/>
            <a:ext cx="9010636" cy="51606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 dirty="0">
              <a:latin typeface="+mn-ea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E4F964C7-4D52-AE7C-22B2-D9C0F314E720}"/>
              </a:ext>
            </a:extLst>
          </p:cNvPr>
          <p:cNvSpPr/>
          <p:nvPr/>
        </p:nvSpPr>
        <p:spPr>
          <a:xfrm>
            <a:off x="217502" y="791183"/>
            <a:ext cx="9010636" cy="51606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 dirty="0">
              <a:latin typeface="+mn-ea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BC942BA5-CA29-653B-F5E2-0A98DD2D26A8}"/>
              </a:ext>
            </a:extLst>
          </p:cNvPr>
          <p:cNvSpPr/>
          <p:nvPr/>
        </p:nvSpPr>
        <p:spPr bwMode="auto">
          <a:xfrm>
            <a:off x="338543" y="949952"/>
            <a:ext cx="1004929" cy="198522"/>
          </a:xfrm>
          <a:prstGeom prst="rect">
            <a:avLst/>
          </a:prstGeom>
          <a:noFill/>
          <a:ln w="28575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lIns="36000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050" b="1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Raiseme </a:t>
            </a:r>
            <a:r>
              <a:rPr lang="en-US" altLang="ko-KR" sz="1050" b="1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Logo</a:t>
            </a:r>
            <a:endParaRPr kumimoji="0" lang="ko-KR" altLang="en-US" sz="1050" b="1" dirty="0">
              <a:solidFill>
                <a:schemeClr val="bg1">
                  <a:lumMod val="65000"/>
                </a:schemeClr>
              </a:solidFill>
              <a:latin typeface="+mn-ea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4D68EDE-1986-34EB-EDD5-0BBAF7A08C0A}"/>
              </a:ext>
            </a:extLst>
          </p:cNvPr>
          <p:cNvSpPr txBox="1"/>
          <p:nvPr/>
        </p:nvSpPr>
        <p:spPr>
          <a:xfrm>
            <a:off x="6758404" y="926102"/>
            <a:ext cx="502309" cy="246221"/>
          </a:xfrm>
          <a:prstGeom prst="rect">
            <a:avLst/>
          </a:prstGeom>
          <a:noFill/>
        </p:spPr>
        <p:txBody>
          <a:bodyPr wrap="none" lIns="36000" rIns="36000" rtlCol="0" anchor="ctr">
            <a:spAutoFit/>
          </a:bodyPr>
          <a:lstStyle/>
          <a:p>
            <a:pPr algn="ctr"/>
            <a:r>
              <a:rPr kumimoji="1" lang="en-US" altLang="en-US" sz="1000" b="1" dirty="0">
                <a:latin typeface="+mn-ea"/>
              </a:rPr>
              <a:t>Service</a:t>
            </a:r>
            <a:endParaRPr kumimoji="1" lang="x-none" altLang="en-US" sz="1000" b="1" dirty="0">
              <a:latin typeface="+mn-ea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2F6555E-F308-DE99-8DAB-B3F69447FC32}"/>
              </a:ext>
            </a:extLst>
          </p:cNvPr>
          <p:cNvSpPr txBox="1"/>
          <p:nvPr/>
        </p:nvSpPr>
        <p:spPr>
          <a:xfrm>
            <a:off x="8651687" y="926102"/>
            <a:ext cx="407731" cy="246221"/>
          </a:xfrm>
          <a:prstGeom prst="rect">
            <a:avLst/>
          </a:prstGeom>
          <a:noFill/>
        </p:spPr>
        <p:txBody>
          <a:bodyPr wrap="none" lIns="36000" rIns="36000" rtlCol="0" anchor="ctr">
            <a:spAutoFit/>
          </a:bodyPr>
          <a:lstStyle/>
          <a:p>
            <a:pPr algn="ctr"/>
            <a:r>
              <a:rPr kumimoji="1" lang="en-US" altLang="en-US" sz="1000" b="1" dirty="0">
                <a:latin typeface="+mn-ea"/>
              </a:rPr>
              <a:t>News</a:t>
            </a:r>
            <a:endParaRPr kumimoji="1" lang="x-none" altLang="en-US" sz="1000" b="1" dirty="0">
              <a:latin typeface="+mn-ea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9BDC558-C7D0-D1D9-9849-A193FD347236}"/>
              </a:ext>
            </a:extLst>
          </p:cNvPr>
          <p:cNvSpPr txBox="1"/>
          <p:nvPr/>
        </p:nvSpPr>
        <p:spPr>
          <a:xfrm>
            <a:off x="7893956" y="926102"/>
            <a:ext cx="620930" cy="246221"/>
          </a:xfrm>
          <a:prstGeom prst="rect">
            <a:avLst/>
          </a:prstGeom>
          <a:noFill/>
        </p:spPr>
        <p:txBody>
          <a:bodyPr wrap="none" lIns="36000" rIns="36000" rtlCol="0" anchor="ctr">
            <a:spAutoFit/>
          </a:bodyPr>
          <a:lstStyle/>
          <a:p>
            <a:pPr algn="ctr"/>
            <a:r>
              <a:rPr kumimoji="1" lang="en-US" altLang="en-US" sz="1000" b="1" dirty="0">
                <a:latin typeface="+mn-ea"/>
              </a:rPr>
              <a:t>Use Case</a:t>
            </a:r>
            <a:endParaRPr kumimoji="1" lang="x-none" altLang="en-US" sz="1000" b="1" dirty="0">
              <a:latin typeface="+mn-ea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3C393CFE-9FE1-1538-4498-5858E29544BD}"/>
              </a:ext>
            </a:extLst>
          </p:cNvPr>
          <p:cNvSpPr txBox="1"/>
          <p:nvPr/>
        </p:nvSpPr>
        <p:spPr>
          <a:xfrm>
            <a:off x="6170591" y="926102"/>
            <a:ext cx="451012" cy="246221"/>
          </a:xfrm>
          <a:prstGeom prst="rect">
            <a:avLst/>
          </a:prstGeom>
          <a:noFill/>
        </p:spPr>
        <p:txBody>
          <a:bodyPr wrap="none" lIns="36000" rIns="36000" rtlCol="0"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000" b="1" dirty="0">
                <a:latin typeface="+mn-ea"/>
              </a:rPr>
              <a:t>About</a:t>
            </a:r>
            <a:endParaRPr kumimoji="0" lang="ko-KR" altLang="en-US" sz="1000" b="1" dirty="0">
              <a:latin typeface="+mn-ea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80202754-1148-A63F-D85F-B980F5C30B01}"/>
              </a:ext>
            </a:extLst>
          </p:cNvPr>
          <p:cNvSpPr txBox="1"/>
          <p:nvPr/>
        </p:nvSpPr>
        <p:spPr>
          <a:xfrm>
            <a:off x="7397514" y="926102"/>
            <a:ext cx="359641" cy="246221"/>
          </a:xfrm>
          <a:prstGeom prst="rect">
            <a:avLst/>
          </a:prstGeom>
          <a:noFill/>
        </p:spPr>
        <p:txBody>
          <a:bodyPr wrap="none" lIns="36000" rIns="36000" rtlCol="0" anchor="ctr">
            <a:spAutoFit/>
          </a:bodyPr>
          <a:lstStyle/>
          <a:p>
            <a:pPr algn="ctr"/>
            <a:r>
              <a:rPr kumimoji="1" lang="en-US" altLang="en-US" sz="1000" b="1" dirty="0">
                <a:latin typeface="+mn-ea"/>
              </a:rPr>
              <a:t>Tech</a:t>
            </a:r>
            <a:endParaRPr kumimoji="1" lang="x-none" altLang="en-US" sz="10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824936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3F1D2B-D891-533F-0357-0ABE944787E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  <a:ea typeface="+mn-ea"/>
              </a:rPr>
              <a:t>Use Case_</a:t>
            </a:r>
            <a:r>
              <a:rPr lang="ko-KR" altLang="en-US" dirty="0">
                <a:latin typeface="+mn-ea"/>
                <a:ea typeface="+mn-ea"/>
              </a:rPr>
              <a:t>자율학습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EEEBC6B-BAE9-90D2-13D7-6D337B4267B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  <a:ea typeface="+mn-ea"/>
              </a:rPr>
              <a:t>Main &gt; Use Case</a:t>
            </a:r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91E05F9-CEFD-223A-1F47-4AFF0B56113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  <a:ea typeface="+mn-ea"/>
              </a:rPr>
              <a:t>C_SELF_01_T</a:t>
            </a:r>
            <a:endParaRPr lang="ko-KR" altLang="en-US" dirty="0">
              <a:latin typeface="+mn-ea"/>
              <a:ea typeface="+mn-ea"/>
            </a:endParaRPr>
          </a:p>
        </p:txBody>
      </p: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A6AC60A5-8BB0-660C-606F-CE4C3CCF01AB}"/>
              </a:ext>
            </a:extLst>
          </p:cNvPr>
          <p:cNvGrpSpPr/>
          <p:nvPr/>
        </p:nvGrpSpPr>
        <p:grpSpPr>
          <a:xfrm>
            <a:off x="3528106" y="2328160"/>
            <a:ext cx="5304744" cy="2613008"/>
            <a:chOff x="940283" y="1968960"/>
            <a:chExt cx="7460244" cy="2749990"/>
          </a:xfrm>
        </p:grpSpPr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5F60BF13-0F57-5569-41D7-24FCEF72CCFC}"/>
                </a:ext>
              </a:extLst>
            </p:cNvPr>
            <p:cNvSpPr/>
            <p:nvPr/>
          </p:nvSpPr>
          <p:spPr bwMode="auto">
            <a:xfrm>
              <a:off x="940283" y="1968960"/>
              <a:ext cx="7460244" cy="2749990"/>
            </a:xfrm>
            <a:prstGeom prst="rect">
              <a:avLst/>
            </a:prstGeom>
            <a:solidFill>
              <a:srgbClr val="D9D9D9"/>
            </a:solidFill>
            <a:ln w="2857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kumimoji="0" lang="ko-KR" altLang="en-US" dirty="0">
                <a:solidFill>
                  <a:srgbClr val="FF0000"/>
                </a:solidFill>
                <a:latin typeface="+mn-ea"/>
              </a:endParaRPr>
            </a:p>
          </p:txBody>
        </p:sp>
        <p:sp>
          <p:nvSpPr>
            <p:cNvPr id="98" name="Freeform 129">
              <a:extLst>
                <a:ext uri="{FF2B5EF4-FFF2-40B4-BE49-F238E27FC236}">
                  <a16:creationId xmlns:a16="http://schemas.microsoft.com/office/drawing/2014/main" id="{F5AFBA9C-F2A0-9BAE-A572-0EC4808A00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37971" y="3066951"/>
              <a:ext cx="986898" cy="522500"/>
            </a:xfrm>
            <a:custGeom>
              <a:avLst/>
              <a:gdLst>
                <a:gd name="T0" fmla="*/ 800850339 w 68"/>
                <a:gd name="T1" fmla="*/ 578081024 h 55"/>
                <a:gd name="T2" fmla="*/ 741964184 w 68"/>
                <a:gd name="T3" fmla="*/ 648868068 h 55"/>
                <a:gd name="T4" fmla="*/ 58886155 w 68"/>
                <a:gd name="T5" fmla="*/ 648868068 h 55"/>
                <a:gd name="T6" fmla="*/ 0 w 68"/>
                <a:gd name="T7" fmla="*/ 578081024 h 55"/>
                <a:gd name="T8" fmla="*/ 0 w 68"/>
                <a:gd name="T9" fmla="*/ 70787044 h 55"/>
                <a:gd name="T10" fmla="*/ 58886155 w 68"/>
                <a:gd name="T11" fmla="*/ 0 h 55"/>
                <a:gd name="T12" fmla="*/ 741964184 w 68"/>
                <a:gd name="T13" fmla="*/ 0 h 55"/>
                <a:gd name="T14" fmla="*/ 800850339 w 68"/>
                <a:gd name="T15" fmla="*/ 70787044 h 55"/>
                <a:gd name="T16" fmla="*/ 800850339 w 68"/>
                <a:gd name="T17" fmla="*/ 578081024 h 55"/>
                <a:gd name="T18" fmla="*/ 58886155 w 68"/>
                <a:gd name="T19" fmla="*/ 58988631 h 55"/>
                <a:gd name="T20" fmla="*/ 47108238 w 68"/>
                <a:gd name="T21" fmla="*/ 70787044 h 55"/>
                <a:gd name="T22" fmla="*/ 47108238 w 68"/>
                <a:gd name="T23" fmla="*/ 578081024 h 55"/>
                <a:gd name="T24" fmla="*/ 58886155 w 68"/>
                <a:gd name="T25" fmla="*/ 601677850 h 55"/>
                <a:gd name="T26" fmla="*/ 741964184 w 68"/>
                <a:gd name="T27" fmla="*/ 601677850 h 55"/>
                <a:gd name="T28" fmla="*/ 753742101 w 68"/>
                <a:gd name="T29" fmla="*/ 578081024 h 55"/>
                <a:gd name="T30" fmla="*/ 753742101 w 68"/>
                <a:gd name="T31" fmla="*/ 70787044 h 55"/>
                <a:gd name="T32" fmla="*/ 741964184 w 68"/>
                <a:gd name="T33" fmla="*/ 58988631 h 55"/>
                <a:gd name="T34" fmla="*/ 58886155 w 68"/>
                <a:gd name="T35" fmla="*/ 58988631 h 55"/>
                <a:gd name="T36" fmla="*/ 188436383 w 68"/>
                <a:gd name="T37" fmla="*/ 271346327 h 55"/>
                <a:gd name="T38" fmla="*/ 105994393 w 68"/>
                <a:gd name="T39" fmla="*/ 188760870 h 55"/>
                <a:gd name="T40" fmla="*/ 188436383 w 68"/>
                <a:gd name="T41" fmla="*/ 106178848 h 55"/>
                <a:gd name="T42" fmla="*/ 270874942 w 68"/>
                <a:gd name="T43" fmla="*/ 188760870 h 55"/>
                <a:gd name="T44" fmla="*/ 188436383 w 68"/>
                <a:gd name="T45" fmla="*/ 271346327 h 55"/>
                <a:gd name="T46" fmla="*/ 694855946 w 68"/>
                <a:gd name="T47" fmla="*/ 542689220 h 55"/>
                <a:gd name="T48" fmla="*/ 105994393 w 68"/>
                <a:gd name="T49" fmla="*/ 542689220 h 55"/>
                <a:gd name="T50" fmla="*/ 105994393 w 68"/>
                <a:gd name="T51" fmla="*/ 460107198 h 55"/>
                <a:gd name="T52" fmla="*/ 235544621 w 68"/>
                <a:gd name="T53" fmla="*/ 330331523 h 55"/>
                <a:gd name="T54" fmla="*/ 306208694 w 68"/>
                <a:gd name="T55" fmla="*/ 389320154 h 55"/>
                <a:gd name="T56" fmla="*/ 518197480 w 68"/>
                <a:gd name="T57" fmla="*/ 176962457 h 55"/>
                <a:gd name="T58" fmla="*/ 694855946 w 68"/>
                <a:gd name="T59" fmla="*/ 353928349 h 55"/>
                <a:gd name="T60" fmla="*/ 694855946 w 68"/>
                <a:gd name="T61" fmla="*/ 542689220 h 55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0" t="0" r="r" b="b"/>
              <a:pathLst>
                <a:path w="68" h="55">
                  <a:moveTo>
                    <a:pt x="68" y="49"/>
                  </a:moveTo>
                  <a:cubicBezTo>
                    <a:pt x="68" y="53"/>
                    <a:pt x="66" y="55"/>
                    <a:pt x="63" y="55"/>
                  </a:cubicBezTo>
                  <a:cubicBezTo>
                    <a:pt x="5" y="55"/>
                    <a:pt x="5" y="55"/>
                    <a:pt x="5" y="55"/>
                  </a:cubicBezTo>
                  <a:cubicBezTo>
                    <a:pt x="2" y="55"/>
                    <a:pt x="0" y="53"/>
                    <a:pt x="0" y="4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5" y="0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66" y="0"/>
                    <a:pt x="68" y="3"/>
                    <a:pt x="68" y="6"/>
                  </a:cubicBezTo>
                  <a:lnTo>
                    <a:pt x="68" y="49"/>
                  </a:lnTo>
                  <a:close/>
                  <a:moveTo>
                    <a:pt x="5" y="5"/>
                  </a:moveTo>
                  <a:cubicBezTo>
                    <a:pt x="5" y="5"/>
                    <a:pt x="4" y="5"/>
                    <a:pt x="4" y="6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4" y="50"/>
                    <a:pt x="5" y="51"/>
                    <a:pt x="5" y="51"/>
                  </a:cubicBezTo>
                  <a:cubicBezTo>
                    <a:pt x="63" y="51"/>
                    <a:pt x="63" y="51"/>
                    <a:pt x="63" y="51"/>
                  </a:cubicBezTo>
                  <a:cubicBezTo>
                    <a:pt x="63" y="51"/>
                    <a:pt x="64" y="50"/>
                    <a:pt x="64" y="49"/>
                  </a:cubicBezTo>
                  <a:cubicBezTo>
                    <a:pt x="64" y="6"/>
                    <a:pt x="64" y="6"/>
                    <a:pt x="64" y="6"/>
                  </a:cubicBezTo>
                  <a:cubicBezTo>
                    <a:pt x="64" y="5"/>
                    <a:pt x="63" y="5"/>
                    <a:pt x="63" y="5"/>
                  </a:cubicBezTo>
                  <a:lnTo>
                    <a:pt x="5" y="5"/>
                  </a:lnTo>
                  <a:close/>
                  <a:moveTo>
                    <a:pt x="16" y="23"/>
                  </a:moveTo>
                  <a:cubicBezTo>
                    <a:pt x="12" y="23"/>
                    <a:pt x="9" y="20"/>
                    <a:pt x="9" y="16"/>
                  </a:cubicBezTo>
                  <a:cubicBezTo>
                    <a:pt x="9" y="13"/>
                    <a:pt x="12" y="9"/>
                    <a:pt x="16" y="9"/>
                  </a:cubicBezTo>
                  <a:cubicBezTo>
                    <a:pt x="20" y="9"/>
                    <a:pt x="23" y="13"/>
                    <a:pt x="23" y="16"/>
                  </a:cubicBezTo>
                  <a:cubicBezTo>
                    <a:pt x="23" y="20"/>
                    <a:pt x="20" y="23"/>
                    <a:pt x="16" y="23"/>
                  </a:cubicBezTo>
                  <a:close/>
                  <a:moveTo>
                    <a:pt x="59" y="46"/>
                  </a:moveTo>
                  <a:cubicBezTo>
                    <a:pt x="9" y="46"/>
                    <a:pt x="9" y="46"/>
                    <a:pt x="9" y="46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20" y="28"/>
                    <a:pt x="20" y="28"/>
                    <a:pt x="20" y="28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44" y="15"/>
                    <a:pt x="44" y="15"/>
                    <a:pt x="44" y="15"/>
                  </a:cubicBezTo>
                  <a:cubicBezTo>
                    <a:pt x="59" y="30"/>
                    <a:pt x="59" y="30"/>
                    <a:pt x="59" y="30"/>
                  </a:cubicBezTo>
                  <a:lnTo>
                    <a:pt x="59" y="46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endParaRPr lang="id-ID" dirty="0">
                <a:latin typeface="+mn-ea"/>
              </a:endParaRPr>
            </a:p>
          </p:txBody>
        </p:sp>
      </p:grpSp>
      <p:sp>
        <p:nvSpPr>
          <p:cNvPr id="109" name="TextBox 108">
            <a:extLst>
              <a:ext uri="{FF2B5EF4-FFF2-40B4-BE49-F238E27FC236}">
                <a16:creationId xmlns:a16="http://schemas.microsoft.com/office/drawing/2014/main" id="{2344B43F-7C1F-650C-C587-0B0E14665CD3}"/>
              </a:ext>
            </a:extLst>
          </p:cNvPr>
          <p:cNvSpPr txBox="1"/>
          <p:nvPr/>
        </p:nvSpPr>
        <p:spPr>
          <a:xfrm>
            <a:off x="559827" y="2349599"/>
            <a:ext cx="269137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1. </a:t>
            </a:r>
            <a:r>
              <a:rPr lang="ko-KR" altLang="en-US" sz="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시간 대비 학습효율 자동 측정</a:t>
            </a:r>
          </a:p>
        </p:txBody>
      </p:sp>
      <p:sp>
        <p:nvSpPr>
          <p:cNvPr id="110" name="Chevron Down">
            <a:extLst>
              <a:ext uri="{FF2B5EF4-FFF2-40B4-BE49-F238E27FC236}">
                <a16:creationId xmlns:a16="http://schemas.microsoft.com/office/drawing/2014/main" id="{841C0F4C-75A6-F338-8728-AAB105CE0245}"/>
              </a:ext>
            </a:extLst>
          </p:cNvPr>
          <p:cNvSpPr>
            <a:spLocks noChangeAspect="1"/>
          </p:cNvSpPr>
          <p:nvPr/>
        </p:nvSpPr>
        <p:spPr bwMode="auto">
          <a:xfrm>
            <a:off x="2855348" y="2429015"/>
            <a:ext cx="131041" cy="72000"/>
          </a:xfrm>
          <a:custGeom>
            <a:avLst/>
            <a:gdLst>
              <a:gd name="T0" fmla="*/ 594 w 594"/>
              <a:gd name="T1" fmla="*/ 27 h 324"/>
              <a:gd name="T2" fmla="*/ 566 w 594"/>
              <a:gd name="T3" fmla="*/ 0 h 324"/>
              <a:gd name="T4" fmla="*/ 297 w 594"/>
              <a:gd name="T5" fmla="*/ 268 h 324"/>
              <a:gd name="T6" fmla="*/ 28 w 594"/>
              <a:gd name="T7" fmla="*/ 0 h 324"/>
              <a:gd name="T8" fmla="*/ 0 w 594"/>
              <a:gd name="T9" fmla="*/ 27 h 324"/>
              <a:gd name="T10" fmla="*/ 297 w 594"/>
              <a:gd name="T11" fmla="*/ 324 h 324"/>
              <a:gd name="T12" fmla="*/ 594 w 594"/>
              <a:gd name="T13" fmla="*/ 27 h 3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94" h="324">
                <a:moveTo>
                  <a:pt x="594" y="27"/>
                </a:moveTo>
                <a:lnTo>
                  <a:pt x="566" y="0"/>
                </a:lnTo>
                <a:lnTo>
                  <a:pt x="297" y="268"/>
                </a:lnTo>
                <a:lnTo>
                  <a:pt x="28" y="0"/>
                </a:lnTo>
                <a:lnTo>
                  <a:pt x="0" y="27"/>
                </a:lnTo>
                <a:lnTo>
                  <a:pt x="297" y="324"/>
                </a:lnTo>
                <a:lnTo>
                  <a:pt x="594" y="27"/>
                </a:lnTo>
                <a:close/>
              </a:path>
            </a:pathLst>
          </a:custGeom>
          <a:solidFill>
            <a:srgbClr val="5F5F5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58AC3D2A-0517-061B-0D07-846EB4D8710E}"/>
              </a:ext>
            </a:extLst>
          </p:cNvPr>
          <p:cNvSpPr txBox="1"/>
          <p:nvPr/>
        </p:nvSpPr>
        <p:spPr>
          <a:xfrm>
            <a:off x="559827" y="2853655"/>
            <a:ext cx="269137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19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/>
                <a:cs typeface="+mn-cs"/>
              </a:rPr>
              <a:t>2. </a:t>
            </a:r>
            <a:r>
              <a:rPr kumimoji="0" lang="ko-KR" altLang="en-US" sz="9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/>
                <a:cs typeface="+mn-cs"/>
              </a:rPr>
              <a:t>집중도 분석 리포트 제공</a:t>
            </a:r>
          </a:p>
        </p:txBody>
      </p:sp>
      <p:sp>
        <p:nvSpPr>
          <p:cNvPr id="112" name="Chevron Down">
            <a:extLst>
              <a:ext uri="{FF2B5EF4-FFF2-40B4-BE49-F238E27FC236}">
                <a16:creationId xmlns:a16="http://schemas.microsoft.com/office/drawing/2014/main" id="{3A7F2CDE-D766-5EA3-AA2B-7599EC7D843B}"/>
              </a:ext>
            </a:extLst>
          </p:cNvPr>
          <p:cNvSpPr>
            <a:spLocks noChangeAspect="1"/>
          </p:cNvSpPr>
          <p:nvPr/>
        </p:nvSpPr>
        <p:spPr bwMode="auto">
          <a:xfrm flipV="1">
            <a:off x="2855348" y="2933071"/>
            <a:ext cx="131041" cy="72000"/>
          </a:xfrm>
          <a:custGeom>
            <a:avLst/>
            <a:gdLst>
              <a:gd name="T0" fmla="*/ 594 w 594"/>
              <a:gd name="T1" fmla="*/ 27 h 324"/>
              <a:gd name="T2" fmla="*/ 566 w 594"/>
              <a:gd name="T3" fmla="*/ 0 h 324"/>
              <a:gd name="T4" fmla="*/ 297 w 594"/>
              <a:gd name="T5" fmla="*/ 268 h 324"/>
              <a:gd name="T6" fmla="*/ 28 w 594"/>
              <a:gd name="T7" fmla="*/ 0 h 324"/>
              <a:gd name="T8" fmla="*/ 0 w 594"/>
              <a:gd name="T9" fmla="*/ 27 h 324"/>
              <a:gd name="T10" fmla="*/ 297 w 594"/>
              <a:gd name="T11" fmla="*/ 324 h 324"/>
              <a:gd name="T12" fmla="*/ 594 w 594"/>
              <a:gd name="T13" fmla="*/ 27 h 3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94" h="324">
                <a:moveTo>
                  <a:pt x="594" y="27"/>
                </a:moveTo>
                <a:lnTo>
                  <a:pt x="566" y="0"/>
                </a:lnTo>
                <a:lnTo>
                  <a:pt x="297" y="268"/>
                </a:lnTo>
                <a:lnTo>
                  <a:pt x="28" y="0"/>
                </a:lnTo>
                <a:lnTo>
                  <a:pt x="0" y="27"/>
                </a:lnTo>
                <a:lnTo>
                  <a:pt x="297" y="324"/>
                </a:lnTo>
                <a:lnTo>
                  <a:pt x="594" y="27"/>
                </a:lnTo>
                <a:close/>
              </a:path>
            </a:pathLst>
          </a:custGeom>
          <a:solidFill>
            <a:srgbClr val="5F5F5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3565E02F-A58B-CC47-B588-CB03C20CD0A9}"/>
              </a:ext>
            </a:extLst>
          </p:cNvPr>
          <p:cNvSpPr txBox="1"/>
          <p:nvPr/>
        </p:nvSpPr>
        <p:spPr>
          <a:xfrm>
            <a:off x="557417" y="3150800"/>
            <a:ext cx="2688322" cy="807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AI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가 실시간으로 집중도를 측정하여 </a:t>
            </a:r>
            <a:endParaRPr lang="en-US" altLang="ko-KR" sz="8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객관적이고 정확하게 측정해드립니다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분석 리포트의 패턴을 분석해서</a:t>
            </a:r>
            <a:endParaRPr lang="en-US" altLang="ko-KR" sz="8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효율적으로 시간을 관리할 수 있습니다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.</a:t>
            </a:r>
          </a:p>
        </p:txBody>
      </p:sp>
      <p:cxnSp>
        <p:nvCxnSpPr>
          <p:cNvPr id="120" name="직선 연결선 119">
            <a:extLst>
              <a:ext uri="{FF2B5EF4-FFF2-40B4-BE49-F238E27FC236}">
                <a16:creationId xmlns:a16="http://schemas.microsoft.com/office/drawing/2014/main" id="{667075B8-B82F-F070-DC03-60B50BAF5CB0}"/>
              </a:ext>
            </a:extLst>
          </p:cNvPr>
          <p:cNvCxnSpPr>
            <a:cxnSpLocks/>
          </p:cNvCxnSpPr>
          <p:nvPr/>
        </p:nvCxnSpPr>
        <p:spPr>
          <a:xfrm>
            <a:off x="559827" y="2637631"/>
            <a:ext cx="2567228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1" name="직선 연결선 120">
            <a:extLst>
              <a:ext uri="{FF2B5EF4-FFF2-40B4-BE49-F238E27FC236}">
                <a16:creationId xmlns:a16="http://schemas.microsoft.com/office/drawing/2014/main" id="{89B4FC24-FCE4-E88F-6329-36B9DE415AEE}"/>
              </a:ext>
            </a:extLst>
          </p:cNvPr>
          <p:cNvCxnSpPr>
            <a:cxnSpLocks/>
          </p:cNvCxnSpPr>
          <p:nvPr/>
        </p:nvCxnSpPr>
        <p:spPr>
          <a:xfrm>
            <a:off x="559827" y="3141687"/>
            <a:ext cx="2567228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3" name="사각형: 둥근 모서리 122">
            <a:extLst>
              <a:ext uri="{FF2B5EF4-FFF2-40B4-BE49-F238E27FC236}">
                <a16:creationId xmlns:a16="http://schemas.microsoft.com/office/drawing/2014/main" id="{09507F91-395E-0DD3-7936-524FC6912589}"/>
              </a:ext>
            </a:extLst>
          </p:cNvPr>
          <p:cNvSpPr/>
          <p:nvPr/>
        </p:nvSpPr>
        <p:spPr>
          <a:xfrm>
            <a:off x="564587" y="4108185"/>
            <a:ext cx="745371" cy="26405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Ins="90000" rtlCol="0" anchor="ctr"/>
          <a:lstStyle/>
          <a:p>
            <a:pPr algn="ctr"/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#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집중도 분석 </a:t>
            </a:r>
          </a:p>
        </p:txBody>
      </p:sp>
      <p:sp>
        <p:nvSpPr>
          <p:cNvPr id="124" name="사각형: 둥근 모서리 123">
            <a:extLst>
              <a:ext uri="{FF2B5EF4-FFF2-40B4-BE49-F238E27FC236}">
                <a16:creationId xmlns:a16="http://schemas.microsoft.com/office/drawing/2014/main" id="{1F42150E-CA60-1930-8D75-01463DA86B89}"/>
              </a:ext>
            </a:extLst>
          </p:cNvPr>
          <p:cNvSpPr/>
          <p:nvPr/>
        </p:nvSpPr>
        <p:spPr>
          <a:xfrm>
            <a:off x="1451484" y="4108185"/>
            <a:ext cx="745371" cy="26405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Ins="90000" rtlCol="0" anchor="ctr"/>
          <a:lstStyle/>
          <a:p>
            <a:pPr algn="ctr"/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#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자세 분석 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5773772E-02D0-E70A-BA58-8441C7C6E819}"/>
              </a:ext>
            </a:extLst>
          </p:cNvPr>
          <p:cNvSpPr txBox="1"/>
          <p:nvPr/>
        </p:nvSpPr>
        <p:spPr>
          <a:xfrm>
            <a:off x="559827" y="4661961"/>
            <a:ext cx="269137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19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3. </a:t>
            </a:r>
            <a:r>
              <a:rPr kumimoji="0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자동 학습 스케줄링</a:t>
            </a:r>
          </a:p>
        </p:txBody>
      </p:sp>
      <p:sp>
        <p:nvSpPr>
          <p:cNvPr id="127" name="Chevron Down">
            <a:extLst>
              <a:ext uri="{FF2B5EF4-FFF2-40B4-BE49-F238E27FC236}">
                <a16:creationId xmlns:a16="http://schemas.microsoft.com/office/drawing/2014/main" id="{FD334B81-5F26-323C-553D-F2F72F7DF252}"/>
              </a:ext>
            </a:extLst>
          </p:cNvPr>
          <p:cNvSpPr>
            <a:spLocks noChangeAspect="1"/>
          </p:cNvSpPr>
          <p:nvPr/>
        </p:nvSpPr>
        <p:spPr bwMode="auto">
          <a:xfrm>
            <a:off x="2855348" y="4746460"/>
            <a:ext cx="131041" cy="72000"/>
          </a:xfrm>
          <a:custGeom>
            <a:avLst/>
            <a:gdLst>
              <a:gd name="T0" fmla="*/ 594 w 594"/>
              <a:gd name="T1" fmla="*/ 27 h 324"/>
              <a:gd name="T2" fmla="*/ 566 w 594"/>
              <a:gd name="T3" fmla="*/ 0 h 324"/>
              <a:gd name="T4" fmla="*/ 297 w 594"/>
              <a:gd name="T5" fmla="*/ 268 h 324"/>
              <a:gd name="T6" fmla="*/ 28 w 594"/>
              <a:gd name="T7" fmla="*/ 0 h 324"/>
              <a:gd name="T8" fmla="*/ 0 w 594"/>
              <a:gd name="T9" fmla="*/ 27 h 324"/>
              <a:gd name="T10" fmla="*/ 297 w 594"/>
              <a:gd name="T11" fmla="*/ 324 h 324"/>
              <a:gd name="T12" fmla="*/ 594 w 594"/>
              <a:gd name="T13" fmla="*/ 27 h 3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94" h="324">
                <a:moveTo>
                  <a:pt x="594" y="27"/>
                </a:moveTo>
                <a:lnTo>
                  <a:pt x="566" y="0"/>
                </a:lnTo>
                <a:lnTo>
                  <a:pt x="297" y="268"/>
                </a:lnTo>
                <a:lnTo>
                  <a:pt x="28" y="0"/>
                </a:lnTo>
                <a:lnTo>
                  <a:pt x="0" y="27"/>
                </a:lnTo>
                <a:lnTo>
                  <a:pt x="297" y="324"/>
                </a:lnTo>
                <a:lnTo>
                  <a:pt x="594" y="27"/>
                </a:lnTo>
                <a:close/>
              </a:path>
            </a:pathLst>
          </a:custGeom>
          <a:solidFill>
            <a:srgbClr val="5F5F5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28" name="직선 연결선 127">
            <a:extLst>
              <a:ext uri="{FF2B5EF4-FFF2-40B4-BE49-F238E27FC236}">
                <a16:creationId xmlns:a16="http://schemas.microsoft.com/office/drawing/2014/main" id="{65596752-60E9-36D4-6E2C-B8394B4FF7A4}"/>
              </a:ext>
            </a:extLst>
          </p:cNvPr>
          <p:cNvCxnSpPr>
            <a:cxnSpLocks/>
          </p:cNvCxnSpPr>
          <p:nvPr/>
        </p:nvCxnSpPr>
        <p:spPr>
          <a:xfrm>
            <a:off x="623392" y="4928797"/>
            <a:ext cx="2567228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29EE48F1-09A8-0F9B-000A-BE85AF736C6A}"/>
              </a:ext>
            </a:extLst>
          </p:cNvPr>
          <p:cNvSpPr txBox="1"/>
          <p:nvPr/>
        </p:nvSpPr>
        <p:spPr>
          <a:xfrm>
            <a:off x="559826" y="1799295"/>
            <a:ext cx="55361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캠스터디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 </a:t>
            </a:r>
            <a:r>
              <a:rPr lang="ko-KR" alt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온라인독서실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이용자들의 집중도를 학습자세 평가 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AI 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엔진이 측정해드립니다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.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7053FAE-21D5-111D-22ED-148B6A1A7F0A}"/>
              </a:ext>
            </a:extLst>
          </p:cNvPr>
          <p:cNvSpPr txBox="1"/>
          <p:nvPr/>
        </p:nvSpPr>
        <p:spPr>
          <a:xfrm>
            <a:off x="558813" y="1556792"/>
            <a:ext cx="4205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19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자율학습에도 </a:t>
            </a:r>
            <a:r>
              <a:rPr kumimoji="0" lang="en-US" altLang="ko-KR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Raiseme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748C4291-2209-6583-D346-DB853B8DABC6}"/>
              </a:ext>
            </a:extLst>
          </p:cNvPr>
          <p:cNvSpPr/>
          <p:nvPr/>
        </p:nvSpPr>
        <p:spPr>
          <a:xfrm>
            <a:off x="217502" y="791183"/>
            <a:ext cx="9010636" cy="51606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 dirty="0">
              <a:latin typeface="+mn-ea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6CE4E372-2C77-A9E9-995C-83B77E7D279C}"/>
              </a:ext>
            </a:extLst>
          </p:cNvPr>
          <p:cNvSpPr/>
          <p:nvPr/>
        </p:nvSpPr>
        <p:spPr>
          <a:xfrm>
            <a:off x="217502" y="791183"/>
            <a:ext cx="9010636" cy="51606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 dirty="0">
              <a:latin typeface="+mn-ea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605CD695-0488-C52C-CE1A-EE3AEDA4F849}"/>
              </a:ext>
            </a:extLst>
          </p:cNvPr>
          <p:cNvSpPr/>
          <p:nvPr/>
        </p:nvSpPr>
        <p:spPr bwMode="auto">
          <a:xfrm>
            <a:off x="338543" y="949952"/>
            <a:ext cx="1004929" cy="198522"/>
          </a:xfrm>
          <a:prstGeom prst="rect">
            <a:avLst/>
          </a:prstGeom>
          <a:noFill/>
          <a:ln w="28575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lIns="36000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050" b="1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Raiseme </a:t>
            </a:r>
            <a:r>
              <a:rPr lang="en-US" altLang="ko-KR" sz="1050" b="1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Logo</a:t>
            </a:r>
            <a:endParaRPr kumimoji="0" lang="ko-KR" altLang="en-US" sz="1050" b="1" dirty="0">
              <a:solidFill>
                <a:schemeClr val="bg1">
                  <a:lumMod val="65000"/>
                </a:schemeClr>
              </a:solidFill>
              <a:latin typeface="+mn-ea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EABD2AB-A421-4594-C09E-91C2229F1FA1}"/>
              </a:ext>
            </a:extLst>
          </p:cNvPr>
          <p:cNvSpPr txBox="1"/>
          <p:nvPr/>
        </p:nvSpPr>
        <p:spPr>
          <a:xfrm>
            <a:off x="6758404" y="926102"/>
            <a:ext cx="502309" cy="246221"/>
          </a:xfrm>
          <a:prstGeom prst="rect">
            <a:avLst/>
          </a:prstGeom>
          <a:noFill/>
        </p:spPr>
        <p:txBody>
          <a:bodyPr wrap="none" lIns="36000" rIns="36000" rtlCol="0" anchor="ctr">
            <a:spAutoFit/>
          </a:bodyPr>
          <a:lstStyle/>
          <a:p>
            <a:pPr algn="ctr"/>
            <a:r>
              <a:rPr kumimoji="1" lang="en-US" altLang="en-US" sz="1000" b="1" dirty="0">
                <a:latin typeface="+mn-ea"/>
              </a:rPr>
              <a:t>Service</a:t>
            </a:r>
            <a:endParaRPr kumimoji="1" lang="x-none" altLang="en-US" sz="1000" b="1" dirty="0">
              <a:latin typeface="+mn-ea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3741488-E7F9-2B8E-9A9D-FDEBC6821B13}"/>
              </a:ext>
            </a:extLst>
          </p:cNvPr>
          <p:cNvSpPr txBox="1"/>
          <p:nvPr/>
        </p:nvSpPr>
        <p:spPr>
          <a:xfrm>
            <a:off x="8651687" y="926102"/>
            <a:ext cx="407731" cy="246221"/>
          </a:xfrm>
          <a:prstGeom prst="rect">
            <a:avLst/>
          </a:prstGeom>
          <a:noFill/>
        </p:spPr>
        <p:txBody>
          <a:bodyPr wrap="none" lIns="36000" rIns="36000" rtlCol="0" anchor="ctr">
            <a:spAutoFit/>
          </a:bodyPr>
          <a:lstStyle/>
          <a:p>
            <a:pPr algn="ctr"/>
            <a:r>
              <a:rPr kumimoji="1" lang="en-US" altLang="en-US" sz="1000" b="1" dirty="0">
                <a:latin typeface="+mn-ea"/>
              </a:rPr>
              <a:t>News</a:t>
            </a:r>
            <a:endParaRPr kumimoji="1" lang="x-none" altLang="en-US" sz="1000" b="1" dirty="0">
              <a:latin typeface="+mn-ea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5E85037-21AC-EF28-060A-951F004A6FAC}"/>
              </a:ext>
            </a:extLst>
          </p:cNvPr>
          <p:cNvSpPr txBox="1"/>
          <p:nvPr/>
        </p:nvSpPr>
        <p:spPr>
          <a:xfrm>
            <a:off x="7893956" y="926102"/>
            <a:ext cx="620930" cy="246221"/>
          </a:xfrm>
          <a:prstGeom prst="rect">
            <a:avLst/>
          </a:prstGeom>
          <a:noFill/>
        </p:spPr>
        <p:txBody>
          <a:bodyPr wrap="none" lIns="36000" rIns="36000" rtlCol="0" anchor="ctr">
            <a:spAutoFit/>
          </a:bodyPr>
          <a:lstStyle/>
          <a:p>
            <a:pPr algn="ctr"/>
            <a:r>
              <a:rPr kumimoji="1" lang="en-US" altLang="en-US" sz="1000" b="1" dirty="0">
                <a:latin typeface="+mn-ea"/>
              </a:rPr>
              <a:t>Use Case</a:t>
            </a:r>
            <a:endParaRPr kumimoji="1" lang="x-none" altLang="en-US" sz="1000" b="1" dirty="0">
              <a:latin typeface="+mn-ea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18AC661-87E6-01B3-12E6-6165D06E5F4E}"/>
              </a:ext>
            </a:extLst>
          </p:cNvPr>
          <p:cNvSpPr txBox="1"/>
          <p:nvPr/>
        </p:nvSpPr>
        <p:spPr>
          <a:xfrm>
            <a:off x="6170591" y="926102"/>
            <a:ext cx="451012" cy="246221"/>
          </a:xfrm>
          <a:prstGeom prst="rect">
            <a:avLst/>
          </a:prstGeom>
          <a:noFill/>
        </p:spPr>
        <p:txBody>
          <a:bodyPr wrap="none" lIns="36000" rIns="36000" rtlCol="0"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000" b="1" dirty="0">
                <a:latin typeface="+mn-ea"/>
              </a:rPr>
              <a:t>About</a:t>
            </a:r>
            <a:endParaRPr kumimoji="0" lang="ko-KR" altLang="en-US" sz="1000" b="1" dirty="0">
              <a:latin typeface="+mn-ea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557C7BE-205E-0A35-FCC4-22AB2555742B}"/>
              </a:ext>
            </a:extLst>
          </p:cNvPr>
          <p:cNvSpPr txBox="1"/>
          <p:nvPr/>
        </p:nvSpPr>
        <p:spPr>
          <a:xfrm>
            <a:off x="7397514" y="926102"/>
            <a:ext cx="359641" cy="246221"/>
          </a:xfrm>
          <a:prstGeom prst="rect">
            <a:avLst/>
          </a:prstGeom>
          <a:noFill/>
        </p:spPr>
        <p:txBody>
          <a:bodyPr wrap="none" lIns="36000" rIns="36000" rtlCol="0" anchor="ctr">
            <a:spAutoFit/>
          </a:bodyPr>
          <a:lstStyle/>
          <a:p>
            <a:pPr algn="ctr"/>
            <a:r>
              <a:rPr kumimoji="1" lang="en-US" altLang="en-US" sz="1000" b="1" dirty="0">
                <a:latin typeface="+mn-ea"/>
              </a:rPr>
              <a:t>Tech</a:t>
            </a:r>
            <a:endParaRPr kumimoji="1" lang="x-none" altLang="en-US" sz="10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5367695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3F1D2B-D891-533F-0357-0ABE944787E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  <a:ea typeface="+mn-ea"/>
              </a:rPr>
              <a:t>Use Case_</a:t>
            </a:r>
            <a:r>
              <a:rPr lang="ko-KR" altLang="en-US" dirty="0">
                <a:latin typeface="+mn-ea"/>
                <a:ea typeface="+mn-ea"/>
              </a:rPr>
              <a:t>자율학습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EEEBC6B-BAE9-90D2-13D7-6D337B4267B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  <a:ea typeface="+mn-ea"/>
              </a:rPr>
              <a:t>Main &gt; Use Case</a:t>
            </a:r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91E05F9-CEFD-223A-1F47-4AFF0B56113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  <a:ea typeface="+mn-ea"/>
              </a:rPr>
              <a:t>C_SELF_01_T</a:t>
            </a:r>
            <a:endParaRPr lang="ko-KR" altLang="en-US" dirty="0">
              <a:latin typeface="+mn-ea"/>
              <a:ea typeface="+mn-ea"/>
            </a:endParaRPr>
          </a:p>
        </p:txBody>
      </p: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E2ABAD49-E098-801E-0ACF-0D2144C0E604}"/>
              </a:ext>
            </a:extLst>
          </p:cNvPr>
          <p:cNvGrpSpPr/>
          <p:nvPr/>
        </p:nvGrpSpPr>
        <p:grpSpPr>
          <a:xfrm>
            <a:off x="3528106" y="2325414"/>
            <a:ext cx="5304744" cy="2613008"/>
            <a:chOff x="940283" y="1968960"/>
            <a:chExt cx="7460244" cy="2749990"/>
          </a:xfrm>
        </p:grpSpPr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AF0A3BF6-3785-5F6E-751B-BF4F504EE760}"/>
                </a:ext>
              </a:extLst>
            </p:cNvPr>
            <p:cNvSpPr/>
            <p:nvPr/>
          </p:nvSpPr>
          <p:spPr bwMode="auto">
            <a:xfrm>
              <a:off x="940283" y="1968960"/>
              <a:ext cx="7460244" cy="2749990"/>
            </a:xfrm>
            <a:prstGeom prst="rect">
              <a:avLst/>
            </a:prstGeom>
            <a:solidFill>
              <a:srgbClr val="D9D9D9"/>
            </a:solidFill>
            <a:ln w="2857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kumimoji="0" lang="ko-KR" altLang="en-US" dirty="0">
                <a:solidFill>
                  <a:srgbClr val="FF0000"/>
                </a:solidFill>
                <a:latin typeface="+mn-ea"/>
              </a:endParaRPr>
            </a:p>
          </p:txBody>
        </p:sp>
        <p:sp>
          <p:nvSpPr>
            <p:cNvPr id="65" name="Freeform 129">
              <a:extLst>
                <a:ext uri="{FF2B5EF4-FFF2-40B4-BE49-F238E27FC236}">
                  <a16:creationId xmlns:a16="http://schemas.microsoft.com/office/drawing/2014/main" id="{61C745B6-095E-A0CA-7C57-00244BEA40A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37971" y="3066951"/>
              <a:ext cx="986898" cy="522500"/>
            </a:xfrm>
            <a:custGeom>
              <a:avLst/>
              <a:gdLst>
                <a:gd name="T0" fmla="*/ 800850339 w 68"/>
                <a:gd name="T1" fmla="*/ 578081024 h 55"/>
                <a:gd name="T2" fmla="*/ 741964184 w 68"/>
                <a:gd name="T3" fmla="*/ 648868068 h 55"/>
                <a:gd name="T4" fmla="*/ 58886155 w 68"/>
                <a:gd name="T5" fmla="*/ 648868068 h 55"/>
                <a:gd name="T6" fmla="*/ 0 w 68"/>
                <a:gd name="T7" fmla="*/ 578081024 h 55"/>
                <a:gd name="T8" fmla="*/ 0 w 68"/>
                <a:gd name="T9" fmla="*/ 70787044 h 55"/>
                <a:gd name="T10" fmla="*/ 58886155 w 68"/>
                <a:gd name="T11" fmla="*/ 0 h 55"/>
                <a:gd name="T12" fmla="*/ 741964184 w 68"/>
                <a:gd name="T13" fmla="*/ 0 h 55"/>
                <a:gd name="T14" fmla="*/ 800850339 w 68"/>
                <a:gd name="T15" fmla="*/ 70787044 h 55"/>
                <a:gd name="T16" fmla="*/ 800850339 w 68"/>
                <a:gd name="T17" fmla="*/ 578081024 h 55"/>
                <a:gd name="T18" fmla="*/ 58886155 w 68"/>
                <a:gd name="T19" fmla="*/ 58988631 h 55"/>
                <a:gd name="T20" fmla="*/ 47108238 w 68"/>
                <a:gd name="T21" fmla="*/ 70787044 h 55"/>
                <a:gd name="T22" fmla="*/ 47108238 w 68"/>
                <a:gd name="T23" fmla="*/ 578081024 h 55"/>
                <a:gd name="T24" fmla="*/ 58886155 w 68"/>
                <a:gd name="T25" fmla="*/ 601677850 h 55"/>
                <a:gd name="T26" fmla="*/ 741964184 w 68"/>
                <a:gd name="T27" fmla="*/ 601677850 h 55"/>
                <a:gd name="T28" fmla="*/ 753742101 w 68"/>
                <a:gd name="T29" fmla="*/ 578081024 h 55"/>
                <a:gd name="T30" fmla="*/ 753742101 w 68"/>
                <a:gd name="T31" fmla="*/ 70787044 h 55"/>
                <a:gd name="T32" fmla="*/ 741964184 w 68"/>
                <a:gd name="T33" fmla="*/ 58988631 h 55"/>
                <a:gd name="T34" fmla="*/ 58886155 w 68"/>
                <a:gd name="T35" fmla="*/ 58988631 h 55"/>
                <a:gd name="T36" fmla="*/ 188436383 w 68"/>
                <a:gd name="T37" fmla="*/ 271346327 h 55"/>
                <a:gd name="T38" fmla="*/ 105994393 w 68"/>
                <a:gd name="T39" fmla="*/ 188760870 h 55"/>
                <a:gd name="T40" fmla="*/ 188436383 w 68"/>
                <a:gd name="T41" fmla="*/ 106178848 h 55"/>
                <a:gd name="T42" fmla="*/ 270874942 w 68"/>
                <a:gd name="T43" fmla="*/ 188760870 h 55"/>
                <a:gd name="T44" fmla="*/ 188436383 w 68"/>
                <a:gd name="T45" fmla="*/ 271346327 h 55"/>
                <a:gd name="T46" fmla="*/ 694855946 w 68"/>
                <a:gd name="T47" fmla="*/ 542689220 h 55"/>
                <a:gd name="T48" fmla="*/ 105994393 w 68"/>
                <a:gd name="T49" fmla="*/ 542689220 h 55"/>
                <a:gd name="T50" fmla="*/ 105994393 w 68"/>
                <a:gd name="T51" fmla="*/ 460107198 h 55"/>
                <a:gd name="T52" fmla="*/ 235544621 w 68"/>
                <a:gd name="T53" fmla="*/ 330331523 h 55"/>
                <a:gd name="T54" fmla="*/ 306208694 w 68"/>
                <a:gd name="T55" fmla="*/ 389320154 h 55"/>
                <a:gd name="T56" fmla="*/ 518197480 w 68"/>
                <a:gd name="T57" fmla="*/ 176962457 h 55"/>
                <a:gd name="T58" fmla="*/ 694855946 w 68"/>
                <a:gd name="T59" fmla="*/ 353928349 h 55"/>
                <a:gd name="T60" fmla="*/ 694855946 w 68"/>
                <a:gd name="T61" fmla="*/ 542689220 h 55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0" t="0" r="r" b="b"/>
              <a:pathLst>
                <a:path w="68" h="55">
                  <a:moveTo>
                    <a:pt x="68" y="49"/>
                  </a:moveTo>
                  <a:cubicBezTo>
                    <a:pt x="68" y="53"/>
                    <a:pt x="66" y="55"/>
                    <a:pt x="63" y="55"/>
                  </a:cubicBezTo>
                  <a:cubicBezTo>
                    <a:pt x="5" y="55"/>
                    <a:pt x="5" y="55"/>
                    <a:pt x="5" y="55"/>
                  </a:cubicBezTo>
                  <a:cubicBezTo>
                    <a:pt x="2" y="55"/>
                    <a:pt x="0" y="53"/>
                    <a:pt x="0" y="4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5" y="0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66" y="0"/>
                    <a:pt x="68" y="3"/>
                    <a:pt x="68" y="6"/>
                  </a:cubicBezTo>
                  <a:lnTo>
                    <a:pt x="68" y="49"/>
                  </a:lnTo>
                  <a:close/>
                  <a:moveTo>
                    <a:pt x="5" y="5"/>
                  </a:moveTo>
                  <a:cubicBezTo>
                    <a:pt x="5" y="5"/>
                    <a:pt x="4" y="5"/>
                    <a:pt x="4" y="6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4" y="50"/>
                    <a:pt x="5" y="51"/>
                    <a:pt x="5" y="51"/>
                  </a:cubicBezTo>
                  <a:cubicBezTo>
                    <a:pt x="63" y="51"/>
                    <a:pt x="63" y="51"/>
                    <a:pt x="63" y="51"/>
                  </a:cubicBezTo>
                  <a:cubicBezTo>
                    <a:pt x="63" y="51"/>
                    <a:pt x="64" y="50"/>
                    <a:pt x="64" y="49"/>
                  </a:cubicBezTo>
                  <a:cubicBezTo>
                    <a:pt x="64" y="6"/>
                    <a:pt x="64" y="6"/>
                    <a:pt x="64" y="6"/>
                  </a:cubicBezTo>
                  <a:cubicBezTo>
                    <a:pt x="64" y="5"/>
                    <a:pt x="63" y="5"/>
                    <a:pt x="63" y="5"/>
                  </a:cubicBezTo>
                  <a:lnTo>
                    <a:pt x="5" y="5"/>
                  </a:lnTo>
                  <a:close/>
                  <a:moveTo>
                    <a:pt x="16" y="23"/>
                  </a:moveTo>
                  <a:cubicBezTo>
                    <a:pt x="12" y="23"/>
                    <a:pt x="9" y="20"/>
                    <a:pt x="9" y="16"/>
                  </a:cubicBezTo>
                  <a:cubicBezTo>
                    <a:pt x="9" y="13"/>
                    <a:pt x="12" y="9"/>
                    <a:pt x="16" y="9"/>
                  </a:cubicBezTo>
                  <a:cubicBezTo>
                    <a:pt x="20" y="9"/>
                    <a:pt x="23" y="13"/>
                    <a:pt x="23" y="16"/>
                  </a:cubicBezTo>
                  <a:cubicBezTo>
                    <a:pt x="23" y="20"/>
                    <a:pt x="20" y="23"/>
                    <a:pt x="16" y="23"/>
                  </a:cubicBezTo>
                  <a:close/>
                  <a:moveTo>
                    <a:pt x="59" y="46"/>
                  </a:moveTo>
                  <a:cubicBezTo>
                    <a:pt x="9" y="46"/>
                    <a:pt x="9" y="46"/>
                    <a:pt x="9" y="46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20" y="28"/>
                    <a:pt x="20" y="28"/>
                    <a:pt x="20" y="28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44" y="15"/>
                    <a:pt x="44" y="15"/>
                    <a:pt x="44" y="15"/>
                  </a:cubicBezTo>
                  <a:cubicBezTo>
                    <a:pt x="59" y="30"/>
                    <a:pt x="59" y="30"/>
                    <a:pt x="59" y="30"/>
                  </a:cubicBezTo>
                  <a:lnTo>
                    <a:pt x="59" y="46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endParaRPr lang="id-ID" dirty="0">
                <a:latin typeface="+mn-ea"/>
              </a:endParaRPr>
            </a:p>
          </p:txBody>
        </p: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1FA22723-881A-AACE-5537-B9C05E37D636}"/>
              </a:ext>
            </a:extLst>
          </p:cNvPr>
          <p:cNvSpPr txBox="1"/>
          <p:nvPr/>
        </p:nvSpPr>
        <p:spPr>
          <a:xfrm>
            <a:off x="559827" y="3372784"/>
            <a:ext cx="269137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19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/>
                <a:cs typeface="+mn-cs"/>
              </a:rPr>
              <a:t>3. </a:t>
            </a:r>
            <a:r>
              <a:rPr kumimoji="0" lang="ko-KR" altLang="en-US" sz="9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/>
                <a:cs typeface="+mn-cs"/>
              </a:rPr>
              <a:t>자동 학습 스케줄링</a:t>
            </a:r>
          </a:p>
        </p:txBody>
      </p:sp>
      <p:sp>
        <p:nvSpPr>
          <p:cNvPr id="75" name="Chevron Down">
            <a:extLst>
              <a:ext uri="{FF2B5EF4-FFF2-40B4-BE49-F238E27FC236}">
                <a16:creationId xmlns:a16="http://schemas.microsoft.com/office/drawing/2014/main" id="{CAD47BC5-7E22-8953-7826-E6051ECCBF24}"/>
              </a:ext>
            </a:extLst>
          </p:cNvPr>
          <p:cNvSpPr>
            <a:spLocks noChangeAspect="1"/>
          </p:cNvSpPr>
          <p:nvPr/>
        </p:nvSpPr>
        <p:spPr bwMode="auto">
          <a:xfrm flipV="1">
            <a:off x="2855348" y="3452200"/>
            <a:ext cx="131041" cy="72000"/>
          </a:xfrm>
          <a:custGeom>
            <a:avLst/>
            <a:gdLst>
              <a:gd name="T0" fmla="*/ 594 w 594"/>
              <a:gd name="T1" fmla="*/ 27 h 324"/>
              <a:gd name="T2" fmla="*/ 566 w 594"/>
              <a:gd name="T3" fmla="*/ 0 h 324"/>
              <a:gd name="T4" fmla="*/ 297 w 594"/>
              <a:gd name="T5" fmla="*/ 268 h 324"/>
              <a:gd name="T6" fmla="*/ 28 w 594"/>
              <a:gd name="T7" fmla="*/ 0 h 324"/>
              <a:gd name="T8" fmla="*/ 0 w 594"/>
              <a:gd name="T9" fmla="*/ 27 h 324"/>
              <a:gd name="T10" fmla="*/ 297 w 594"/>
              <a:gd name="T11" fmla="*/ 324 h 324"/>
              <a:gd name="T12" fmla="*/ 594 w 594"/>
              <a:gd name="T13" fmla="*/ 27 h 3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94" h="324">
                <a:moveTo>
                  <a:pt x="594" y="27"/>
                </a:moveTo>
                <a:lnTo>
                  <a:pt x="566" y="0"/>
                </a:lnTo>
                <a:lnTo>
                  <a:pt x="297" y="268"/>
                </a:lnTo>
                <a:lnTo>
                  <a:pt x="28" y="0"/>
                </a:lnTo>
                <a:lnTo>
                  <a:pt x="0" y="27"/>
                </a:lnTo>
                <a:lnTo>
                  <a:pt x="297" y="324"/>
                </a:lnTo>
                <a:lnTo>
                  <a:pt x="594" y="27"/>
                </a:ln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706E2D27-6858-BCE0-2173-2BB23B205748}"/>
              </a:ext>
            </a:extLst>
          </p:cNvPr>
          <p:cNvSpPr txBox="1"/>
          <p:nvPr/>
        </p:nvSpPr>
        <p:spPr>
          <a:xfrm>
            <a:off x="557417" y="3669929"/>
            <a:ext cx="2688322" cy="807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과목별 성과를 바탕으로 학습 스케줄을 </a:t>
            </a:r>
            <a:endParaRPr lang="en-US" altLang="ko-KR" sz="8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자동으로 생성해드립니다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나에게 부족한 과목을 추천하거나 </a:t>
            </a:r>
            <a:endParaRPr lang="en-US" altLang="ko-KR" sz="8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과목별 적절한 공부 시간을 분배할 수 있습니다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.</a:t>
            </a:r>
          </a:p>
        </p:txBody>
      </p:sp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D0531517-983A-53EC-91E9-C94C57FEAE71}"/>
              </a:ext>
            </a:extLst>
          </p:cNvPr>
          <p:cNvCxnSpPr>
            <a:cxnSpLocks/>
          </p:cNvCxnSpPr>
          <p:nvPr/>
        </p:nvCxnSpPr>
        <p:spPr>
          <a:xfrm>
            <a:off x="559827" y="3660816"/>
            <a:ext cx="2567228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사각형: 둥근 모서리 79">
            <a:extLst>
              <a:ext uri="{FF2B5EF4-FFF2-40B4-BE49-F238E27FC236}">
                <a16:creationId xmlns:a16="http://schemas.microsoft.com/office/drawing/2014/main" id="{504B533E-1D55-BC90-C9FF-3F334082E5E0}"/>
              </a:ext>
            </a:extLst>
          </p:cNvPr>
          <p:cNvSpPr/>
          <p:nvPr/>
        </p:nvSpPr>
        <p:spPr>
          <a:xfrm>
            <a:off x="564587" y="4646364"/>
            <a:ext cx="745371" cy="26405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Ins="90000" rtlCol="0" anchor="ctr"/>
          <a:lstStyle/>
          <a:p>
            <a:pPr algn="ctr"/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#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집중도 분석 </a:t>
            </a:r>
          </a:p>
        </p:txBody>
      </p:sp>
      <p:sp>
        <p:nvSpPr>
          <p:cNvPr id="81" name="사각형: 둥근 모서리 80">
            <a:extLst>
              <a:ext uri="{FF2B5EF4-FFF2-40B4-BE49-F238E27FC236}">
                <a16:creationId xmlns:a16="http://schemas.microsoft.com/office/drawing/2014/main" id="{A2BF7B25-FB97-CFC0-FA8B-4F4F2DF285B9}"/>
              </a:ext>
            </a:extLst>
          </p:cNvPr>
          <p:cNvSpPr/>
          <p:nvPr/>
        </p:nvSpPr>
        <p:spPr>
          <a:xfrm>
            <a:off x="1451484" y="4646364"/>
            <a:ext cx="745371" cy="26405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Ins="90000" rtlCol="0" anchor="ctr"/>
          <a:lstStyle/>
          <a:p>
            <a:pPr algn="ctr"/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#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자세 분석 </a:t>
            </a:r>
          </a:p>
        </p:txBody>
      </p:sp>
      <p:sp>
        <p:nvSpPr>
          <p:cNvPr id="82" name="사각형: 둥근 모서리 81">
            <a:extLst>
              <a:ext uri="{FF2B5EF4-FFF2-40B4-BE49-F238E27FC236}">
                <a16:creationId xmlns:a16="http://schemas.microsoft.com/office/drawing/2014/main" id="{A70C8D13-22F6-FDE1-D9B6-2811E82D515D}"/>
              </a:ext>
            </a:extLst>
          </p:cNvPr>
          <p:cNvSpPr/>
          <p:nvPr/>
        </p:nvSpPr>
        <p:spPr>
          <a:xfrm>
            <a:off x="2338381" y="4646364"/>
            <a:ext cx="745371" cy="26405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Ins="90000" rtlCol="0" anchor="ctr"/>
          <a:lstStyle/>
          <a:p>
            <a:pPr algn="ctr"/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#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흥미도 분석 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9E5941D-D8AE-9653-B246-C5ABB135E193}"/>
              </a:ext>
            </a:extLst>
          </p:cNvPr>
          <p:cNvSpPr txBox="1"/>
          <p:nvPr/>
        </p:nvSpPr>
        <p:spPr>
          <a:xfrm>
            <a:off x="559826" y="1799295"/>
            <a:ext cx="55361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캠스터디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 </a:t>
            </a:r>
            <a:r>
              <a:rPr lang="ko-KR" alt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온라인독서실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이용자들의 집중도를 학습자세 평가 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AI 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엔진이 측정해드립니다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.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CEF9F48-4FFE-063B-19D5-0F559B37104B}"/>
              </a:ext>
            </a:extLst>
          </p:cNvPr>
          <p:cNvSpPr txBox="1"/>
          <p:nvPr/>
        </p:nvSpPr>
        <p:spPr>
          <a:xfrm>
            <a:off x="558813" y="1556792"/>
            <a:ext cx="4205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19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자율학습에도 </a:t>
            </a:r>
            <a:r>
              <a:rPr kumimoji="0" lang="en-US" altLang="ko-KR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Raiseme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68151C8-F123-D0EA-5914-46911FFAF4BA}"/>
              </a:ext>
            </a:extLst>
          </p:cNvPr>
          <p:cNvSpPr txBox="1"/>
          <p:nvPr/>
        </p:nvSpPr>
        <p:spPr>
          <a:xfrm>
            <a:off x="559827" y="2346853"/>
            <a:ext cx="269137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1. </a:t>
            </a:r>
            <a:r>
              <a:rPr lang="ko-KR" altLang="en-US" sz="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시간 대비 학습효율 자동 측정</a:t>
            </a:r>
          </a:p>
        </p:txBody>
      </p:sp>
      <p:sp>
        <p:nvSpPr>
          <p:cNvPr id="40" name="Chevron Down">
            <a:extLst>
              <a:ext uri="{FF2B5EF4-FFF2-40B4-BE49-F238E27FC236}">
                <a16:creationId xmlns:a16="http://schemas.microsoft.com/office/drawing/2014/main" id="{61EEB27E-D84F-106B-2D05-49C8DF924CB6}"/>
              </a:ext>
            </a:extLst>
          </p:cNvPr>
          <p:cNvSpPr>
            <a:spLocks noChangeAspect="1"/>
          </p:cNvSpPr>
          <p:nvPr/>
        </p:nvSpPr>
        <p:spPr bwMode="auto">
          <a:xfrm>
            <a:off x="2855348" y="2426269"/>
            <a:ext cx="131041" cy="72000"/>
          </a:xfrm>
          <a:custGeom>
            <a:avLst/>
            <a:gdLst>
              <a:gd name="T0" fmla="*/ 594 w 594"/>
              <a:gd name="T1" fmla="*/ 27 h 324"/>
              <a:gd name="T2" fmla="*/ 566 w 594"/>
              <a:gd name="T3" fmla="*/ 0 h 324"/>
              <a:gd name="T4" fmla="*/ 297 w 594"/>
              <a:gd name="T5" fmla="*/ 268 h 324"/>
              <a:gd name="T6" fmla="*/ 28 w 594"/>
              <a:gd name="T7" fmla="*/ 0 h 324"/>
              <a:gd name="T8" fmla="*/ 0 w 594"/>
              <a:gd name="T9" fmla="*/ 27 h 324"/>
              <a:gd name="T10" fmla="*/ 297 w 594"/>
              <a:gd name="T11" fmla="*/ 324 h 324"/>
              <a:gd name="T12" fmla="*/ 594 w 594"/>
              <a:gd name="T13" fmla="*/ 27 h 3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94" h="324">
                <a:moveTo>
                  <a:pt x="594" y="27"/>
                </a:moveTo>
                <a:lnTo>
                  <a:pt x="566" y="0"/>
                </a:lnTo>
                <a:lnTo>
                  <a:pt x="297" y="268"/>
                </a:lnTo>
                <a:lnTo>
                  <a:pt x="28" y="0"/>
                </a:lnTo>
                <a:lnTo>
                  <a:pt x="0" y="27"/>
                </a:lnTo>
                <a:lnTo>
                  <a:pt x="297" y="324"/>
                </a:lnTo>
                <a:lnTo>
                  <a:pt x="594" y="27"/>
                </a:lnTo>
                <a:close/>
              </a:path>
            </a:pathLst>
          </a:custGeom>
          <a:solidFill>
            <a:srgbClr val="5F5F5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8560A44-72CB-81DD-FAD6-EA32A70E6A54}"/>
              </a:ext>
            </a:extLst>
          </p:cNvPr>
          <p:cNvSpPr txBox="1"/>
          <p:nvPr/>
        </p:nvSpPr>
        <p:spPr>
          <a:xfrm>
            <a:off x="559827" y="2850909"/>
            <a:ext cx="269137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2. </a:t>
            </a:r>
            <a:r>
              <a:rPr lang="ko-KR" altLang="en-US" sz="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집중도 분석 리포트 제공</a:t>
            </a:r>
          </a:p>
        </p:txBody>
      </p:sp>
      <p:sp>
        <p:nvSpPr>
          <p:cNvPr id="42" name="Chevron Down">
            <a:extLst>
              <a:ext uri="{FF2B5EF4-FFF2-40B4-BE49-F238E27FC236}">
                <a16:creationId xmlns:a16="http://schemas.microsoft.com/office/drawing/2014/main" id="{348F5F9B-7FCB-2C6B-089D-3AD94E1985B0}"/>
              </a:ext>
            </a:extLst>
          </p:cNvPr>
          <p:cNvSpPr>
            <a:spLocks noChangeAspect="1"/>
          </p:cNvSpPr>
          <p:nvPr/>
        </p:nvSpPr>
        <p:spPr bwMode="auto">
          <a:xfrm>
            <a:off x="2855348" y="2930325"/>
            <a:ext cx="131041" cy="72000"/>
          </a:xfrm>
          <a:custGeom>
            <a:avLst/>
            <a:gdLst>
              <a:gd name="T0" fmla="*/ 594 w 594"/>
              <a:gd name="T1" fmla="*/ 27 h 324"/>
              <a:gd name="T2" fmla="*/ 566 w 594"/>
              <a:gd name="T3" fmla="*/ 0 h 324"/>
              <a:gd name="T4" fmla="*/ 297 w 594"/>
              <a:gd name="T5" fmla="*/ 268 h 324"/>
              <a:gd name="T6" fmla="*/ 28 w 594"/>
              <a:gd name="T7" fmla="*/ 0 h 324"/>
              <a:gd name="T8" fmla="*/ 0 w 594"/>
              <a:gd name="T9" fmla="*/ 27 h 324"/>
              <a:gd name="T10" fmla="*/ 297 w 594"/>
              <a:gd name="T11" fmla="*/ 324 h 324"/>
              <a:gd name="T12" fmla="*/ 594 w 594"/>
              <a:gd name="T13" fmla="*/ 27 h 3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94" h="324">
                <a:moveTo>
                  <a:pt x="594" y="27"/>
                </a:moveTo>
                <a:lnTo>
                  <a:pt x="566" y="0"/>
                </a:lnTo>
                <a:lnTo>
                  <a:pt x="297" y="268"/>
                </a:lnTo>
                <a:lnTo>
                  <a:pt x="28" y="0"/>
                </a:lnTo>
                <a:lnTo>
                  <a:pt x="0" y="27"/>
                </a:lnTo>
                <a:lnTo>
                  <a:pt x="297" y="324"/>
                </a:lnTo>
                <a:lnTo>
                  <a:pt x="594" y="27"/>
                </a:lnTo>
                <a:close/>
              </a:path>
            </a:pathLst>
          </a:custGeom>
          <a:solidFill>
            <a:srgbClr val="5F5F5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03BCC087-BAB0-930D-0754-E70DBADF4B98}"/>
              </a:ext>
            </a:extLst>
          </p:cNvPr>
          <p:cNvCxnSpPr>
            <a:cxnSpLocks/>
          </p:cNvCxnSpPr>
          <p:nvPr/>
        </p:nvCxnSpPr>
        <p:spPr>
          <a:xfrm>
            <a:off x="559827" y="2634885"/>
            <a:ext cx="2567228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02DAB17B-2002-E6EC-FEA2-E58CCB908071}"/>
              </a:ext>
            </a:extLst>
          </p:cNvPr>
          <p:cNvCxnSpPr>
            <a:cxnSpLocks/>
          </p:cNvCxnSpPr>
          <p:nvPr/>
        </p:nvCxnSpPr>
        <p:spPr>
          <a:xfrm>
            <a:off x="559827" y="3138941"/>
            <a:ext cx="2567228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7EF65373-8758-D2B6-CFBB-EE617BC34C64}"/>
              </a:ext>
            </a:extLst>
          </p:cNvPr>
          <p:cNvSpPr/>
          <p:nvPr/>
        </p:nvSpPr>
        <p:spPr>
          <a:xfrm>
            <a:off x="217502" y="791183"/>
            <a:ext cx="9010636" cy="51606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 dirty="0">
              <a:latin typeface="+mn-ea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44A76CA2-FF17-CA51-4F44-6C18B48B904E}"/>
              </a:ext>
            </a:extLst>
          </p:cNvPr>
          <p:cNvSpPr/>
          <p:nvPr/>
        </p:nvSpPr>
        <p:spPr>
          <a:xfrm>
            <a:off x="217502" y="791183"/>
            <a:ext cx="9010636" cy="51606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 dirty="0">
              <a:latin typeface="+mn-ea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45D87A35-E386-492D-5E30-67A7417833B7}"/>
              </a:ext>
            </a:extLst>
          </p:cNvPr>
          <p:cNvSpPr/>
          <p:nvPr/>
        </p:nvSpPr>
        <p:spPr bwMode="auto">
          <a:xfrm>
            <a:off x="338543" y="949952"/>
            <a:ext cx="1004929" cy="198522"/>
          </a:xfrm>
          <a:prstGeom prst="rect">
            <a:avLst/>
          </a:prstGeom>
          <a:noFill/>
          <a:ln w="28575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lIns="36000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050" b="1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Raiseme </a:t>
            </a:r>
            <a:r>
              <a:rPr lang="en-US" altLang="ko-KR" sz="1050" b="1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Logo</a:t>
            </a:r>
            <a:endParaRPr kumimoji="0" lang="ko-KR" altLang="en-US" sz="1050" b="1" dirty="0">
              <a:solidFill>
                <a:schemeClr val="bg1">
                  <a:lumMod val="65000"/>
                </a:schemeClr>
              </a:solidFill>
              <a:latin typeface="+mn-ea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CE078FC-F5B0-361A-7C1F-9ACD27DE3019}"/>
              </a:ext>
            </a:extLst>
          </p:cNvPr>
          <p:cNvSpPr txBox="1"/>
          <p:nvPr/>
        </p:nvSpPr>
        <p:spPr>
          <a:xfrm>
            <a:off x="6758404" y="926102"/>
            <a:ext cx="502309" cy="246221"/>
          </a:xfrm>
          <a:prstGeom prst="rect">
            <a:avLst/>
          </a:prstGeom>
          <a:noFill/>
        </p:spPr>
        <p:txBody>
          <a:bodyPr wrap="none" lIns="36000" rIns="36000" rtlCol="0" anchor="ctr">
            <a:spAutoFit/>
          </a:bodyPr>
          <a:lstStyle/>
          <a:p>
            <a:pPr algn="ctr"/>
            <a:r>
              <a:rPr kumimoji="1" lang="en-US" altLang="en-US" sz="1000" b="1" dirty="0">
                <a:latin typeface="+mn-ea"/>
              </a:rPr>
              <a:t>Service</a:t>
            </a:r>
            <a:endParaRPr kumimoji="1" lang="x-none" altLang="en-US" sz="1000" b="1" dirty="0">
              <a:latin typeface="+mn-ea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3526749-B116-4E8F-2759-43DEA821B3D3}"/>
              </a:ext>
            </a:extLst>
          </p:cNvPr>
          <p:cNvSpPr txBox="1"/>
          <p:nvPr/>
        </p:nvSpPr>
        <p:spPr>
          <a:xfrm>
            <a:off x="8651687" y="926102"/>
            <a:ext cx="407731" cy="246221"/>
          </a:xfrm>
          <a:prstGeom prst="rect">
            <a:avLst/>
          </a:prstGeom>
          <a:noFill/>
        </p:spPr>
        <p:txBody>
          <a:bodyPr wrap="none" lIns="36000" rIns="36000" rtlCol="0" anchor="ctr">
            <a:spAutoFit/>
          </a:bodyPr>
          <a:lstStyle/>
          <a:p>
            <a:pPr algn="ctr"/>
            <a:r>
              <a:rPr kumimoji="1" lang="en-US" altLang="en-US" sz="1000" b="1" dirty="0">
                <a:latin typeface="+mn-ea"/>
              </a:rPr>
              <a:t>News</a:t>
            </a:r>
            <a:endParaRPr kumimoji="1" lang="x-none" altLang="en-US" sz="1000" b="1" dirty="0">
              <a:latin typeface="+mn-ea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0519D9C-AD68-7A7E-FD30-B1A9F69F3A91}"/>
              </a:ext>
            </a:extLst>
          </p:cNvPr>
          <p:cNvSpPr txBox="1"/>
          <p:nvPr/>
        </p:nvSpPr>
        <p:spPr>
          <a:xfrm>
            <a:off x="7893956" y="926102"/>
            <a:ext cx="620930" cy="246221"/>
          </a:xfrm>
          <a:prstGeom prst="rect">
            <a:avLst/>
          </a:prstGeom>
          <a:noFill/>
        </p:spPr>
        <p:txBody>
          <a:bodyPr wrap="none" lIns="36000" rIns="36000" rtlCol="0" anchor="ctr">
            <a:spAutoFit/>
          </a:bodyPr>
          <a:lstStyle/>
          <a:p>
            <a:pPr algn="ctr"/>
            <a:r>
              <a:rPr kumimoji="1" lang="en-US" altLang="en-US" sz="1000" b="1" dirty="0">
                <a:latin typeface="+mn-ea"/>
              </a:rPr>
              <a:t>Use Case</a:t>
            </a:r>
            <a:endParaRPr kumimoji="1" lang="x-none" altLang="en-US" sz="1000" b="1" dirty="0">
              <a:latin typeface="+mn-ea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868FD91-8E7B-54E2-B565-0C98C801683E}"/>
              </a:ext>
            </a:extLst>
          </p:cNvPr>
          <p:cNvSpPr txBox="1"/>
          <p:nvPr/>
        </p:nvSpPr>
        <p:spPr>
          <a:xfrm>
            <a:off x="6170591" y="926102"/>
            <a:ext cx="451012" cy="246221"/>
          </a:xfrm>
          <a:prstGeom prst="rect">
            <a:avLst/>
          </a:prstGeom>
          <a:noFill/>
        </p:spPr>
        <p:txBody>
          <a:bodyPr wrap="none" lIns="36000" rIns="36000" rtlCol="0"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000" b="1" dirty="0">
                <a:latin typeface="+mn-ea"/>
              </a:rPr>
              <a:t>About</a:t>
            </a:r>
            <a:endParaRPr kumimoji="0" lang="ko-KR" altLang="en-US" sz="1000" b="1" dirty="0">
              <a:latin typeface="+mn-ea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E355349-0FA3-3338-D753-B70D8F2154D3}"/>
              </a:ext>
            </a:extLst>
          </p:cNvPr>
          <p:cNvSpPr txBox="1"/>
          <p:nvPr/>
        </p:nvSpPr>
        <p:spPr>
          <a:xfrm>
            <a:off x="7397514" y="926102"/>
            <a:ext cx="359641" cy="246221"/>
          </a:xfrm>
          <a:prstGeom prst="rect">
            <a:avLst/>
          </a:prstGeom>
          <a:noFill/>
        </p:spPr>
        <p:txBody>
          <a:bodyPr wrap="none" lIns="36000" rIns="36000" rtlCol="0" anchor="ctr">
            <a:spAutoFit/>
          </a:bodyPr>
          <a:lstStyle/>
          <a:p>
            <a:pPr algn="ctr"/>
            <a:r>
              <a:rPr kumimoji="1" lang="en-US" altLang="en-US" sz="1000" b="1" dirty="0">
                <a:latin typeface="+mn-ea"/>
              </a:rPr>
              <a:t>Tech</a:t>
            </a:r>
            <a:endParaRPr kumimoji="1" lang="x-none" altLang="en-US" sz="10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6106183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E94295-6722-DDEB-B936-2B7BF465857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  <a:ea typeface="+mn-ea"/>
              </a:rPr>
              <a:t>Use Case_</a:t>
            </a:r>
            <a:r>
              <a:rPr lang="ko-KR" altLang="en-US" dirty="0">
                <a:latin typeface="+mn-ea"/>
                <a:ea typeface="+mn-ea"/>
              </a:rPr>
              <a:t>자율학습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E3145AA-0279-D5FC-E077-F6401B0FFEA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  <a:ea typeface="+mn-ea"/>
              </a:rPr>
              <a:t>Main &gt; Use Case</a:t>
            </a:r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9F09AB4-29E4-4716-D50C-CB68896E21D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  <a:ea typeface="+mn-ea"/>
              </a:rPr>
              <a:t>C_SELF_01_T</a:t>
            </a:r>
            <a:endParaRPr lang="ko-KR" altLang="en-US" dirty="0">
              <a:latin typeface="+mn-ea"/>
              <a:ea typeface="+mn-ea"/>
            </a:endParaRPr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E667F44B-F49C-C1F8-C810-C6C69E436160}"/>
              </a:ext>
            </a:extLst>
          </p:cNvPr>
          <p:cNvGrpSpPr/>
          <p:nvPr/>
        </p:nvGrpSpPr>
        <p:grpSpPr>
          <a:xfrm>
            <a:off x="1208634" y="2060848"/>
            <a:ext cx="3039329" cy="1536266"/>
            <a:chOff x="550862" y="2149829"/>
            <a:chExt cx="2700338" cy="1447183"/>
          </a:xfrm>
        </p:grpSpPr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8BF2F968-4C0D-48A9-217B-AF38AAE8C278}"/>
                </a:ext>
              </a:extLst>
            </p:cNvPr>
            <p:cNvSpPr/>
            <p:nvPr/>
          </p:nvSpPr>
          <p:spPr bwMode="auto">
            <a:xfrm>
              <a:off x="550862" y="2149829"/>
              <a:ext cx="2700338" cy="1447183"/>
            </a:xfrm>
            <a:prstGeom prst="rect">
              <a:avLst/>
            </a:prstGeom>
            <a:solidFill>
              <a:srgbClr val="D9D9D9"/>
            </a:solidFill>
            <a:ln w="2857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kumimoji="0" lang="ko-KR" altLang="en-US" dirty="0">
                <a:solidFill>
                  <a:srgbClr val="FF0000"/>
                </a:solidFill>
                <a:latin typeface="+mn-ea"/>
              </a:endParaRPr>
            </a:p>
          </p:txBody>
        </p:sp>
        <p:sp>
          <p:nvSpPr>
            <p:cNvPr id="41" name="Freeform 129">
              <a:extLst>
                <a:ext uri="{FF2B5EF4-FFF2-40B4-BE49-F238E27FC236}">
                  <a16:creationId xmlns:a16="http://schemas.microsoft.com/office/drawing/2014/main" id="{77797658-3337-2391-57FD-1ED3686AB31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21397" y="2644518"/>
              <a:ext cx="559267" cy="457805"/>
            </a:xfrm>
            <a:custGeom>
              <a:avLst/>
              <a:gdLst>
                <a:gd name="T0" fmla="*/ 800850339 w 68"/>
                <a:gd name="T1" fmla="*/ 578081024 h 55"/>
                <a:gd name="T2" fmla="*/ 741964184 w 68"/>
                <a:gd name="T3" fmla="*/ 648868068 h 55"/>
                <a:gd name="T4" fmla="*/ 58886155 w 68"/>
                <a:gd name="T5" fmla="*/ 648868068 h 55"/>
                <a:gd name="T6" fmla="*/ 0 w 68"/>
                <a:gd name="T7" fmla="*/ 578081024 h 55"/>
                <a:gd name="T8" fmla="*/ 0 w 68"/>
                <a:gd name="T9" fmla="*/ 70787044 h 55"/>
                <a:gd name="T10" fmla="*/ 58886155 w 68"/>
                <a:gd name="T11" fmla="*/ 0 h 55"/>
                <a:gd name="T12" fmla="*/ 741964184 w 68"/>
                <a:gd name="T13" fmla="*/ 0 h 55"/>
                <a:gd name="T14" fmla="*/ 800850339 w 68"/>
                <a:gd name="T15" fmla="*/ 70787044 h 55"/>
                <a:gd name="T16" fmla="*/ 800850339 w 68"/>
                <a:gd name="T17" fmla="*/ 578081024 h 55"/>
                <a:gd name="T18" fmla="*/ 58886155 w 68"/>
                <a:gd name="T19" fmla="*/ 58988631 h 55"/>
                <a:gd name="T20" fmla="*/ 47108238 w 68"/>
                <a:gd name="T21" fmla="*/ 70787044 h 55"/>
                <a:gd name="T22" fmla="*/ 47108238 w 68"/>
                <a:gd name="T23" fmla="*/ 578081024 h 55"/>
                <a:gd name="T24" fmla="*/ 58886155 w 68"/>
                <a:gd name="T25" fmla="*/ 601677850 h 55"/>
                <a:gd name="T26" fmla="*/ 741964184 w 68"/>
                <a:gd name="T27" fmla="*/ 601677850 h 55"/>
                <a:gd name="T28" fmla="*/ 753742101 w 68"/>
                <a:gd name="T29" fmla="*/ 578081024 h 55"/>
                <a:gd name="T30" fmla="*/ 753742101 w 68"/>
                <a:gd name="T31" fmla="*/ 70787044 h 55"/>
                <a:gd name="T32" fmla="*/ 741964184 w 68"/>
                <a:gd name="T33" fmla="*/ 58988631 h 55"/>
                <a:gd name="T34" fmla="*/ 58886155 w 68"/>
                <a:gd name="T35" fmla="*/ 58988631 h 55"/>
                <a:gd name="T36" fmla="*/ 188436383 w 68"/>
                <a:gd name="T37" fmla="*/ 271346327 h 55"/>
                <a:gd name="T38" fmla="*/ 105994393 w 68"/>
                <a:gd name="T39" fmla="*/ 188760870 h 55"/>
                <a:gd name="T40" fmla="*/ 188436383 w 68"/>
                <a:gd name="T41" fmla="*/ 106178848 h 55"/>
                <a:gd name="T42" fmla="*/ 270874942 w 68"/>
                <a:gd name="T43" fmla="*/ 188760870 h 55"/>
                <a:gd name="T44" fmla="*/ 188436383 w 68"/>
                <a:gd name="T45" fmla="*/ 271346327 h 55"/>
                <a:gd name="T46" fmla="*/ 694855946 w 68"/>
                <a:gd name="T47" fmla="*/ 542689220 h 55"/>
                <a:gd name="T48" fmla="*/ 105994393 w 68"/>
                <a:gd name="T49" fmla="*/ 542689220 h 55"/>
                <a:gd name="T50" fmla="*/ 105994393 w 68"/>
                <a:gd name="T51" fmla="*/ 460107198 h 55"/>
                <a:gd name="T52" fmla="*/ 235544621 w 68"/>
                <a:gd name="T53" fmla="*/ 330331523 h 55"/>
                <a:gd name="T54" fmla="*/ 306208694 w 68"/>
                <a:gd name="T55" fmla="*/ 389320154 h 55"/>
                <a:gd name="T56" fmla="*/ 518197480 w 68"/>
                <a:gd name="T57" fmla="*/ 176962457 h 55"/>
                <a:gd name="T58" fmla="*/ 694855946 w 68"/>
                <a:gd name="T59" fmla="*/ 353928349 h 55"/>
                <a:gd name="T60" fmla="*/ 694855946 w 68"/>
                <a:gd name="T61" fmla="*/ 542689220 h 55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0" t="0" r="r" b="b"/>
              <a:pathLst>
                <a:path w="68" h="55">
                  <a:moveTo>
                    <a:pt x="68" y="49"/>
                  </a:moveTo>
                  <a:cubicBezTo>
                    <a:pt x="68" y="53"/>
                    <a:pt x="66" y="55"/>
                    <a:pt x="63" y="55"/>
                  </a:cubicBezTo>
                  <a:cubicBezTo>
                    <a:pt x="5" y="55"/>
                    <a:pt x="5" y="55"/>
                    <a:pt x="5" y="55"/>
                  </a:cubicBezTo>
                  <a:cubicBezTo>
                    <a:pt x="2" y="55"/>
                    <a:pt x="0" y="53"/>
                    <a:pt x="0" y="4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5" y="0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66" y="0"/>
                    <a:pt x="68" y="3"/>
                    <a:pt x="68" y="6"/>
                  </a:cubicBezTo>
                  <a:lnTo>
                    <a:pt x="68" y="49"/>
                  </a:lnTo>
                  <a:close/>
                  <a:moveTo>
                    <a:pt x="5" y="5"/>
                  </a:moveTo>
                  <a:cubicBezTo>
                    <a:pt x="5" y="5"/>
                    <a:pt x="4" y="5"/>
                    <a:pt x="4" y="6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4" y="50"/>
                    <a:pt x="5" y="51"/>
                    <a:pt x="5" y="51"/>
                  </a:cubicBezTo>
                  <a:cubicBezTo>
                    <a:pt x="63" y="51"/>
                    <a:pt x="63" y="51"/>
                    <a:pt x="63" y="51"/>
                  </a:cubicBezTo>
                  <a:cubicBezTo>
                    <a:pt x="63" y="51"/>
                    <a:pt x="64" y="50"/>
                    <a:pt x="64" y="49"/>
                  </a:cubicBezTo>
                  <a:cubicBezTo>
                    <a:pt x="64" y="6"/>
                    <a:pt x="64" y="6"/>
                    <a:pt x="64" y="6"/>
                  </a:cubicBezTo>
                  <a:cubicBezTo>
                    <a:pt x="64" y="5"/>
                    <a:pt x="63" y="5"/>
                    <a:pt x="63" y="5"/>
                  </a:cubicBezTo>
                  <a:lnTo>
                    <a:pt x="5" y="5"/>
                  </a:lnTo>
                  <a:close/>
                  <a:moveTo>
                    <a:pt x="16" y="23"/>
                  </a:moveTo>
                  <a:cubicBezTo>
                    <a:pt x="12" y="23"/>
                    <a:pt x="9" y="20"/>
                    <a:pt x="9" y="16"/>
                  </a:cubicBezTo>
                  <a:cubicBezTo>
                    <a:pt x="9" y="13"/>
                    <a:pt x="12" y="9"/>
                    <a:pt x="16" y="9"/>
                  </a:cubicBezTo>
                  <a:cubicBezTo>
                    <a:pt x="20" y="9"/>
                    <a:pt x="23" y="13"/>
                    <a:pt x="23" y="16"/>
                  </a:cubicBezTo>
                  <a:cubicBezTo>
                    <a:pt x="23" y="20"/>
                    <a:pt x="20" y="23"/>
                    <a:pt x="16" y="23"/>
                  </a:cubicBezTo>
                  <a:close/>
                  <a:moveTo>
                    <a:pt x="59" y="46"/>
                  </a:moveTo>
                  <a:cubicBezTo>
                    <a:pt x="9" y="46"/>
                    <a:pt x="9" y="46"/>
                    <a:pt x="9" y="46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20" y="28"/>
                    <a:pt x="20" y="28"/>
                    <a:pt x="20" y="28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44" y="15"/>
                    <a:pt x="44" y="15"/>
                    <a:pt x="44" y="15"/>
                  </a:cubicBezTo>
                  <a:cubicBezTo>
                    <a:pt x="59" y="30"/>
                    <a:pt x="59" y="30"/>
                    <a:pt x="59" y="30"/>
                  </a:cubicBezTo>
                  <a:lnTo>
                    <a:pt x="59" y="46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endParaRPr lang="id-ID" dirty="0">
                <a:latin typeface="+mn-ea"/>
              </a:endParaRPr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F159A50C-19C1-8EEB-F279-9AD86817E29F}"/>
              </a:ext>
            </a:extLst>
          </p:cNvPr>
          <p:cNvGrpSpPr/>
          <p:nvPr/>
        </p:nvGrpSpPr>
        <p:grpSpPr>
          <a:xfrm>
            <a:off x="4967046" y="2063750"/>
            <a:ext cx="3039329" cy="1536266"/>
            <a:chOff x="550862" y="2149829"/>
            <a:chExt cx="2700338" cy="1447183"/>
          </a:xfrm>
        </p:grpSpPr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FC75D472-FEEB-1A74-D6CA-888AB3E68C01}"/>
                </a:ext>
              </a:extLst>
            </p:cNvPr>
            <p:cNvSpPr/>
            <p:nvPr/>
          </p:nvSpPr>
          <p:spPr bwMode="auto">
            <a:xfrm>
              <a:off x="550862" y="2149829"/>
              <a:ext cx="2700338" cy="1447183"/>
            </a:xfrm>
            <a:prstGeom prst="rect">
              <a:avLst/>
            </a:prstGeom>
            <a:solidFill>
              <a:srgbClr val="D9D9D9"/>
            </a:solidFill>
            <a:ln w="2857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kumimoji="0" lang="ko-KR" altLang="en-US" dirty="0">
                <a:solidFill>
                  <a:srgbClr val="FF0000"/>
                </a:solidFill>
                <a:latin typeface="+mn-ea"/>
              </a:endParaRPr>
            </a:p>
          </p:txBody>
        </p:sp>
        <p:sp>
          <p:nvSpPr>
            <p:cNvPr id="44" name="Freeform 129">
              <a:extLst>
                <a:ext uri="{FF2B5EF4-FFF2-40B4-BE49-F238E27FC236}">
                  <a16:creationId xmlns:a16="http://schemas.microsoft.com/office/drawing/2014/main" id="{3BCC3A61-E7D5-F134-51F1-23C270CD34E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21397" y="2644518"/>
              <a:ext cx="559267" cy="457805"/>
            </a:xfrm>
            <a:custGeom>
              <a:avLst/>
              <a:gdLst>
                <a:gd name="T0" fmla="*/ 800850339 w 68"/>
                <a:gd name="T1" fmla="*/ 578081024 h 55"/>
                <a:gd name="T2" fmla="*/ 741964184 w 68"/>
                <a:gd name="T3" fmla="*/ 648868068 h 55"/>
                <a:gd name="T4" fmla="*/ 58886155 w 68"/>
                <a:gd name="T5" fmla="*/ 648868068 h 55"/>
                <a:gd name="T6" fmla="*/ 0 w 68"/>
                <a:gd name="T7" fmla="*/ 578081024 h 55"/>
                <a:gd name="T8" fmla="*/ 0 w 68"/>
                <a:gd name="T9" fmla="*/ 70787044 h 55"/>
                <a:gd name="T10" fmla="*/ 58886155 w 68"/>
                <a:gd name="T11" fmla="*/ 0 h 55"/>
                <a:gd name="T12" fmla="*/ 741964184 w 68"/>
                <a:gd name="T13" fmla="*/ 0 h 55"/>
                <a:gd name="T14" fmla="*/ 800850339 w 68"/>
                <a:gd name="T15" fmla="*/ 70787044 h 55"/>
                <a:gd name="T16" fmla="*/ 800850339 w 68"/>
                <a:gd name="T17" fmla="*/ 578081024 h 55"/>
                <a:gd name="T18" fmla="*/ 58886155 w 68"/>
                <a:gd name="T19" fmla="*/ 58988631 h 55"/>
                <a:gd name="T20" fmla="*/ 47108238 w 68"/>
                <a:gd name="T21" fmla="*/ 70787044 h 55"/>
                <a:gd name="T22" fmla="*/ 47108238 w 68"/>
                <a:gd name="T23" fmla="*/ 578081024 h 55"/>
                <a:gd name="T24" fmla="*/ 58886155 w 68"/>
                <a:gd name="T25" fmla="*/ 601677850 h 55"/>
                <a:gd name="T26" fmla="*/ 741964184 w 68"/>
                <a:gd name="T27" fmla="*/ 601677850 h 55"/>
                <a:gd name="T28" fmla="*/ 753742101 w 68"/>
                <a:gd name="T29" fmla="*/ 578081024 h 55"/>
                <a:gd name="T30" fmla="*/ 753742101 w 68"/>
                <a:gd name="T31" fmla="*/ 70787044 h 55"/>
                <a:gd name="T32" fmla="*/ 741964184 w 68"/>
                <a:gd name="T33" fmla="*/ 58988631 h 55"/>
                <a:gd name="T34" fmla="*/ 58886155 w 68"/>
                <a:gd name="T35" fmla="*/ 58988631 h 55"/>
                <a:gd name="T36" fmla="*/ 188436383 w 68"/>
                <a:gd name="T37" fmla="*/ 271346327 h 55"/>
                <a:gd name="T38" fmla="*/ 105994393 w 68"/>
                <a:gd name="T39" fmla="*/ 188760870 h 55"/>
                <a:gd name="T40" fmla="*/ 188436383 w 68"/>
                <a:gd name="T41" fmla="*/ 106178848 h 55"/>
                <a:gd name="T42" fmla="*/ 270874942 w 68"/>
                <a:gd name="T43" fmla="*/ 188760870 h 55"/>
                <a:gd name="T44" fmla="*/ 188436383 w 68"/>
                <a:gd name="T45" fmla="*/ 271346327 h 55"/>
                <a:gd name="T46" fmla="*/ 694855946 w 68"/>
                <a:gd name="T47" fmla="*/ 542689220 h 55"/>
                <a:gd name="T48" fmla="*/ 105994393 w 68"/>
                <a:gd name="T49" fmla="*/ 542689220 h 55"/>
                <a:gd name="T50" fmla="*/ 105994393 w 68"/>
                <a:gd name="T51" fmla="*/ 460107198 h 55"/>
                <a:gd name="T52" fmla="*/ 235544621 w 68"/>
                <a:gd name="T53" fmla="*/ 330331523 h 55"/>
                <a:gd name="T54" fmla="*/ 306208694 w 68"/>
                <a:gd name="T55" fmla="*/ 389320154 h 55"/>
                <a:gd name="T56" fmla="*/ 518197480 w 68"/>
                <a:gd name="T57" fmla="*/ 176962457 h 55"/>
                <a:gd name="T58" fmla="*/ 694855946 w 68"/>
                <a:gd name="T59" fmla="*/ 353928349 h 55"/>
                <a:gd name="T60" fmla="*/ 694855946 w 68"/>
                <a:gd name="T61" fmla="*/ 542689220 h 55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0" t="0" r="r" b="b"/>
              <a:pathLst>
                <a:path w="68" h="55">
                  <a:moveTo>
                    <a:pt x="68" y="49"/>
                  </a:moveTo>
                  <a:cubicBezTo>
                    <a:pt x="68" y="53"/>
                    <a:pt x="66" y="55"/>
                    <a:pt x="63" y="55"/>
                  </a:cubicBezTo>
                  <a:cubicBezTo>
                    <a:pt x="5" y="55"/>
                    <a:pt x="5" y="55"/>
                    <a:pt x="5" y="55"/>
                  </a:cubicBezTo>
                  <a:cubicBezTo>
                    <a:pt x="2" y="55"/>
                    <a:pt x="0" y="53"/>
                    <a:pt x="0" y="4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5" y="0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66" y="0"/>
                    <a:pt x="68" y="3"/>
                    <a:pt x="68" y="6"/>
                  </a:cubicBezTo>
                  <a:lnTo>
                    <a:pt x="68" y="49"/>
                  </a:lnTo>
                  <a:close/>
                  <a:moveTo>
                    <a:pt x="5" y="5"/>
                  </a:moveTo>
                  <a:cubicBezTo>
                    <a:pt x="5" y="5"/>
                    <a:pt x="4" y="5"/>
                    <a:pt x="4" y="6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4" y="50"/>
                    <a:pt x="5" y="51"/>
                    <a:pt x="5" y="51"/>
                  </a:cubicBezTo>
                  <a:cubicBezTo>
                    <a:pt x="63" y="51"/>
                    <a:pt x="63" y="51"/>
                    <a:pt x="63" y="51"/>
                  </a:cubicBezTo>
                  <a:cubicBezTo>
                    <a:pt x="63" y="51"/>
                    <a:pt x="64" y="50"/>
                    <a:pt x="64" y="49"/>
                  </a:cubicBezTo>
                  <a:cubicBezTo>
                    <a:pt x="64" y="6"/>
                    <a:pt x="64" y="6"/>
                    <a:pt x="64" y="6"/>
                  </a:cubicBezTo>
                  <a:cubicBezTo>
                    <a:pt x="64" y="5"/>
                    <a:pt x="63" y="5"/>
                    <a:pt x="63" y="5"/>
                  </a:cubicBezTo>
                  <a:lnTo>
                    <a:pt x="5" y="5"/>
                  </a:lnTo>
                  <a:close/>
                  <a:moveTo>
                    <a:pt x="16" y="23"/>
                  </a:moveTo>
                  <a:cubicBezTo>
                    <a:pt x="12" y="23"/>
                    <a:pt x="9" y="20"/>
                    <a:pt x="9" y="16"/>
                  </a:cubicBezTo>
                  <a:cubicBezTo>
                    <a:pt x="9" y="13"/>
                    <a:pt x="12" y="9"/>
                    <a:pt x="16" y="9"/>
                  </a:cubicBezTo>
                  <a:cubicBezTo>
                    <a:pt x="20" y="9"/>
                    <a:pt x="23" y="13"/>
                    <a:pt x="23" y="16"/>
                  </a:cubicBezTo>
                  <a:cubicBezTo>
                    <a:pt x="23" y="20"/>
                    <a:pt x="20" y="23"/>
                    <a:pt x="16" y="23"/>
                  </a:cubicBezTo>
                  <a:close/>
                  <a:moveTo>
                    <a:pt x="59" y="46"/>
                  </a:moveTo>
                  <a:cubicBezTo>
                    <a:pt x="9" y="46"/>
                    <a:pt x="9" y="46"/>
                    <a:pt x="9" y="46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20" y="28"/>
                    <a:pt x="20" y="28"/>
                    <a:pt x="20" y="28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44" y="15"/>
                    <a:pt x="44" y="15"/>
                    <a:pt x="44" y="15"/>
                  </a:cubicBezTo>
                  <a:cubicBezTo>
                    <a:pt x="59" y="30"/>
                    <a:pt x="59" y="30"/>
                    <a:pt x="59" y="30"/>
                  </a:cubicBezTo>
                  <a:lnTo>
                    <a:pt x="59" y="46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endParaRPr lang="id-ID" dirty="0">
                <a:latin typeface="+mn-ea"/>
              </a:endParaRPr>
            </a:p>
          </p:txBody>
        </p:sp>
      </p:grp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27CAB515-78B2-6DEA-D76A-ADF88A7C06A6}"/>
              </a:ext>
            </a:extLst>
          </p:cNvPr>
          <p:cNvSpPr/>
          <p:nvPr/>
        </p:nvSpPr>
        <p:spPr>
          <a:xfrm>
            <a:off x="1196711" y="3878554"/>
            <a:ext cx="3286108" cy="270526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Ins="90000" rtlCol="0" anchor="t"/>
          <a:lstStyle/>
          <a:p>
            <a:r>
              <a:rPr lang="ko-KR" altLang="en-US" sz="800" noProof="1">
                <a:solidFill>
                  <a:schemeClr val="tx1"/>
                </a:solidFill>
                <a:latin typeface="+mn-ea"/>
                <a:cs typeface="Segoe UI" panose="020B0502040204020203" pitchFamily="34" charset="0"/>
              </a:rPr>
              <a:t>졸거나 자리 비우기 같은 학습 블랙리스트 행위의 유형</a:t>
            </a:r>
            <a:r>
              <a:rPr lang="en-US" altLang="ko-KR" sz="800" noProof="1">
                <a:solidFill>
                  <a:schemeClr val="tx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•</a:t>
            </a:r>
            <a:r>
              <a:rPr lang="ko-KR" altLang="en-US" sz="800" noProof="1">
                <a:solidFill>
                  <a:schemeClr val="tx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빈도수를 </a:t>
            </a:r>
            <a:endParaRPr lang="en-US" altLang="ko-KR" sz="800" noProof="1">
              <a:solidFill>
                <a:schemeClr val="tx1"/>
              </a:solidFill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r>
              <a:rPr lang="ko-KR" altLang="en-US" sz="800" noProof="1">
                <a:solidFill>
                  <a:schemeClr val="tx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측정합니다</a:t>
            </a:r>
            <a:r>
              <a:rPr lang="en-US" altLang="ko-KR" sz="800" noProof="1">
                <a:solidFill>
                  <a:schemeClr val="tx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.</a:t>
            </a:r>
            <a:endParaRPr lang="en-US" altLang="ko-KR" sz="800" noProof="1">
              <a:solidFill>
                <a:schemeClr val="tx1"/>
              </a:solidFill>
              <a:latin typeface="+mn-ea"/>
              <a:cs typeface="Segoe UI" panose="020B0502040204020203" pitchFamily="34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90B1E88B-EB56-4557-6EEA-F446DCBC1312}"/>
              </a:ext>
            </a:extLst>
          </p:cNvPr>
          <p:cNvSpPr/>
          <p:nvPr/>
        </p:nvSpPr>
        <p:spPr>
          <a:xfrm>
            <a:off x="1196711" y="3682663"/>
            <a:ext cx="2880320" cy="205749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Ins="90000" rtlCol="0" anchor="t"/>
          <a:lstStyle/>
          <a:p>
            <a:r>
              <a:rPr lang="ko-KR" altLang="en-US" sz="900" b="1" noProof="1">
                <a:solidFill>
                  <a:schemeClr val="tx1"/>
                </a:solidFill>
                <a:latin typeface="+mn-ea"/>
                <a:cs typeface="Segoe UI" panose="020B0502040204020203" pitchFamily="34" charset="0"/>
              </a:rPr>
              <a:t>학습 블랙리스트 행위 측정</a:t>
            </a:r>
            <a:endParaRPr lang="en-US" altLang="ko-KR" sz="900" b="1" noProof="1">
              <a:solidFill>
                <a:schemeClr val="tx1"/>
              </a:solidFill>
              <a:latin typeface="+mn-ea"/>
              <a:cs typeface="Segoe UI" panose="020B0502040204020203" pitchFamily="34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E76D0F37-BC81-DAD0-7842-5C70A1C5655B}"/>
              </a:ext>
            </a:extLst>
          </p:cNvPr>
          <p:cNvSpPr/>
          <p:nvPr/>
        </p:nvSpPr>
        <p:spPr>
          <a:xfrm>
            <a:off x="4984976" y="3861928"/>
            <a:ext cx="3290056" cy="205749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Ins="90000" rtlCol="0" anchor="t"/>
          <a:lstStyle/>
          <a:p>
            <a:r>
              <a:rPr lang="ko-KR" altLang="en-US" sz="800" noProof="1">
                <a:solidFill>
                  <a:schemeClr val="tx1"/>
                </a:solidFill>
                <a:latin typeface="+mn-ea"/>
                <a:cs typeface="Segoe UI" panose="020B0502040204020203" pitchFamily="34" charset="0"/>
              </a:rPr>
              <a:t>집중도 저하 시 적절한 휴식을 권유하는 학습 컨디션 조절 기능입니다</a:t>
            </a:r>
            <a:r>
              <a:rPr lang="en-US" altLang="ko-KR" sz="800" noProof="1">
                <a:solidFill>
                  <a:schemeClr val="tx1"/>
                </a:solidFill>
                <a:latin typeface="+mn-ea"/>
                <a:cs typeface="Segoe UI" panose="020B0502040204020203" pitchFamily="34" charset="0"/>
              </a:rPr>
              <a:t>.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5D30BD16-D36A-3CB4-05F4-38F6778914CC}"/>
              </a:ext>
            </a:extLst>
          </p:cNvPr>
          <p:cNvSpPr/>
          <p:nvPr/>
        </p:nvSpPr>
        <p:spPr>
          <a:xfrm>
            <a:off x="4984976" y="3666037"/>
            <a:ext cx="2965158" cy="205749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Ins="90000" rtlCol="0" anchor="t"/>
          <a:lstStyle/>
          <a:p>
            <a:r>
              <a:rPr lang="ko-KR" altLang="en-US" sz="900" b="1" noProof="1">
                <a:solidFill>
                  <a:schemeClr val="tx1"/>
                </a:solidFill>
                <a:latin typeface="+mn-ea"/>
                <a:cs typeface="Segoe UI" panose="020B0502040204020203" pitchFamily="34" charset="0"/>
              </a:rPr>
              <a:t>학습 컨디션 조절</a:t>
            </a:r>
            <a:endParaRPr lang="en-US" altLang="ko-KR" sz="900" b="1" noProof="1">
              <a:solidFill>
                <a:schemeClr val="tx1"/>
              </a:solidFill>
              <a:latin typeface="+mn-ea"/>
              <a:cs typeface="Segoe UI" panose="020B0502040204020203" pitchFamily="34" charset="0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A040ADB4-5760-5E97-74B0-A29485C3800A}"/>
              </a:ext>
            </a:extLst>
          </p:cNvPr>
          <p:cNvGrpSpPr/>
          <p:nvPr/>
        </p:nvGrpSpPr>
        <p:grpSpPr>
          <a:xfrm>
            <a:off x="1193153" y="4218291"/>
            <a:ext cx="3039329" cy="1536266"/>
            <a:chOff x="550862" y="2149829"/>
            <a:chExt cx="2700338" cy="1447183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AF74523B-3688-2BE2-4BD0-B4A1CD04AD68}"/>
                </a:ext>
              </a:extLst>
            </p:cNvPr>
            <p:cNvSpPr/>
            <p:nvPr/>
          </p:nvSpPr>
          <p:spPr bwMode="auto">
            <a:xfrm>
              <a:off x="550862" y="2149829"/>
              <a:ext cx="2700338" cy="1447183"/>
            </a:xfrm>
            <a:prstGeom prst="rect">
              <a:avLst/>
            </a:prstGeom>
            <a:solidFill>
              <a:srgbClr val="D9D9D9"/>
            </a:solidFill>
            <a:ln w="2857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kumimoji="0" lang="ko-KR" altLang="en-US" dirty="0">
                <a:solidFill>
                  <a:srgbClr val="FF0000"/>
                </a:solidFill>
                <a:latin typeface="+mn-ea"/>
              </a:endParaRPr>
            </a:p>
          </p:txBody>
        </p:sp>
        <p:sp>
          <p:nvSpPr>
            <p:cNvPr id="51" name="Freeform 129">
              <a:extLst>
                <a:ext uri="{FF2B5EF4-FFF2-40B4-BE49-F238E27FC236}">
                  <a16:creationId xmlns:a16="http://schemas.microsoft.com/office/drawing/2014/main" id="{A1C5D2C6-5914-7E11-87C1-E0CB5B97BC9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21397" y="2644518"/>
              <a:ext cx="559267" cy="457805"/>
            </a:xfrm>
            <a:custGeom>
              <a:avLst/>
              <a:gdLst>
                <a:gd name="T0" fmla="*/ 800850339 w 68"/>
                <a:gd name="T1" fmla="*/ 578081024 h 55"/>
                <a:gd name="T2" fmla="*/ 741964184 w 68"/>
                <a:gd name="T3" fmla="*/ 648868068 h 55"/>
                <a:gd name="T4" fmla="*/ 58886155 w 68"/>
                <a:gd name="T5" fmla="*/ 648868068 h 55"/>
                <a:gd name="T6" fmla="*/ 0 w 68"/>
                <a:gd name="T7" fmla="*/ 578081024 h 55"/>
                <a:gd name="T8" fmla="*/ 0 w 68"/>
                <a:gd name="T9" fmla="*/ 70787044 h 55"/>
                <a:gd name="T10" fmla="*/ 58886155 w 68"/>
                <a:gd name="T11" fmla="*/ 0 h 55"/>
                <a:gd name="T12" fmla="*/ 741964184 w 68"/>
                <a:gd name="T13" fmla="*/ 0 h 55"/>
                <a:gd name="T14" fmla="*/ 800850339 w 68"/>
                <a:gd name="T15" fmla="*/ 70787044 h 55"/>
                <a:gd name="T16" fmla="*/ 800850339 w 68"/>
                <a:gd name="T17" fmla="*/ 578081024 h 55"/>
                <a:gd name="T18" fmla="*/ 58886155 w 68"/>
                <a:gd name="T19" fmla="*/ 58988631 h 55"/>
                <a:gd name="T20" fmla="*/ 47108238 w 68"/>
                <a:gd name="T21" fmla="*/ 70787044 h 55"/>
                <a:gd name="T22" fmla="*/ 47108238 w 68"/>
                <a:gd name="T23" fmla="*/ 578081024 h 55"/>
                <a:gd name="T24" fmla="*/ 58886155 w 68"/>
                <a:gd name="T25" fmla="*/ 601677850 h 55"/>
                <a:gd name="T26" fmla="*/ 741964184 w 68"/>
                <a:gd name="T27" fmla="*/ 601677850 h 55"/>
                <a:gd name="T28" fmla="*/ 753742101 w 68"/>
                <a:gd name="T29" fmla="*/ 578081024 h 55"/>
                <a:gd name="T30" fmla="*/ 753742101 w 68"/>
                <a:gd name="T31" fmla="*/ 70787044 h 55"/>
                <a:gd name="T32" fmla="*/ 741964184 w 68"/>
                <a:gd name="T33" fmla="*/ 58988631 h 55"/>
                <a:gd name="T34" fmla="*/ 58886155 w 68"/>
                <a:gd name="T35" fmla="*/ 58988631 h 55"/>
                <a:gd name="T36" fmla="*/ 188436383 w 68"/>
                <a:gd name="T37" fmla="*/ 271346327 h 55"/>
                <a:gd name="T38" fmla="*/ 105994393 w 68"/>
                <a:gd name="T39" fmla="*/ 188760870 h 55"/>
                <a:gd name="T40" fmla="*/ 188436383 w 68"/>
                <a:gd name="T41" fmla="*/ 106178848 h 55"/>
                <a:gd name="T42" fmla="*/ 270874942 w 68"/>
                <a:gd name="T43" fmla="*/ 188760870 h 55"/>
                <a:gd name="T44" fmla="*/ 188436383 w 68"/>
                <a:gd name="T45" fmla="*/ 271346327 h 55"/>
                <a:gd name="T46" fmla="*/ 694855946 w 68"/>
                <a:gd name="T47" fmla="*/ 542689220 h 55"/>
                <a:gd name="T48" fmla="*/ 105994393 w 68"/>
                <a:gd name="T49" fmla="*/ 542689220 h 55"/>
                <a:gd name="T50" fmla="*/ 105994393 w 68"/>
                <a:gd name="T51" fmla="*/ 460107198 h 55"/>
                <a:gd name="T52" fmla="*/ 235544621 w 68"/>
                <a:gd name="T53" fmla="*/ 330331523 h 55"/>
                <a:gd name="T54" fmla="*/ 306208694 w 68"/>
                <a:gd name="T55" fmla="*/ 389320154 h 55"/>
                <a:gd name="T56" fmla="*/ 518197480 w 68"/>
                <a:gd name="T57" fmla="*/ 176962457 h 55"/>
                <a:gd name="T58" fmla="*/ 694855946 w 68"/>
                <a:gd name="T59" fmla="*/ 353928349 h 55"/>
                <a:gd name="T60" fmla="*/ 694855946 w 68"/>
                <a:gd name="T61" fmla="*/ 542689220 h 55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0" t="0" r="r" b="b"/>
              <a:pathLst>
                <a:path w="68" h="55">
                  <a:moveTo>
                    <a:pt x="68" y="49"/>
                  </a:moveTo>
                  <a:cubicBezTo>
                    <a:pt x="68" y="53"/>
                    <a:pt x="66" y="55"/>
                    <a:pt x="63" y="55"/>
                  </a:cubicBezTo>
                  <a:cubicBezTo>
                    <a:pt x="5" y="55"/>
                    <a:pt x="5" y="55"/>
                    <a:pt x="5" y="55"/>
                  </a:cubicBezTo>
                  <a:cubicBezTo>
                    <a:pt x="2" y="55"/>
                    <a:pt x="0" y="53"/>
                    <a:pt x="0" y="4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5" y="0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66" y="0"/>
                    <a:pt x="68" y="3"/>
                    <a:pt x="68" y="6"/>
                  </a:cubicBezTo>
                  <a:lnTo>
                    <a:pt x="68" y="49"/>
                  </a:lnTo>
                  <a:close/>
                  <a:moveTo>
                    <a:pt x="5" y="5"/>
                  </a:moveTo>
                  <a:cubicBezTo>
                    <a:pt x="5" y="5"/>
                    <a:pt x="4" y="5"/>
                    <a:pt x="4" y="6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4" y="50"/>
                    <a:pt x="5" y="51"/>
                    <a:pt x="5" y="51"/>
                  </a:cubicBezTo>
                  <a:cubicBezTo>
                    <a:pt x="63" y="51"/>
                    <a:pt x="63" y="51"/>
                    <a:pt x="63" y="51"/>
                  </a:cubicBezTo>
                  <a:cubicBezTo>
                    <a:pt x="63" y="51"/>
                    <a:pt x="64" y="50"/>
                    <a:pt x="64" y="49"/>
                  </a:cubicBezTo>
                  <a:cubicBezTo>
                    <a:pt x="64" y="6"/>
                    <a:pt x="64" y="6"/>
                    <a:pt x="64" y="6"/>
                  </a:cubicBezTo>
                  <a:cubicBezTo>
                    <a:pt x="64" y="5"/>
                    <a:pt x="63" y="5"/>
                    <a:pt x="63" y="5"/>
                  </a:cubicBezTo>
                  <a:lnTo>
                    <a:pt x="5" y="5"/>
                  </a:lnTo>
                  <a:close/>
                  <a:moveTo>
                    <a:pt x="16" y="23"/>
                  </a:moveTo>
                  <a:cubicBezTo>
                    <a:pt x="12" y="23"/>
                    <a:pt x="9" y="20"/>
                    <a:pt x="9" y="16"/>
                  </a:cubicBezTo>
                  <a:cubicBezTo>
                    <a:pt x="9" y="13"/>
                    <a:pt x="12" y="9"/>
                    <a:pt x="16" y="9"/>
                  </a:cubicBezTo>
                  <a:cubicBezTo>
                    <a:pt x="20" y="9"/>
                    <a:pt x="23" y="13"/>
                    <a:pt x="23" y="16"/>
                  </a:cubicBezTo>
                  <a:cubicBezTo>
                    <a:pt x="23" y="20"/>
                    <a:pt x="20" y="23"/>
                    <a:pt x="16" y="23"/>
                  </a:cubicBezTo>
                  <a:close/>
                  <a:moveTo>
                    <a:pt x="59" y="46"/>
                  </a:moveTo>
                  <a:cubicBezTo>
                    <a:pt x="9" y="46"/>
                    <a:pt x="9" y="46"/>
                    <a:pt x="9" y="46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20" y="28"/>
                    <a:pt x="20" y="28"/>
                    <a:pt x="20" y="28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44" y="15"/>
                    <a:pt x="44" y="15"/>
                    <a:pt x="44" y="15"/>
                  </a:cubicBezTo>
                  <a:cubicBezTo>
                    <a:pt x="59" y="30"/>
                    <a:pt x="59" y="30"/>
                    <a:pt x="59" y="30"/>
                  </a:cubicBezTo>
                  <a:lnTo>
                    <a:pt x="59" y="46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endParaRPr lang="id-ID" dirty="0">
                <a:latin typeface="+mn-ea"/>
              </a:endParaRPr>
            </a:p>
          </p:txBody>
        </p: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91F99C6C-210D-9483-BC0A-39210664B566}"/>
              </a:ext>
            </a:extLst>
          </p:cNvPr>
          <p:cNvGrpSpPr/>
          <p:nvPr/>
        </p:nvGrpSpPr>
        <p:grpSpPr>
          <a:xfrm>
            <a:off x="4967046" y="4201665"/>
            <a:ext cx="3039329" cy="1536266"/>
            <a:chOff x="550862" y="2149829"/>
            <a:chExt cx="2700338" cy="1447183"/>
          </a:xfrm>
        </p:grpSpPr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0AC843D7-3478-4921-9D1F-DBFD505EDD97}"/>
                </a:ext>
              </a:extLst>
            </p:cNvPr>
            <p:cNvSpPr/>
            <p:nvPr/>
          </p:nvSpPr>
          <p:spPr bwMode="auto">
            <a:xfrm>
              <a:off x="550862" y="2149829"/>
              <a:ext cx="2700338" cy="1447183"/>
            </a:xfrm>
            <a:prstGeom prst="rect">
              <a:avLst/>
            </a:prstGeom>
            <a:solidFill>
              <a:srgbClr val="D9D9D9"/>
            </a:solidFill>
            <a:ln w="2857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kumimoji="0" lang="ko-KR" altLang="en-US" dirty="0">
                <a:solidFill>
                  <a:srgbClr val="FF0000"/>
                </a:solidFill>
                <a:latin typeface="+mn-ea"/>
              </a:endParaRPr>
            </a:p>
          </p:txBody>
        </p:sp>
        <p:sp>
          <p:nvSpPr>
            <p:cNvPr id="54" name="Freeform 129">
              <a:extLst>
                <a:ext uri="{FF2B5EF4-FFF2-40B4-BE49-F238E27FC236}">
                  <a16:creationId xmlns:a16="http://schemas.microsoft.com/office/drawing/2014/main" id="{2B749654-66B4-25D7-DD92-AFBCAB5CFB7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21397" y="2644518"/>
              <a:ext cx="559267" cy="457805"/>
            </a:xfrm>
            <a:custGeom>
              <a:avLst/>
              <a:gdLst>
                <a:gd name="T0" fmla="*/ 800850339 w 68"/>
                <a:gd name="T1" fmla="*/ 578081024 h 55"/>
                <a:gd name="T2" fmla="*/ 741964184 w 68"/>
                <a:gd name="T3" fmla="*/ 648868068 h 55"/>
                <a:gd name="T4" fmla="*/ 58886155 w 68"/>
                <a:gd name="T5" fmla="*/ 648868068 h 55"/>
                <a:gd name="T6" fmla="*/ 0 w 68"/>
                <a:gd name="T7" fmla="*/ 578081024 h 55"/>
                <a:gd name="T8" fmla="*/ 0 w 68"/>
                <a:gd name="T9" fmla="*/ 70787044 h 55"/>
                <a:gd name="T10" fmla="*/ 58886155 w 68"/>
                <a:gd name="T11" fmla="*/ 0 h 55"/>
                <a:gd name="T12" fmla="*/ 741964184 w 68"/>
                <a:gd name="T13" fmla="*/ 0 h 55"/>
                <a:gd name="T14" fmla="*/ 800850339 w 68"/>
                <a:gd name="T15" fmla="*/ 70787044 h 55"/>
                <a:gd name="T16" fmla="*/ 800850339 w 68"/>
                <a:gd name="T17" fmla="*/ 578081024 h 55"/>
                <a:gd name="T18" fmla="*/ 58886155 w 68"/>
                <a:gd name="T19" fmla="*/ 58988631 h 55"/>
                <a:gd name="T20" fmla="*/ 47108238 w 68"/>
                <a:gd name="T21" fmla="*/ 70787044 h 55"/>
                <a:gd name="T22" fmla="*/ 47108238 w 68"/>
                <a:gd name="T23" fmla="*/ 578081024 h 55"/>
                <a:gd name="T24" fmla="*/ 58886155 w 68"/>
                <a:gd name="T25" fmla="*/ 601677850 h 55"/>
                <a:gd name="T26" fmla="*/ 741964184 w 68"/>
                <a:gd name="T27" fmla="*/ 601677850 h 55"/>
                <a:gd name="T28" fmla="*/ 753742101 w 68"/>
                <a:gd name="T29" fmla="*/ 578081024 h 55"/>
                <a:gd name="T30" fmla="*/ 753742101 w 68"/>
                <a:gd name="T31" fmla="*/ 70787044 h 55"/>
                <a:gd name="T32" fmla="*/ 741964184 w 68"/>
                <a:gd name="T33" fmla="*/ 58988631 h 55"/>
                <a:gd name="T34" fmla="*/ 58886155 w 68"/>
                <a:gd name="T35" fmla="*/ 58988631 h 55"/>
                <a:gd name="T36" fmla="*/ 188436383 w 68"/>
                <a:gd name="T37" fmla="*/ 271346327 h 55"/>
                <a:gd name="T38" fmla="*/ 105994393 w 68"/>
                <a:gd name="T39" fmla="*/ 188760870 h 55"/>
                <a:gd name="T40" fmla="*/ 188436383 w 68"/>
                <a:gd name="T41" fmla="*/ 106178848 h 55"/>
                <a:gd name="T42" fmla="*/ 270874942 w 68"/>
                <a:gd name="T43" fmla="*/ 188760870 h 55"/>
                <a:gd name="T44" fmla="*/ 188436383 w 68"/>
                <a:gd name="T45" fmla="*/ 271346327 h 55"/>
                <a:gd name="T46" fmla="*/ 694855946 w 68"/>
                <a:gd name="T47" fmla="*/ 542689220 h 55"/>
                <a:gd name="T48" fmla="*/ 105994393 w 68"/>
                <a:gd name="T49" fmla="*/ 542689220 h 55"/>
                <a:gd name="T50" fmla="*/ 105994393 w 68"/>
                <a:gd name="T51" fmla="*/ 460107198 h 55"/>
                <a:gd name="T52" fmla="*/ 235544621 w 68"/>
                <a:gd name="T53" fmla="*/ 330331523 h 55"/>
                <a:gd name="T54" fmla="*/ 306208694 w 68"/>
                <a:gd name="T55" fmla="*/ 389320154 h 55"/>
                <a:gd name="T56" fmla="*/ 518197480 w 68"/>
                <a:gd name="T57" fmla="*/ 176962457 h 55"/>
                <a:gd name="T58" fmla="*/ 694855946 w 68"/>
                <a:gd name="T59" fmla="*/ 353928349 h 55"/>
                <a:gd name="T60" fmla="*/ 694855946 w 68"/>
                <a:gd name="T61" fmla="*/ 542689220 h 55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0" t="0" r="r" b="b"/>
              <a:pathLst>
                <a:path w="68" h="55">
                  <a:moveTo>
                    <a:pt x="68" y="49"/>
                  </a:moveTo>
                  <a:cubicBezTo>
                    <a:pt x="68" y="53"/>
                    <a:pt x="66" y="55"/>
                    <a:pt x="63" y="55"/>
                  </a:cubicBezTo>
                  <a:cubicBezTo>
                    <a:pt x="5" y="55"/>
                    <a:pt x="5" y="55"/>
                    <a:pt x="5" y="55"/>
                  </a:cubicBezTo>
                  <a:cubicBezTo>
                    <a:pt x="2" y="55"/>
                    <a:pt x="0" y="53"/>
                    <a:pt x="0" y="4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5" y="0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66" y="0"/>
                    <a:pt x="68" y="3"/>
                    <a:pt x="68" y="6"/>
                  </a:cubicBezTo>
                  <a:lnTo>
                    <a:pt x="68" y="49"/>
                  </a:lnTo>
                  <a:close/>
                  <a:moveTo>
                    <a:pt x="5" y="5"/>
                  </a:moveTo>
                  <a:cubicBezTo>
                    <a:pt x="5" y="5"/>
                    <a:pt x="4" y="5"/>
                    <a:pt x="4" y="6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4" y="50"/>
                    <a:pt x="5" y="51"/>
                    <a:pt x="5" y="51"/>
                  </a:cubicBezTo>
                  <a:cubicBezTo>
                    <a:pt x="63" y="51"/>
                    <a:pt x="63" y="51"/>
                    <a:pt x="63" y="51"/>
                  </a:cubicBezTo>
                  <a:cubicBezTo>
                    <a:pt x="63" y="51"/>
                    <a:pt x="64" y="50"/>
                    <a:pt x="64" y="49"/>
                  </a:cubicBezTo>
                  <a:cubicBezTo>
                    <a:pt x="64" y="6"/>
                    <a:pt x="64" y="6"/>
                    <a:pt x="64" y="6"/>
                  </a:cubicBezTo>
                  <a:cubicBezTo>
                    <a:pt x="64" y="5"/>
                    <a:pt x="63" y="5"/>
                    <a:pt x="63" y="5"/>
                  </a:cubicBezTo>
                  <a:lnTo>
                    <a:pt x="5" y="5"/>
                  </a:lnTo>
                  <a:close/>
                  <a:moveTo>
                    <a:pt x="16" y="23"/>
                  </a:moveTo>
                  <a:cubicBezTo>
                    <a:pt x="12" y="23"/>
                    <a:pt x="9" y="20"/>
                    <a:pt x="9" y="16"/>
                  </a:cubicBezTo>
                  <a:cubicBezTo>
                    <a:pt x="9" y="13"/>
                    <a:pt x="12" y="9"/>
                    <a:pt x="16" y="9"/>
                  </a:cubicBezTo>
                  <a:cubicBezTo>
                    <a:pt x="20" y="9"/>
                    <a:pt x="23" y="13"/>
                    <a:pt x="23" y="16"/>
                  </a:cubicBezTo>
                  <a:cubicBezTo>
                    <a:pt x="23" y="20"/>
                    <a:pt x="20" y="23"/>
                    <a:pt x="16" y="23"/>
                  </a:cubicBezTo>
                  <a:close/>
                  <a:moveTo>
                    <a:pt x="59" y="46"/>
                  </a:moveTo>
                  <a:cubicBezTo>
                    <a:pt x="9" y="46"/>
                    <a:pt x="9" y="46"/>
                    <a:pt x="9" y="46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20" y="28"/>
                    <a:pt x="20" y="28"/>
                    <a:pt x="20" y="28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44" y="15"/>
                    <a:pt x="44" y="15"/>
                    <a:pt x="44" y="15"/>
                  </a:cubicBezTo>
                  <a:cubicBezTo>
                    <a:pt x="59" y="30"/>
                    <a:pt x="59" y="30"/>
                    <a:pt x="59" y="30"/>
                  </a:cubicBezTo>
                  <a:lnTo>
                    <a:pt x="59" y="46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endParaRPr lang="id-ID" dirty="0">
                <a:latin typeface="+mn-ea"/>
              </a:endParaRPr>
            </a:p>
          </p:txBody>
        </p:sp>
      </p:grp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E65B45A1-FB01-64E0-D1ED-92229BA6B1A6}"/>
              </a:ext>
            </a:extLst>
          </p:cNvPr>
          <p:cNvSpPr/>
          <p:nvPr/>
        </p:nvSpPr>
        <p:spPr>
          <a:xfrm>
            <a:off x="1196711" y="6007563"/>
            <a:ext cx="3267810" cy="189545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Ins="90000" rtlCol="0" anchor="t"/>
          <a:lstStyle/>
          <a:p>
            <a:r>
              <a:rPr lang="ko-KR" altLang="en-US" sz="800" noProof="1">
                <a:solidFill>
                  <a:schemeClr val="tx1"/>
                </a:solidFill>
                <a:latin typeface="+mn-ea"/>
                <a:cs typeface="Segoe UI" panose="020B0502040204020203" pitchFamily="34" charset="0"/>
              </a:rPr>
              <a:t>공부 시간</a:t>
            </a:r>
            <a:r>
              <a:rPr lang="en-US" altLang="ko-KR" sz="800" noProof="1">
                <a:solidFill>
                  <a:schemeClr val="tx1"/>
                </a:solidFill>
                <a:latin typeface="+mn-ea"/>
                <a:cs typeface="Segoe UI" panose="020B0502040204020203" pitchFamily="34" charset="0"/>
              </a:rPr>
              <a:t>, </a:t>
            </a:r>
            <a:r>
              <a:rPr lang="ko-KR" altLang="en-US" sz="800" noProof="1">
                <a:solidFill>
                  <a:schemeClr val="tx1"/>
                </a:solidFill>
                <a:latin typeface="+mn-ea"/>
                <a:cs typeface="Segoe UI" panose="020B0502040204020203" pitchFamily="34" charset="0"/>
              </a:rPr>
              <a:t>집중도</a:t>
            </a:r>
            <a:r>
              <a:rPr lang="en-US" altLang="ko-KR" sz="800" noProof="1">
                <a:solidFill>
                  <a:schemeClr val="tx1"/>
                </a:solidFill>
                <a:latin typeface="+mn-ea"/>
                <a:cs typeface="Segoe UI" panose="020B0502040204020203" pitchFamily="34" charset="0"/>
              </a:rPr>
              <a:t>, </a:t>
            </a:r>
            <a:r>
              <a:rPr lang="ko-KR" altLang="en-US" sz="800" noProof="1">
                <a:solidFill>
                  <a:schemeClr val="tx1"/>
                </a:solidFill>
                <a:latin typeface="+mn-ea"/>
                <a:cs typeface="Segoe UI" panose="020B0502040204020203" pitchFamily="34" charset="0"/>
              </a:rPr>
              <a:t>효율 등의 분석 데이터를 </a:t>
            </a:r>
            <a:r>
              <a:rPr lang="en-US" altLang="ko-KR" sz="800" noProof="1">
                <a:solidFill>
                  <a:schemeClr val="tx1"/>
                </a:solidFill>
                <a:latin typeface="+mn-ea"/>
                <a:cs typeface="Segoe UI" panose="020B0502040204020203" pitchFamily="34" charset="0"/>
              </a:rPr>
              <a:t>SNS</a:t>
            </a:r>
            <a:r>
              <a:rPr lang="ko-KR" altLang="en-US" sz="800" noProof="1">
                <a:solidFill>
                  <a:schemeClr val="tx1"/>
                </a:solidFill>
                <a:latin typeface="+mn-ea"/>
                <a:cs typeface="Segoe UI" panose="020B0502040204020203" pitchFamily="34" charset="0"/>
              </a:rPr>
              <a:t>에 공유합니다</a:t>
            </a:r>
            <a:r>
              <a:rPr lang="en-US" altLang="ko-KR" sz="800" noProof="1">
                <a:solidFill>
                  <a:schemeClr val="tx1"/>
                </a:solidFill>
                <a:latin typeface="+mn-ea"/>
                <a:cs typeface="Segoe UI" panose="020B0502040204020203" pitchFamily="34" charset="0"/>
              </a:rPr>
              <a:t>.</a:t>
            </a:r>
            <a:endParaRPr lang="ko-KR" altLang="en-US" sz="800" noProof="1">
              <a:solidFill>
                <a:schemeClr val="tx1"/>
              </a:solidFill>
              <a:latin typeface="+mn-ea"/>
              <a:cs typeface="Segoe UI" panose="020B0502040204020203" pitchFamily="34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DB08C381-2719-4840-A3D1-1CBEEB87752F}"/>
              </a:ext>
            </a:extLst>
          </p:cNvPr>
          <p:cNvSpPr/>
          <p:nvPr/>
        </p:nvSpPr>
        <p:spPr>
          <a:xfrm>
            <a:off x="1196711" y="5811789"/>
            <a:ext cx="2880320" cy="205749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Ins="90000" rtlCol="0" anchor="t"/>
          <a:lstStyle/>
          <a:p>
            <a:r>
              <a:rPr lang="ko-KR" altLang="en-US" sz="900" b="1" noProof="1">
                <a:solidFill>
                  <a:schemeClr val="tx1"/>
                </a:solidFill>
                <a:latin typeface="+mn-ea"/>
                <a:cs typeface="Segoe UI" panose="020B0502040204020203" pitchFamily="34" charset="0"/>
              </a:rPr>
              <a:t>분석 리포트 </a:t>
            </a:r>
            <a:r>
              <a:rPr lang="en-US" altLang="ko-KR" sz="900" b="1" noProof="1">
                <a:solidFill>
                  <a:schemeClr val="tx1"/>
                </a:solidFill>
                <a:latin typeface="+mn-ea"/>
                <a:cs typeface="Segoe UI" panose="020B0502040204020203" pitchFamily="34" charset="0"/>
              </a:rPr>
              <a:t>SNS </a:t>
            </a:r>
            <a:r>
              <a:rPr lang="ko-KR" altLang="en-US" sz="900" b="1" noProof="1">
                <a:solidFill>
                  <a:schemeClr val="tx1"/>
                </a:solidFill>
                <a:latin typeface="+mn-ea"/>
                <a:cs typeface="Segoe UI" panose="020B0502040204020203" pitchFamily="34" charset="0"/>
              </a:rPr>
              <a:t>공유</a:t>
            </a:r>
            <a:endParaRPr lang="en-US" altLang="ko-KR" sz="900" b="1" noProof="1">
              <a:solidFill>
                <a:schemeClr val="tx1"/>
              </a:solidFill>
              <a:latin typeface="+mn-ea"/>
              <a:cs typeface="Segoe UI" panose="020B0502040204020203" pitchFamily="34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0FA95C3B-0AF1-E8FF-CBDC-E8CEAAE7DA84}"/>
              </a:ext>
            </a:extLst>
          </p:cNvPr>
          <p:cNvSpPr/>
          <p:nvPr/>
        </p:nvSpPr>
        <p:spPr>
          <a:xfrm>
            <a:off x="4984976" y="6007563"/>
            <a:ext cx="3271736" cy="265753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Ins="90000" rtlCol="0" anchor="t"/>
          <a:lstStyle/>
          <a:p>
            <a:r>
              <a:rPr lang="ko-KR" altLang="en-US" sz="800" noProof="1">
                <a:solidFill>
                  <a:schemeClr val="tx1"/>
                </a:solidFill>
                <a:latin typeface="+mn-ea"/>
                <a:cs typeface="Segoe UI" panose="020B0502040204020203" pitchFamily="34" charset="0"/>
              </a:rPr>
              <a:t>하위 랭킹 유저에게는 격려 메시지를</a:t>
            </a:r>
            <a:r>
              <a:rPr lang="en-US" altLang="ko-KR" sz="800" noProof="1">
                <a:solidFill>
                  <a:schemeClr val="tx1"/>
                </a:solidFill>
                <a:latin typeface="+mn-ea"/>
                <a:cs typeface="Segoe UI" panose="020B0502040204020203" pitchFamily="34" charset="0"/>
              </a:rPr>
              <a:t>, </a:t>
            </a:r>
            <a:r>
              <a:rPr lang="ko-KR" altLang="en-US" sz="800" noProof="1">
                <a:solidFill>
                  <a:schemeClr val="tx1"/>
                </a:solidFill>
                <a:latin typeface="+mn-ea"/>
                <a:cs typeface="Segoe UI" panose="020B0502040204020203" pitchFamily="34" charset="0"/>
              </a:rPr>
              <a:t>상위 랭킹 유저에게는 </a:t>
            </a:r>
            <a:endParaRPr lang="en-US" altLang="ko-KR" sz="800" noProof="1">
              <a:solidFill>
                <a:schemeClr val="tx1"/>
              </a:solidFill>
              <a:latin typeface="+mn-ea"/>
              <a:cs typeface="Segoe UI" panose="020B0502040204020203" pitchFamily="34" charset="0"/>
            </a:endParaRPr>
          </a:p>
          <a:p>
            <a:r>
              <a:rPr lang="ko-KR" altLang="en-US" sz="800" noProof="1">
                <a:solidFill>
                  <a:schemeClr val="tx1"/>
                </a:solidFill>
                <a:latin typeface="+mn-ea"/>
                <a:cs typeface="Segoe UI" panose="020B0502040204020203" pitchFamily="34" charset="0"/>
              </a:rPr>
              <a:t>칭찬 메시지를 전송합니다</a:t>
            </a:r>
            <a:r>
              <a:rPr lang="en-US" altLang="ko-KR" sz="800" noProof="1">
                <a:solidFill>
                  <a:schemeClr val="tx1"/>
                </a:solidFill>
                <a:latin typeface="+mn-ea"/>
                <a:cs typeface="Segoe UI" panose="020B0502040204020203" pitchFamily="34" charset="0"/>
              </a:rPr>
              <a:t>.</a:t>
            </a:r>
            <a:endParaRPr lang="ko-KR" altLang="en-US" sz="800" noProof="1">
              <a:solidFill>
                <a:schemeClr val="tx1"/>
              </a:solidFill>
              <a:latin typeface="+mn-ea"/>
              <a:cs typeface="Segoe UI" panose="020B0502040204020203" pitchFamily="34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14FE4F7F-71D8-7117-BD4A-EDBC6BA82F9E}"/>
              </a:ext>
            </a:extLst>
          </p:cNvPr>
          <p:cNvSpPr/>
          <p:nvPr/>
        </p:nvSpPr>
        <p:spPr>
          <a:xfrm>
            <a:off x="4984976" y="5811789"/>
            <a:ext cx="2965158" cy="205749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Ins="90000" rtlCol="0" anchor="t"/>
          <a:lstStyle/>
          <a:p>
            <a:r>
              <a:rPr lang="ko-KR" altLang="en-US" sz="900" b="1" noProof="1">
                <a:solidFill>
                  <a:schemeClr val="tx1"/>
                </a:solidFill>
                <a:latin typeface="+mn-ea"/>
                <a:cs typeface="Segoe UI" panose="020B0502040204020203" pitchFamily="34" charset="0"/>
              </a:rPr>
              <a:t>유저 맞춤형 응원 메시지</a:t>
            </a:r>
            <a:endParaRPr lang="en-US" altLang="ko-KR" sz="900" b="1" noProof="1">
              <a:solidFill>
                <a:schemeClr val="tx1"/>
              </a:solidFill>
              <a:latin typeface="+mn-ea"/>
              <a:cs typeface="Segoe UI" panose="020B0502040204020203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76B211F-86B3-CBC5-623D-92E83BC89EE1}"/>
              </a:ext>
            </a:extLst>
          </p:cNvPr>
          <p:cNvSpPr txBox="1"/>
          <p:nvPr/>
        </p:nvSpPr>
        <p:spPr>
          <a:xfrm>
            <a:off x="510669" y="1461121"/>
            <a:ext cx="40329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Raiseme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와 함께하는 자율학습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 </a:t>
            </a:r>
          </a:p>
          <a:p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이런 것도 가능해요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!</a:t>
            </a:r>
          </a:p>
        </p:txBody>
      </p:sp>
      <p:graphicFrame>
        <p:nvGraphicFramePr>
          <p:cNvPr id="36" name="표 35">
            <a:extLst>
              <a:ext uri="{FF2B5EF4-FFF2-40B4-BE49-F238E27FC236}">
                <a16:creationId xmlns:a16="http://schemas.microsoft.com/office/drawing/2014/main" id="{D0BBA988-98C5-4F06-6A88-8853F7B916F2}"/>
              </a:ext>
            </a:extLst>
          </p:cNvPr>
          <p:cNvGraphicFramePr>
            <a:graphicFrameLocks noGrp="1"/>
          </p:cNvGraphicFramePr>
          <p:nvPr/>
        </p:nvGraphicFramePr>
        <p:xfrm>
          <a:off x="9317697" y="798693"/>
          <a:ext cx="2656801" cy="5047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6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61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5521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endParaRPr lang="ko-KR" altLang="en-US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B="6480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lnSpc>
                          <a:spcPts val="1200"/>
                        </a:lnSpc>
                        <a:buFontTx/>
                        <a:buNone/>
                      </a:pPr>
                      <a:r>
                        <a:rPr lang="ko-KR" altLang="en-US" sz="800" b="1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부가기능 타이틀</a:t>
                      </a:r>
                      <a:endParaRPr lang="en-US" altLang="ko-KR" sz="800" b="1" baseline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B="648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1715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6</a:t>
                      </a:r>
                      <a:endParaRPr lang="ko-KR" altLang="en-US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B="6480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lnSpc>
                          <a:spcPts val="1200"/>
                        </a:lnSpc>
                        <a:buFontTx/>
                        <a:buNone/>
                      </a:pPr>
                      <a:r>
                        <a:rPr lang="ko-KR" altLang="en-US" sz="800" b="1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부가기능 소개</a:t>
                      </a:r>
                      <a:endParaRPr lang="en-US" altLang="ko-KR" sz="800" b="0" baseline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B="648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41017"/>
                  </a:ext>
                </a:extLst>
              </a:tr>
            </a:tbl>
          </a:graphicData>
        </a:graphic>
      </p:graphicFrame>
      <p:sp>
        <p:nvSpPr>
          <p:cNvPr id="37" name="타원 36">
            <a:extLst>
              <a:ext uri="{FF2B5EF4-FFF2-40B4-BE49-F238E27FC236}">
                <a16:creationId xmlns:a16="http://schemas.microsoft.com/office/drawing/2014/main" id="{30B3440A-9F87-1880-48FB-1E8F22F7A4F6}"/>
              </a:ext>
            </a:extLst>
          </p:cNvPr>
          <p:cNvSpPr/>
          <p:nvPr/>
        </p:nvSpPr>
        <p:spPr>
          <a:xfrm>
            <a:off x="366226" y="1527323"/>
            <a:ext cx="166154" cy="166154"/>
          </a:xfrm>
          <a:prstGeom prst="ellipse">
            <a:avLst/>
          </a:prstGeom>
          <a:solidFill>
            <a:srgbClr val="C0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38" dirty="0">
                <a:solidFill>
                  <a:schemeClr val="bg1"/>
                </a:solidFill>
                <a:latin typeface="+mn-ea"/>
              </a:rPr>
              <a:t>5</a:t>
            </a:r>
            <a:endParaRPr lang="ko-KR" altLang="en-US" sz="738" dirty="0" err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243A055D-722B-73C1-AFE3-FC2BC1C56B52}"/>
              </a:ext>
            </a:extLst>
          </p:cNvPr>
          <p:cNvSpPr/>
          <p:nvPr/>
        </p:nvSpPr>
        <p:spPr>
          <a:xfrm>
            <a:off x="1027000" y="3714707"/>
            <a:ext cx="166154" cy="166154"/>
          </a:xfrm>
          <a:prstGeom prst="ellipse">
            <a:avLst/>
          </a:prstGeom>
          <a:solidFill>
            <a:srgbClr val="C0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38" dirty="0">
                <a:solidFill>
                  <a:schemeClr val="bg1"/>
                </a:solidFill>
                <a:latin typeface="+mn-ea"/>
              </a:rPr>
              <a:t>6</a:t>
            </a:r>
            <a:endParaRPr lang="ko-KR" altLang="en-US" sz="738" dirty="0" err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F6B4EBF8-2AFF-ECB2-6DA2-034EB14CEBB3}"/>
              </a:ext>
            </a:extLst>
          </p:cNvPr>
          <p:cNvSpPr/>
          <p:nvPr/>
        </p:nvSpPr>
        <p:spPr>
          <a:xfrm>
            <a:off x="217502" y="791183"/>
            <a:ext cx="9010636" cy="51606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 dirty="0">
              <a:latin typeface="+mn-ea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19F425F3-0419-6AAA-28FA-4067CD29B0B4}"/>
              </a:ext>
            </a:extLst>
          </p:cNvPr>
          <p:cNvSpPr/>
          <p:nvPr/>
        </p:nvSpPr>
        <p:spPr>
          <a:xfrm>
            <a:off x="217502" y="791183"/>
            <a:ext cx="9010636" cy="51606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 dirty="0">
              <a:latin typeface="+mn-ea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822963C8-2BE7-DDF1-7025-F775173DA960}"/>
              </a:ext>
            </a:extLst>
          </p:cNvPr>
          <p:cNvSpPr/>
          <p:nvPr/>
        </p:nvSpPr>
        <p:spPr bwMode="auto">
          <a:xfrm>
            <a:off x="338543" y="949952"/>
            <a:ext cx="1004929" cy="198522"/>
          </a:xfrm>
          <a:prstGeom prst="rect">
            <a:avLst/>
          </a:prstGeom>
          <a:noFill/>
          <a:ln w="28575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lIns="36000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050" b="1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Raiseme </a:t>
            </a:r>
            <a:r>
              <a:rPr lang="en-US" altLang="ko-KR" sz="1050" b="1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Logo</a:t>
            </a:r>
            <a:endParaRPr kumimoji="0" lang="ko-KR" altLang="en-US" sz="1050" b="1" dirty="0">
              <a:solidFill>
                <a:schemeClr val="bg1">
                  <a:lumMod val="65000"/>
                </a:schemeClr>
              </a:solidFill>
              <a:latin typeface="+mn-ea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AEBDBC5D-039B-F6F7-6911-7E75923FE72F}"/>
              </a:ext>
            </a:extLst>
          </p:cNvPr>
          <p:cNvSpPr txBox="1"/>
          <p:nvPr/>
        </p:nvSpPr>
        <p:spPr>
          <a:xfrm>
            <a:off x="6758404" y="926102"/>
            <a:ext cx="502309" cy="246221"/>
          </a:xfrm>
          <a:prstGeom prst="rect">
            <a:avLst/>
          </a:prstGeom>
          <a:noFill/>
        </p:spPr>
        <p:txBody>
          <a:bodyPr wrap="none" lIns="36000" rIns="36000" rtlCol="0" anchor="ctr">
            <a:spAutoFit/>
          </a:bodyPr>
          <a:lstStyle/>
          <a:p>
            <a:pPr algn="ctr"/>
            <a:r>
              <a:rPr kumimoji="1" lang="en-US" altLang="en-US" sz="1000" b="1" dirty="0">
                <a:latin typeface="+mn-ea"/>
              </a:rPr>
              <a:t>Service</a:t>
            </a:r>
            <a:endParaRPr kumimoji="1" lang="x-none" altLang="en-US" sz="1000" b="1" dirty="0">
              <a:latin typeface="+mn-ea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2C100C5-7071-3C0B-E8A1-96693F4BF2A1}"/>
              </a:ext>
            </a:extLst>
          </p:cNvPr>
          <p:cNvSpPr txBox="1"/>
          <p:nvPr/>
        </p:nvSpPr>
        <p:spPr>
          <a:xfrm>
            <a:off x="8651687" y="926102"/>
            <a:ext cx="407731" cy="246221"/>
          </a:xfrm>
          <a:prstGeom prst="rect">
            <a:avLst/>
          </a:prstGeom>
          <a:noFill/>
        </p:spPr>
        <p:txBody>
          <a:bodyPr wrap="none" lIns="36000" rIns="36000" rtlCol="0" anchor="ctr">
            <a:spAutoFit/>
          </a:bodyPr>
          <a:lstStyle/>
          <a:p>
            <a:pPr algn="ctr"/>
            <a:r>
              <a:rPr kumimoji="1" lang="en-US" altLang="en-US" sz="1000" b="1" dirty="0">
                <a:latin typeface="+mn-ea"/>
              </a:rPr>
              <a:t>News</a:t>
            </a:r>
            <a:endParaRPr kumimoji="1" lang="x-none" altLang="en-US" sz="1000" b="1" dirty="0">
              <a:latin typeface="+mn-ea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93D12AE4-6CA0-663B-06E2-7628435D3ED7}"/>
              </a:ext>
            </a:extLst>
          </p:cNvPr>
          <p:cNvSpPr txBox="1"/>
          <p:nvPr/>
        </p:nvSpPr>
        <p:spPr>
          <a:xfrm>
            <a:off x="7893956" y="926102"/>
            <a:ext cx="620930" cy="246221"/>
          </a:xfrm>
          <a:prstGeom prst="rect">
            <a:avLst/>
          </a:prstGeom>
          <a:noFill/>
        </p:spPr>
        <p:txBody>
          <a:bodyPr wrap="none" lIns="36000" rIns="36000" rtlCol="0" anchor="ctr">
            <a:spAutoFit/>
          </a:bodyPr>
          <a:lstStyle/>
          <a:p>
            <a:pPr algn="ctr"/>
            <a:r>
              <a:rPr kumimoji="1" lang="en-US" altLang="en-US" sz="1000" b="1" dirty="0">
                <a:latin typeface="+mn-ea"/>
              </a:rPr>
              <a:t>Use Case</a:t>
            </a:r>
            <a:endParaRPr kumimoji="1" lang="x-none" altLang="en-US" sz="1000" b="1" dirty="0">
              <a:latin typeface="+mn-ea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4101B18D-BB81-875F-2F37-612AFABED4BE}"/>
              </a:ext>
            </a:extLst>
          </p:cNvPr>
          <p:cNvSpPr txBox="1"/>
          <p:nvPr/>
        </p:nvSpPr>
        <p:spPr>
          <a:xfrm>
            <a:off x="6170591" y="926102"/>
            <a:ext cx="451012" cy="246221"/>
          </a:xfrm>
          <a:prstGeom prst="rect">
            <a:avLst/>
          </a:prstGeom>
          <a:noFill/>
        </p:spPr>
        <p:txBody>
          <a:bodyPr wrap="none" lIns="36000" rIns="36000" rtlCol="0"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000" b="1" dirty="0">
                <a:latin typeface="+mn-ea"/>
              </a:rPr>
              <a:t>About</a:t>
            </a:r>
            <a:endParaRPr kumimoji="0" lang="ko-KR" altLang="en-US" sz="1000" b="1" dirty="0">
              <a:latin typeface="+mn-ea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FB7DE3E-2C9E-B313-B127-1D9560AE4EF1}"/>
              </a:ext>
            </a:extLst>
          </p:cNvPr>
          <p:cNvSpPr txBox="1"/>
          <p:nvPr/>
        </p:nvSpPr>
        <p:spPr>
          <a:xfrm>
            <a:off x="7397514" y="926102"/>
            <a:ext cx="359641" cy="246221"/>
          </a:xfrm>
          <a:prstGeom prst="rect">
            <a:avLst/>
          </a:prstGeom>
          <a:noFill/>
        </p:spPr>
        <p:txBody>
          <a:bodyPr wrap="none" lIns="36000" rIns="36000" rtlCol="0" anchor="ctr">
            <a:spAutoFit/>
          </a:bodyPr>
          <a:lstStyle/>
          <a:p>
            <a:pPr algn="ctr"/>
            <a:r>
              <a:rPr kumimoji="1" lang="en-US" altLang="en-US" sz="1000" b="1" dirty="0">
                <a:latin typeface="+mn-ea"/>
              </a:rPr>
              <a:t>Tech</a:t>
            </a:r>
            <a:endParaRPr kumimoji="1" lang="x-none" altLang="en-US" sz="10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2240043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그룹 47">
            <a:extLst>
              <a:ext uri="{FF2B5EF4-FFF2-40B4-BE49-F238E27FC236}">
                <a16:creationId xmlns:a16="http://schemas.microsoft.com/office/drawing/2014/main" id="{646B8A72-0E15-5218-4BCB-F4446FDB66EE}"/>
              </a:ext>
            </a:extLst>
          </p:cNvPr>
          <p:cNvGrpSpPr/>
          <p:nvPr/>
        </p:nvGrpSpPr>
        <p:grpSpPr>
          <a:xfrm>
            <a:off x="208011" y="5383357"/>
            <a:ext cx="9033791" cy="1214974"/>
            <a:chOff x="208011" y="5193196"/>
            <a:chExt cx="9033791" cy="1404156"/>
          </a:xfrm>
        </p:grpSpPr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67CC1A5E-E388-DEFA-1268-FC2FD9653553}"/>
                </a:ext>
              </a:extLst>
            </p:cNvPr>
            <p:cNvSpPr/>
            <p:nvPr/>
          </p:nvSpPr>
          <p:spPr>
            <a:xfrm>
              <a:off x="208011" y="5193196"/>
              <a:ext cx="9033791" cy="140415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3175"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2C5945ED-AD40-6954-A7CF-A9C205AE515C}"/>
                </a:ext>
              </a:extLst>
            </p:cNvPr>
            <p:cNvSpPr txBox="1"/>
            <p:nvPr/>
          </p:nvSpPr>
          <p:spPr>
            <a:xfrm>
              <a:off x="515380" y="5337212"/>
              <a:ext cx="595035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이용약관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6975BAC-12ED-4698-EECB-E6B0338573F1}"/>
                </a:ext>
              </a:extLst>
            </p:cNvPr>
            <p:cNvSpPr txBox="1"/>
            <p:nvPr/>
          </p:nvSpPr>
          <p:spPr>
            <a:xfrm>
              <a:off x="1307468" y="5337212"/>
              <a:ext cx="1005403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개인정보처리방침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4953677F-35D1-1E1B-CB72-4DF0BF1C728B}"/>
                </a:ext>
              </a:extLst>
            </p:cNvPr>
            <p:cNvSpPr txBox="1"/>
            <p:nvPr/>
          </p:nvSpPr>
          <p:spPr>
            <a:xfrm>
              <a:off x="551385" y="5758080"/>
              <a:ext cx="6300700" cy="5068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이메일</a:t>
              </a:r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: hello@raiseme.kr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주소 </a:t>
              </a:r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: 05510 </a:t>
              </a:r>
              <a:r>
                <a:rPr lang="ko-KR" alt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서울시 송파구 </a:t>
              </a:r>
              <a:r>
                <a:rPr lang="ko-KR" altLang="en-US" sz="800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올림픽로</a:t>
              </a:r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35</a:t>
              </a:r>
              <a:r>
                <a:rPr lang="ko-KR" alt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길 </a:t>
              </a:r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125 </a:t>
              </a:r>
              <a:r>
                <a:rPr lang="ko-KR" alt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삼성</a:t>
              </a:r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SDS </a:t>
              </a:r>
              <a:r>
                <a:rPr lang="ko-KR" alt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서관캠퍼스 </a:t>
              </a:r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4</a:t>
              </a:r>
              <a:r>
                <a:rPr lang="ko-KR" alt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층</a:t>
              </a:r>
              <a:endPara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FAEB40D8-1B80-8B76-CFA4-859C4FBC2BBE}"/>
                </a:ext>
              </a:extLst>
            </p:cNvPr>
            <p:cNvSpPr txBox="1"/>
            <p:nvPr/>
          </p:nvSpPr>
          <p:spPr>
            <a:xfrm>
              <a:off x="6860418" y="6049509"/>
              <a:ext cx="2373050" cy="2489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sz="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Copyrightⓒ 2022 </a:t>
              </a:r>
              <a:r>
                <a:rPr lang="en-US" altLang="ko-KR" sz="8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Raiseme</a:t>
              </a:r>
              <a:r>
                <a:rPr lang="en-US" altLang="ko-KR" sz="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. All rights reserved.</a:t>
              </a:r>
              <a:endParaRPr lang="ko-KR" altLang="en-US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</p:grpSp>
      <p:sp>
        <p:nvSpPr>
          <p:cNvPr id="23" name="제목 22">
            <a:extLst>
              <a:ext uri="{FF2B5EF4-FFF2-40B4-BE49-F238E27FC236}">
                <a16:creationId xmlns:a16="http://schemas.microsoft.com/office/drawing/2014/main" id="{D7EC1DB5-691B-4F79-A247-8ED6A57297B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Layout</a:t>
            </a:r>
            <a:endParaRPr lang="ko-KR" altLang="en-US" dirty="0"/>
          </a:p>
        </p:txBody>
      </p:sp>
      <p:sp>
        <p:nvSpPr>
          <p:cNvPr id="24" name="부제목 23">
            <a:extLst>
              <a:ext uri="{FF2B5EF4-FFF2-40B4-BE49-F238E27FC236}">
                <a16:creationId xmlns:a16="http://schemas.microsoft.com/office/drawing/2014/main" id="{A153468D-B9C9-4D6E-8AD8-E5EBB25F6FF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-</a:t>
            </a:r>
            <a:endParaRPr lang="ko-KR" altLang="en-US" dirty="0"/>
          </a:p>
        </p:txBody>
      </p:sp>
      <p:sp>
        <p:nvSpPr>
          <p:cNvPr id="26" name="텍스트 개체 틀 25">
            <a:extLst>
              <a:ext uri="{FF2B5EF4-FFF2-40B4-BE49-F238E27FC236}">
                <a16:creationId xmlns:a16="http://schemas.microsoft.com/office/drawing/2014/main" id="{E7B53929-9020-4EE2-B19A-CD03A6D1884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-</a:t>
            </a:r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EFF6824-8506-4C5D-BDC8-C895683B84B1}"/>
              </a:ext>
            </a:extLst>
          </p:cNvPr>
          <p:cNvSpPr/>
          <p:nvPr/>
        </p:nvSpPr>
        <p:spPr>
          <a:xfrm>
            <a:off x="217503" y="1340516"/>
            <a:ext cx="9010636" cy="3852069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Contents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영역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7D1939C4-4C97-44F2-AFE9-DAC0C1EAF815}"/>
              </a:ext>
            </a:extLst>
          </p:cNvPr>
          <p:cNvSpPr/>
          <p:nvPr/>
        </p:nvSpPr>
        <p:spPr>
          <a:xfrm>
            <a:off x="253219" y="1347958"/>
            <a:ext cx="8936057" cy="3962411"/>
          </a:xfrm>
          <a:prstGeom prst="rect">
            <a:avLst/>
          </a:prstGeom>
          <a:noFill/>
          <a:ln w="63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Ins="90000" rtlCol="0" anchor="ctr"/>
          <a:lstStyle/>
          <a:p>
            <a:pPr algn="l"/>
            <a:endParaRPr lang="ko-KR" altLang="en-US" sz="800" noProof="1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CF662630-52D0-4BE1-B9DA-FC9B30024266}"/>
              </a:ext>
            </a:extLst>
          </p:cNvPr>
          <p:cNvSpPr/>
          <p:nvPr/>
        </p:nvSpPr>
        <p:spPr>
          <a:xfrm>
            <a:off x="253219" y="5456463"/>
            <a:ext cx="8936057" cy="1068881"/>
          </a:xfrm>
          <a:prstGeom prst="rect">
            <a:avLst/>
          </a:prstGeom>
          <a:noFill/>
          <a:ln w="63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Ins="90000" rtlCol="0" anchor="ctr"/>
          <a:lstStyle/>
          <a:p>
            <a:pPr algn="l"/>
            <a:endParaRPr lang="ko-KR" altLang="en-US" sz="800" noProof="1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336BA843-3024-4B48-A60E-E8CED90AE034}"/>
              </a:ext>
            </a:extLst>
          </p:cNvPr>
          <p:cNvSpPr/>
          <p:nvPr/>
        </p:nvSpPr>
        <p:spPr>
          <a:xfrm>
            <a:off x="4030813" y="3109748"/>
            <a:ext cx="166154" cy="166154"/>
          </a:xfrm>
          <a:prstGeom prst="ellipse">
            <a:avLst/>
          </a:prstGeom>
          <a:solidFill>
            <a:srgbClr val="C0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38" dirty="0">
                <a:solidFill>
                  <a:schemeClr val="bg1"/>
                </a:solidFill>
                <a:latin typeface="+mn-ea"/>
              </a:rPr>
              <a:t>7</a:t>
            </a:r>
            <a:endParaRPr lang="ko-KR" altLang="en-US" sz="738" dirty="0" err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CE0E4994-082F-4DDC-AEE4-B8F4E9FBE7D3}"/>
              </a:ext>
            </a:extLst>
          </p:cNvPr>
          <p:cNvSpPr/>
          <p:nvPr/>
        </p:nvSpPr>
        <p:spPr>
          <a:xfrm>
            <a:off x="218146" y="5434045"/>
            <a:ext cx="166154" cy="166154"/>
          </a:xfrm>
          <a:prstGeom prst="ellipse">
            <a:avLst/>
          </a:prstGeom>
          <a:solidFill>
            <a:srgbClr val="C0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38" dirty="0">
                <a:solidFill>
                  <a:schemeClr val="bg1"/>
                </a:solidFill>
                <a:latin typeface="+mn-ea"/>
              </a:rPr>
              <a:t>10</a:t>
            </a:r>
            <a:endParaRPr lang="ko-KR" altLang="en-US" sz="738" dirty="0" err="1">
              <a:solidFill>
                <a:schemeClr val="bg1"/>
              </a:solidFill>
              <a:latin typeface="+mn-ea"/>
            </a:endParaRPr>
          </a:p>
        </p:txBody>
      </p:sp>
      <p:graphicFrame>
        <p:nvGraphicFramePr>
          <p:cNvPr id="38" name="표 37">
            <a:extLst>
              <a:ext uri="{FF2B5EF4-FFF2-40B4-BE49-F238E27FC236}">
                <a16:creationId xmlns:a16="http://schemas.microsoft.com/office/drawing/2014/main" id="{119A9C71-19D0-445B-AA22-528D58AA42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7232367"/>
              </p:ext>
            </p:extLst>
          </p:nvPr>
        </p:nvGraphicFramePr>
        <p:xfrm>
          <a:off x="9317697" y="798694"/>
          <a:ext cx="2656801" cy="41867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6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61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B="6480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ko-KR" altLang="en-US" sz="800" b="1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로고</a:t>
                      </a:r>
                      <a:endParaRPr lang="en-US" altLang="ko-KR" sz="800" b="1" baseline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indent="0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</a:t>
                      </a:r>
                      <a:r>
                        <a:rPr lang="ko-KR" altLang="en-US" sz="800" b="0" baseline="0" dirty="0" err="1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메인화면으로</a:t>
                      </a: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이동</a:t>
                      </a:r>
                      <a:endParaRPr lang="en-US" altLang="ko-KR" sz="800" b="0" baseline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B="648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41846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B="6480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Quattrocento Sans"/>
                        <a:buNone/>
                      </a:pPr>
                      <a:r>
                        <a:rPr lang="en-US" sz="800" b="1" u="none" strike="noStrike" cap="none" dirty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Quattrocento Sans"/>
                          <a:sym typeface="Quattrocento Sans"/>
                        </a:rPr>
                        <a:t>About</a:t>
                      </a:r>
                      <a:endParaRPr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Quattrocento Sans"/>
                        <a:buChar char="-"/>
                      </a:pPr>
                      <a:r>
                        <a:rPr lang="en-US" sz="800" b="0" u="none" strike="noStrike" cap="none" dirty="0" err="1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Quattrocento Sans"/>
                          <a:sym typeface="Quattrocento Sans"/>
                        </a:rPr>
                        <a:t>메뉴</a:t>
                      </a:r>
                      <a:r>
                        <a:rPr lang="en-US" sz="800" b="0" u="none" strike="noStrike" cap="none" dirty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Quattrocento Sans"/>
                          <a:sym typeface="Quattrocento Sans"/>
                        </a:rPr>
                        <a:t> </a:t>
                      </a:r>
                      <a:r>
                        <a:rPr lang="ko-KR" altLang="en-US" sz="800" b="0" u="none" strike="noStrike" cap="none" dirty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Quattrocento Sans"/>
                          <a:sym typeface="Quattrocento Sans"/>
                        </a:rPr>
                        <a:t>선택</a:t>
                      </a:r>
                      <a:r>
                        <a:rPr lang="en-US" sz="800" b="0" u="none" strike="noStrike" cap="none" dirty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Quattrocento Sans"/>
                          <a:sym typeface="Quattrocento Sans"/>
                        </a:rPr>
                        <a:t> 시, </a:t>
                      </a:r>
                      <a:r>
                        <a:rPr lang="en-US" sz="800" b="0" u="none" strike="noStrike" cap="none" dirty="0" err="1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Quattrocento Sans"/>
                          <a:sym typeface="Quattrocento Sans"/>
                        </a:rPr>
                        <a:t>회사소개</a:t>
                      </a:r>
                      <a:r>
                        <a:rPr lang="en-US" sz="800" b="0" u="none" strike="noStrike" cap="none" dirty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Quattrocento Sans"/>
                          <a:sym typeface="Quattrocento Sans"/>
                        </a:rPr>
                        <a:t> </a:t>
                      </a:r>
                      <a:r>
                        <a:rPr lang="en-US" sz="800" b="0" u="none" strike="noStrike" cap="none" dirty="0" err="1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Quattrocento Sans"/>
                          <a:sym typeface="Quattrocento Sans"/>
                        </a:rPr>
                        <a:t>페이지로</a:t>
                      </a:r>
                      <a:r>
                        <a:rPr lang="en-US" sz="800" b="0" u="none" strike="noStrike" cap="none" dirty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Quattrocento Sans"/>
                          <a:sym typeface="Quattrocento Sans"/>
                        </a:rPr>
                        <a:t> </a:t>
                      </a:r>
                      <a:r>
                        <a:rPr lang="en-US" sz="800" b="0" u="none" strike="noStrike" cap="none" dirty="0" err="1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Quattrocento Sans"/>
                          <a:sym typeface="Quattrocento Sans"/>
                        </a:rPr>
                        <a:t>이동</a:t>
                      </a:r>
                      <a:endParaRPr sz="800" b="0" u="none" strike="noStrike" cap="none" dirty="0">
                        <a:solidFill>
                          <a:schemeClr val="dk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Quattrocento Sans"/>
                        <a:sym typeface="Quattrocento Sans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3483CB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Quattrocento Sans"/>
                          <a:sym typeface="Quattrocento Sans"/>
                        </a:rPr>
                        <a:t>[Screen ID: A_ABOU_01]</a:t>
                      </a:r>
                      <a:endParaRPr sz="800" dirty="0">
                        <a:solidFill>
                          <a:srgbClr val="3483CB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Quattrocento Sans"/>
                        <a:sym typeface="Quattrocento Sans"/>
                      </a:endParaRPr>
                    </a:p>
                  </a:txBody>
                  <a:tcPr marL="91450" marR="91450" marT="45725" marB="648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01964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B="6480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Quattrocento Sans"/>
                        <a:buNone/>
                      </a:pPr>
                      <a:r>
                        <a:rPr lang="en-US" sz="800" b="1" u="none" strike="noStrike" cap="none" dirty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Quattrocento Sans"/>
                          <a:sym typeface="Quattrocento Sans"/>
                        </a:rPr>
                        <a:t>Service</a:t>
                      </a:r>
                      <a:endParaRPr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Quattrocento Sans"/>
                        <a:buChar char="-"/>
                      </a:pPr>
                      <a:r>
                        <a:rPr lang="en-US" sz="800" b="0" u="none" strike="noStrike" cap="none" dirty="0" err="1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Quattrocento Sans"/>
                          <a:sym typeface="Quattrocento Sans"/>
                        </a:rPr>
                        <a:t>메뉴</a:t>
                      </a:r>
                      <a:r>
                        <a:rPr lang="en-US" sz="800" b="0" u="none" strike="noStrike" cap="none" dirty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Quattrocento Sans"/>
                          <a:sym typeface="Quattrocento Sans"/>
                        </a:rPr>
                        <a:t> </a:t>
                      </a:r>
                      <a:r>
                        <a:rPr lang="ko-KR" altLang="en-US" sz="800" b="0" u="none" strike="noStrike" cap="none" dirty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Quattrocento Sans"/>
                          <a:sym typeface="Quattrocento Sans"/>
                        </a:rPr>
                        <a:t>선택</a:t>
                      </a:r>
                      <a:r>
                        <a:rPr lang="en-US" sz="800" b="0" u="none" strike="noStrike" cap="none" dirty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Quattrocento Sans"/>
                          <a:sym typeface="Quattrocento Sans"/>
                        </a:rPr>
                        <a:t> 시, </a:t>
                      </a:r>
                      <a:r>
                        <a:rPr lang="en-US" sz="800" b="0" u="none" strike="noStrike" cap="none" dirty="0" err="1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Quattrocento Sans"/>
                          <a:sym typeface="Quattrocento Sans"/>
                        </a:rPr>
                        <a:t>서비스</a:t>
                      </a:r>
                      <a:r>
                        <a:rPr lang="en-US" sz="800" b="0" u="none" strike="noStrike" cap="none" dirty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Quattrocento Sans"/>
                          <a:sym typeface="Quattrocento Sans"/>
                        </a:rPr>
                        <a:t> </a:t>
                      </a:r>
                      <a:r>
                        <a:rPr lang="en-US" sz="800" b="0" u="none" strike="noStrike" cap="none" dirty="0" err="1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Quattrocento Sans"/>
                          <a:sym typeface="Quattrocento Sans"/>
                        </a:rPr>
                        <a:t>소개</a:t>
                      </a:r>
                      <a:r>
                        <a:rPr lang="en-US" sz="800" b="0" u="none" strike="noStrike" cap="none" dirty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Quattrocento Sans"/>
                          <a:sym typeface="Quattrocento Sans"/>
                        </a:rPr>
                        <a:t> </a:t>
                      </a:r>
                      <a:r>
                        <a:rPr lang="en-US" sz="800" b="0" u="none" strike="noStrike" cap="none" dirty="0" err="1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Quattrocento Sans"/>
                          <a:sym typeface="Quattrocento Sans"/>
                        </a:rPr>
                        <a:t>페이지로</a:t>
                      </a:r>
                      <a:r>
                        <a:rPr lang="en-US" sz="800" b="0" u="none" strike="noStrike" cap="none" dirty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Quattrocento Sans"/>
                          <a:sym typeface="Quattrocento Sans"/>
                        </a:rPr>
                        <a:t> </a:t>
                      </a:r>
                      <a:r>
                        <a:rPr lang="en-US" sz="800" b="0" u="none" strike="noStrike" cap="none" dirty="0" err="1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Quattrocento Sans"/>
                          <a:sym typeface="Quattrocento Sans"/>
                        </a:rPr>
                        <a:t>이동</a:t>
                      </a:r>
                      <a:endParaRPr sz="800" b="0" u="none" strike="noStrike" cap="none" dirty="0">
                        <a:solidFill>
                          <a:schemeClr val="dk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Quattrocento Sans"/>
                        <a:sym typeface="Quattrocento Sans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3483CB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Quattrocento Sans"/>
                          <a:sym typeface="Quattrocento Sans"/>
                        </a:rPr>
                        <a:t>[Screen ID: S_APIS_01_T]</a:t>
                      </a:r>
                      <a:endParaRPr sz="800" dirty="0">
                        <a:solidFill>
                          <a:srgbClr val="3483CB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Quattrocento Sans"/>
                        <a:sym typeface="Quattrocento Sans"/>
                      </a:endParaRPr>
                    </a:p>
                  </a:txBody>
                  <a:tcPr marL="91450" marR="91450" marT="45725" marB="648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59144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B="6480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Quattrocento Sans"/>
                        <a:buNone/>
                      </a:pPr>
                      <a:r>
                        <a:rPr lang="en-US" sz="800" b="1" u="none" strike="noStrike" cap="none" dirty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Quattrocento Sans"/>
                          <a:sym typeface="Quattrocento Sans"/>
                        </a:rPr>
                        <a:t>Tech</a:t>
                      </a:r>
                      <a:endParaRPr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Quattrocento Sans"/>
                        <a:buChar char="-"/>
                      </a:pPr>
                      <a:r>
                        <a:rPr lang="en-US" sz="800" b="0" u="none" strike="noStrike" cap="none" dirty="0" err="1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Quattrocento Sans"/>
                          <a:sym typeface="Quattrocento Sans"/>
                        </a:rPr>
                        <a:t>메뉴</a:t>
                      </a:r>
                      <a:r>
                        <a:rPr lang="en-US" sz="800" b="0" u="none" strike="noStrike" cap="none" dirty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Quattrocento Sans"/>
                          <a:sym typeface="Quattrocento Sans"/>
                        </a:rPr>
                        <a:t> </a:t>
                      </a:r>
                      <a:r>
                        <a:rPr lang="ko-KR" altLang="en-US" sz="800" b="0" u="none" strike="noStrike" cap="none" dirty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Quattrocento Sans"/>
                          <a:sym typeface="Quattrocento Sans"/>
                        </a:rPr>
                        <a:t>선택</a:t>
                      </a:r>
                      <a:r>
                        <a:rPr lang="en-US" sz="800" b="0" u="none" strike="noStrike" cap="none" dirty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Quattrocento Sans"/>
                          <a:sym typeface="Quattrocento Sans"/>
                        </a:rPr>
                        <a:t> 시 AI </a:t>
                      </a:r>
                      <a:r>
                        <a:rPr lang="en-US" sz="800" b="0" u="none" strike="noStrike" cap="none" dirty="0" err="1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Quattrocento Sans"/>
                          <a:sym typeface="Quattrocento Sans"/>
                        </a:rPr>
                        <a:t>모델</a:t>
                      </a:r>
                      <a:r>
                        <a:rPr lang="en-US" sz="800" b="0" u="none" strike="noStrike" cap="none" dirty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Quattrocento Sans"/>
                          <a:sym typeface="Quattrocento Sans"/>
                        </a:rPr>
                        <a:t> </a:t>
                      </a:r>
                      <a:r>
                        <a:rPr lang="en-US" sz="800" b="0" u="none" strike="noStrike" cap="none" dirty="0" err="1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Quattrocento Sans"/>
                          <a:sym typeface="Quattrocento Sans"/>
                        </a:rPr>
                        <a:t>소개</a:t>
                      </a:r>
                      <a:r>
                        <a:rPr lang="en-US" sz="800" b="0" u="none" strike="noStrike" cap="none" dirty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Quattrocento Sans"/>
                          <a:sym typeface="Quattrocento Sans"/>
                        </a:rPr>
                        <a:t> </a:t>
                      </a:r>
                      <a:r>
                        <a:rPr lang="en-US" sz="800" b="0" u="none" strike="noStrike" cap="none" dirty="0" err="1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Quattrocento Sans"/>
                          <a:sym typeface="Quattrocento Sans"/>
                        </a:rPr>
                        <a:t>페이지로</a:t>
                      </a:r>
                      <a:r>
                        <a:rPr lang="en-US" sz="800" b="0" u="none" strike="noStrike" cap="none" dirty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Quattrocento Sans"/>
                          <a:sym typeface="Quattrocento Sans"/>
                        </a:rPr>
                        <a:t> </a:t>
                      </a:r>
                      <a:r>
                        <a:rPr lang="en-US" sz="800" b="0" u="none" strike="noStrike" cap="none" dirty="0" err="1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Quattrocento Sans"/>
                          <a:sym typeface="Quattrocento Sans"/>
                        </a:rPr>
                        <a:t>이동</a:t>
                      </a:r>
                      <a:endParaRPr sz="800" b="0" u="none" strike="noStrike" cap="none" dirty="0">
                        <a:solidFill>
                          <a:schemeClr val="dk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Quattrocento Sans"/>
                        <a:sym typeface="Quattrocento Sans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3483CB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Quattrocento Sans"/>
                          <a:sym typeface="Quattrocento Sans"/>
                        </a:rPr>
                        <a:t>[Screen ID: T_CONC_01_T]</a:t>
                      </a:r>
                      <a:endParaRPr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Quattrocento Sans"/>
                        <a:sym typeface="Quattrocento Sans"/>
                      </a:endParaRPr>
                    </a:p>
                  </a:txBody>
                  <a:tcPr marL="91450" marR="91450" marT="45725" marB="648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20090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endParaRPr lang="ko-KR" altLang="en-US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B="6480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Quattrocento Sans"/>
                        <a:buNone/>
                      </a:pPr>
                      <a:r>
                        <a:rPr lang="en-US" sz="800" b="1" u="none" strike="noStrike" cap="none" dirty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Quattrocento Sans"/>
                          <a:sym typeface="Quattrocento Sans"/>
                        </a:rPr>
                        <a:t>Use Case</a:t>
                      </a:r>
                      <a:endParaRPr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Quattrocento Sans"/>
                        <a:buChar char="-"/>
                      </a:pPr>
                      <a:r>
                        <a:rPr lang="en-US" sz="800" b="0" u="none" strike="noStrike" cap="none" dirty="0" err="1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Quattrocento Sans"/>
                          <a:sym typeface="Quattrocento Sans"/>
                        </a:rPr>
                        <a:t>메뉴</a:t>
                      </a:r>
                      <a:r>
                        <a:rPr lang="en-US" sz="800" b="0" u="none" strike="noStrike" cap="none" dirty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Quattrocento Sans"/>
                          <a:sym typeface="Quattrocento Sans"/>
                        </a:rPr>
                        <a:t> </a:t>
                      </a:r>
                      <a:r>
                        <a:rPr lang="ko-KR" altLang="en-US" sz="800" b="0" u="none" strike="noStrike" cap="none" dirty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Quattrocento Sans"/>
                          <a:sym typeface="Quattrocento Sans"/>
                        </a:rPr>
                        <a:t>선택</a:t>
                      </a:r>
                      <a:r>
                        <a:rPr lang="en-US" sz="800" b="0" u="none" strike="noStrike" cap="none" dirty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Quattrocento Sans"/>
                          <a:sym typeface="Quattrocento Sans"/>
                        </a:rPr>
                        <a:t> 시 </a:t>
                      </a:r>
                      <a:r>
                        <a:rPr lang="en-US" sz="800" b="0" u="none" strike="noStrike" cap="none" dirty="0" err="1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Quattrocento Sans"/>
                          <a:sym typeface="Quattrocento Sans"/>
                        </a:rPr>
                        <a:t>적용사례</a:t>
                      </a:r>
                      <a:r>
                        <a:rPr lang="en-US" sz="800" b="0" u="none" strike="noStrike" cap="none" dirty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Quattrocento Sans"/>
                          <a:sym typeface="Quattrocento Sans"/>
                        </a:rPr>
                        <a:t> </a:t>
                      </a:r>
                      <a:r>
                        <a:rPr lang="en-US" sz="800" b="0" u="none" strike="noStrike" cap="none" dirty="0" err="1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Quattrocento Sans"/>
                          <a:sym typeface="Quattrocento Sans"/>
                        </a:rPr>
                        <a:t>소개</a:t>
                      </a:r>
                      <a:r>
                        <a:rPr lang="en-US" sz="800" b="0" u="none" strike="noStrike" cap="none" dirty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Quattrocento Sans"/>
                          <a:sym typeface="Quattrocento Sans"/>
                        </a:rPr>
                        <a:t> </a:t>
                      </a:r>
                      <a:r>
                        <a:rPr lang="en-US" sz="800" b="0" u="none" strike="noStrike" cap="none" dirty="0" err="1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Quattrocento Sans"/>
                          <a:sym typeface="Quattrocento Sans"/>
                        </a:rPr>
                        <a:t>페이지로</a:t>
                      </a:r>
                      <a:r>
                        <a:rPr lang="en-US" sz="800" b="0" u="none" strike="noStrike" cap="none" dirty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Quattrocento Sans"/>
                          <a:sym typeface="Quattrocento Sans"/>
                        </a:rPr>
                        <a:t> </a:t>
                      </a:r>
                      <a:r>
                        <a:rPr lang="en-US" sz="800" b="0" u="none" strike="noStrike" cap="none" dirty="0" err="1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Quattrocento Sans"/>
                          <a:sym typeface="Quattrocento Sans"/>
                        </a:rPr>
                        <a:t>이동</a:t>
                      </a:r>
                      <a:endParaRPr sz="800" b="0" u="none" strike="noStrike" cap="none" dirty="0">
                        <a:solidFill>
                          <a:schemeClr val="dk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Quattrocento Sans"/>
                        <a:sym typeface="Quattrocento Sans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3483CB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Quattrocento Sans"/>
                          <a:sym typeface="Quattrocento Sans"/>
                        </a:rPr>
                        <a:t>[Screen ID: C_COUN_01_T]</a:t>
                      </a:r>
                      <a:endParaRPr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Quattrocento Sans"/>
                        <a:sym typeface="Quattrocento Sans"/>
                      </a:endParaRPr>
                    </a:p>
                  </a:txBody>
                  <a:tcPr marL="91450" marR="91450" marT="45725" marB="648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9688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6</a:t>
                      </a:r>
                      <a:endParaRPr lang="ko-KR" altLang="en-US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B="6480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Quattrocento Sans"/>
                        <a:buNone/>
                      </a:pPr>
                      <a:r>
                        <a:rPr lang="en-US" sz="800" b="1" u="none" strike="noStrike" cap="none" dirty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Quattrocento Sans"/>
                          <a:sym typeface="Quattrocento Sans"/>
                        </a:rPr>
                        <a:t>News</a:t>
                      </a:r>
                      <a:endParaRPr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Quattrocento Sans"/>
                        <a:buChar char="-"/>
                      </a:pPr>
                      <a:r>
                        <a:rPr lang="en-US" sz="800" b="0" u="none" strike="noStrike" cap="none" dirty="0" err="1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Quattrocento Sans"/>
                          <a:sym typeface="Quattrocento Sans"/>
                        </a:rPr>
                        <a:t>메뉴</a:t>
                      </a:r>
                      <a:r>
                        <a:rPr lang="en-US" sz="800" b="0" u="none" strike="noStrike" cap="none" dirty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Quattrocento Sans"/>
                          <a:sym typeface="Quattrocento Sans"/>
                        </a:rPr>
                        <a:t> </a:t>
                      </a:r>
                      <a:r>
                        <a:rPr lang="ko-KR" altLang="en-US" sz="800" b="0" u="none" strike="noStrike" cap="none" dirty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Quattrocento Sans"/>
                          <a:sym typeface="Quattrocento Sans"/>
                        </a:rPr>
                        <a:t>선택</a:t>
                      </a:r>
                      <a:r>
                        <a:rPr lang="en-US" sz="800" b="0" u="none" strike="noStrike" cap="none" dirty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Quattrocento Sans"/>
                          <a:sym typeface="Quattrocento Sans"/>
                        </a:rPr>
                        <a:t> 시, </a:t>
                      </a:r>
                      <a:r>
                        <a:rPr lang="en-US" sz="800" b="0" u="none" strike="noStrike" cap="none" dirty="0" err="1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Quattrocento Sans"/>
                          <a:sym typeface="Quattrocento Sans"/>
                        </a:rPr>
                        <a:t>뉴스소개</a:t>
                      </a:r>
                      <a:r>
                        <a:rPr lang="en-US" sz="800" b="0" u="none" strike="noStrike" cap="none" dirty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Quattrocento Sans"/>
                          <a:sym typeface="Quattrocento Sans"/>
                        </a:rPr>
                        <a:t> </a:t>
                      </a:r>
                      <a:r>
                        <a:rPr lang="en-US" sz="800" b="0" u="none" strike="noStrike" cap="none" dirty="0" err="1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Quattrocento Sans"/>
                          <a:sym typeface="Quattrocento Sans"/>
                        </a:rPr>
                        <a:t>페이지로</a:t>
                      </a:r>
                      <a:r>
                        <a:rPr lang="en-US" sz="800" b="0" u="none" strike="noStrike" cap="none" dirty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Quattrocento Sans"/>
                          <a:sym typeface="Quattrocento Sans"/>
                        </a:rPr>
                        <a:t> </a:t>
                      </a:r>
                      <a:r>
                        <a:rPr lang="en-US" sz="800" b="0" u="none" strike="noStrike" cap="none" dirty="0" err="1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Quattrocento Sans"/>
                          <a:sym typeface="Quattrocento Sans"/>
                        </a:rPr>
                        <a:t>이동</a:t>
                      </a:r>
                      <a:endParaRPr sz="800" b="0" u="none" strike="noStrike" cap="none" dirty="0">
                        <a:solidFill>
                          <a:schemeClr val="dk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Quattrocento Sans"/>
                        <a:sym typeface="Quattrocento Sans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3483CB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Quattrocento Sans"/>
                          <a:sym typeface="Quattrocento Sans"/>
                        </a:rPr>
                        <a:t>[Screen ID: N_NEWS_01]</a:t>
                      </a:r>
                      <a:endParaRPr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Quattrocento Sans"/>
                        <a:sym typeface="Quattrocento Sans"/>
                      </a:endParaRPr>
                    </a:p>
                  </a:txBody>
                  <a:tcPr marL="91450" marR="91450" marT="45725" marB="648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23170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7</a:t>
                      </a:r>
                      <a:endParaRPr lang="ko-KR" altLang="en-US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B="6480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154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Contents </a:t>
                      </a: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영역</a:t>
                      </a:r>
                      <a:endParaRPr kumimoji="0" lang="en-US" altLang="ko-KR" sz="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B="648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19611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8</a:t>
                      </a:r>
                      <a:endParaRPr lang="ko-KR" altLang="en-US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B="6480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154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공부절친</a:t>
                      </a: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8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플로팅버튼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171450" marR="0" lvl="0" indent="-171450" algn="l" defTabSz="100154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선택 시 </a:t>
                      </a:r>
                      <a:r>
                        <a:rPr kumimoji="0" lang="ko-KR" altLang="en-US" sz="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공부절친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데모사이트로 이동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171450" marR="0" lvl="0" indent="-171450" algn="l" defTabSz="100154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마우스오버 시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가이드 말풍선 나옴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B="648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4437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9</a:t>
                      </a:r>
                      <a:endParaRPr lang="ko-KR" altLang="en-US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B="6480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154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Showcase </a:t>
                      </a:r>
                      <a:r>
                        <a:rPr kumimoji="0" lang="ko-KR" altLang="en-US" sz="8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플로팅버튼</a:t>
                      </a:r>
                      <a:endParaRPr kumimoji="0" lang="en-US" altLang="ko-KR" sz="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171450" marR="0" lvl="0" indent="-171450" algn="l" defTabSz="100154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선택 시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Showcase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메인 팝업 출력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0" marR="0" lvl="0" indent="0" algn="l" defTabSz="100154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    [S_MAIN_01_P] </a:t>
                      </a:r>
                    </a:p>
                  </a:txBody>
                  <a:tcPr marB="648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87265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10</a:t>
                      </a:r>
                      <a:endParaRPr lang="ko-KR" altLang="en-US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B="6480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Footer </a:t>
                      </a:r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영역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B="648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051186"/>
                  </a:ext>
                </a:extLst>
              </a:tr>
            </a:tbl>
          </a:graphicData>
        </a:graphic>
      </p:graphicFrame>
      <p:sp>
        <p:nvSpPr>
          <p:cNvPr id="34" name="직사각형 33">
            <a:extLst>
              <a:ext uri="{FF2B5EF4-FFF2-40B4-BE49-F238E27FC236}">
                <a16:creationId xmlns:a16="http://schemas.microsoft.com/office/drawing/2014/main" id="{BF034150-C64D-3242-3C4F-79E9D789676D}"/>
              </a:ext>
            </a:extLst>
          </p:cNvPr>
          <p:cNvSpPr/>
          <p:nvPr/>
        </p:nvSpPr>
        <p:spPr>
          <a:xfrm>
            <a:off x="217502" y="791183"/>
            <a:ext cx="9010636" cy="51606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 dirty="0">
              <a:latin typeface="+mn-ea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39C8D29-3BF0-C465-97D9-86A2959BC333}"/>
              </a:ext>
            </a:extLst>
          </p:cNvPr>
          <p:cNvSpPr/>
          <p:nvPr/>
        </p:nvSpPr>
        <p:spPr>
          <a:xfrm>
            <a:off x="217502" y="791183"/>
            <a:ext cx="9010636" cy="51606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 dirty="0">
              <a:latin typeface="+mn-ea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8029C23-9101-1CBE-CE0E-FEF77EC7D5F8}"/>
              </a:ext>
            </a:extLst>
          </p:cNvPr>
          <p:cNvSpPr/>
          <p:nvPr/>
        </p:nvSpPr>
        <p:spPr bwMode="auto">
          <a:xfrm>
            <a:off x="338543" y="949952"/>
            <a:ext cx="1004929" cy="198522"/>
          </a:xfrm>
          <a:prstGeom prst="rect">
            <a:avLst/>
          </a:prstGeom>
          <a:noFill/>
          <a:ln w="28575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lIns="36000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050" b="1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Raiseme </a:t>
            </a:r>
            <a:r>
              <a:rPr lang="en-US" altLang="ko-KR" sz="1050" b="1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Logo</a:t>
            </a:r>
            <a:endParaRPr kumimoji="0" lang="ko-KR" altLang="en-US" sz="1050" b="1" dirty="0">
              <a:solidFill>
                <a:schemeClr val="bg1">
                  <a:lumMod val="65000"/>
                </a:schemeClr>
              </a:solidFill>
              <a:latin typeface="+mn-ea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34BA3D6-69F7-CD2E-2953-8F39B27589C3}"/>
              </a:ext>
            </a:extLst>
          </p:cNvPr>
          <p:cNvSpPr txBox="1"/>
          <p:nvPr/>
        </p:nvSpPr>
        <p:spPr>
          <a:xfrm>
            <a:off x="6758404" y="926102"/>
            <a:ext cx="502309" cy="246221"/>
          </a:xfrm>
          <a:prstGeom prst="rect">
            <a:avLst/>
          </a:prstGeom>
          <a:noFill/>
        </p:spPr>
        <p:txBody>
          <a:bodyPr wrap="none" lIns="36000" rIns="36000" rtlCol="0" anchor="ctr">
            <a:spAutoFit/>
          </a:bodyPr>
          <a:lstStyle/>
          <a:p>
            <a:pPr algn="ctr"/>
            <a:r>
              <a:rPr kumimoji="1" lang="en-US" altLang="en-US" sz="1000" b="1" dirty="0">
                <a:latin typeface="+mn-ea"/>
              </a:rPr>
              <a:t>Service</a:t>
            </a:r>
            <a:endParaRPr kumimoji="1" lang="x-none" altLang="en-US" sz="1000" b="1" dirty="0">
              <a:latin typeface="+mn-ea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8CDB57A-CDBF-A6BE-85C0-FBC7A8593DE5}"/>
              </a:ext>
            </a:extLst>
          </p:cNvPr>
          <p:cNvSpPr txBox="1"/>
          <p:nvPr/>
        </p:nvSpPr>
        <p:spPr>
          <a:xfrm>
            <a:off x="8651687" y="926102"/>
            <a:ext cx="407731" cy="246221"/>
          </a:xfrm>
          <a:prstGeom prst="rect">
            <a:avLst/>
          </a:prstGeom>
          <a:noFill/>
        </p:spPr>
        <p:txBody>
          <a:bodyPr wrap="none" lIns="36000" rIns="36000" rtlCol="0" anchor="ctr">
            <a:spAutoFit/>
          </a:bodyPr>
          <a:lstStyle/>
          <a:p>
            <a:pPr algn="ctr"/>
            <a:r>
              <a:rPr kumimoji="1" lang="en-US" altLang="en-US" sz="1000" b="1" dirty="0">
                <a:latin typeface="+mn-ea"/>
              </a:rPr>
              <a:t>News</a:t>
            </a:r>
            <a:endParaRPr kumimoji="1" lang="x-none" altLang="en-US" sz="1000" b="1" dirty="0">
              <a:latin typeface="+mn-ea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670D9A7-4148-7AE0-74B5-38D675C8B0CE}"/>
              </a:ext>
            </a:extLst>
          </p:cNvPr>
          <p:cNvSpPr txBox="1"/>
          <p:nvPr/>
        </p:nvSpPr>
        <p:spPr>
          <a:xfrm>
            <a:off x="7893956" y="926102"/>
            <a:ext cx="620930" cy="246221"/>
          </a:xfrm>
          <a:prstGeom prst="rect">
            <a:avLst/>
          </a:prstGeom>
          <a:noFill/>
        </p:spPr>
        <p:txBody>
          <a:bodyPr wrap="none" lIns="36000" rIns="36000" rtlCol="0" anchor="ctr">
            <a:spAutoFit/>
          </a:bodyPr>
          <a:lstStyle/>
          <a:p>
            <a:pPr algn="ctr"/>
            <a:r>
              <a:rPr kumimoji="1" lang="en-US" altLang="en-US" sz="1000" b="1" dirty="0">
                <a:latin typeface="+mn-ea"/>
              </a:rPr>
              <a:t>Use Case</a:t>
            </a:r>
            <a:endParaRPr kumimoji="1" lang="x-none" altLang="en-US" sz="1000" b="1" dirty="0">
              <a:latin typeface="+mn-ea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37AC9ED0-68AD-1C6C-F748-148513A5490C}"/>
              </a:ext>
            </a:extLst>
          </p:cNvPr>
          <p:cNvSpPr txBox="1"/>
          <p:nvPr/>
        </p:nvSpPr>
        <p:spPr>
          <a:xfrm>
            <a:off x="6170591" y="926102"/>
            <a:ext cx="451012" cy="246221"/>
          </a:xfrm>
          <a:prstGeom prst="rect">
            <a:avLst/>
          </a:prstGeom>
          <a:noFill/>
        </p:spPr>
        <p:txBody>
          <a:bodyPr wrap="none" lIns="36000" rIns="36000" rtlCol="0"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000" b="1" dirty="0">
                <a:latin typeface="+mn-ea"/>
              </a:rPr>
              <a:t>About</a:t>
            </a:r>
            <a:endParaRPr kumimoji="0" lang="ko-KR" altLang="en-US" sz="1000" b="1" dirty="0">
              <a:latin typeface="+mn-ea"/>
            </a:endParaRPr>
          </a:p>
        </p:txBody>
      </p:sp>
      <p:sp>
        <p:nvSpPr>
          <p:cNvPr id="3" name="말풍선: 모서리가 둥근 사각형 2">
            <a:extLst>
              <a:ext uri="{FF2B5EF4-FFF2-40B4-BE49-F238E27FC236}">
                <a16:creationId xmlns:a16="http://schemas.microsoft.com/office/drawing/2014/main" id="{159DD0FD-2F26-F873-EDF1-738D12C8AE8E}"/>
              </a:ext>
            </a:extLst>
          </p:cNvPr>
          <p:cNvSpPr/>
          <p:nvPr/>
        </p:nvSpPr>
        <p:spPr>
          <a:xfrm>
            <a:off x="8220236" y="3827928"/>
            <a:ext cx="921598" cy="313283"/>
          </a:xfrm>
          <a:prstGeom prst="wedgeRoundRectCallout">
            <a:avLst>
              <a:gd name="adj1" fmla="val 20523"/>
              <a:gd name="adj2" fmla="val 73483"/>
              <a:gd name="adj3" fmla="val 16667"/>
            </a:avLst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Ins="90000" rtlCol="0" anchor="ctr"/>
          <a:lstStyle/>
          <a:p>
            <a:pPr algn="ctr"/>
            <a:r>
              <a:rPr lang="ko-KR" altLang="en-US" sz="700" noProof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나만의 스터디 메이트</a:t>
            </a:r>
            <a:endParaRPr lang="en-US" altLang="ko-KR" sz="700" noProof="1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ko-KR" altLang="en-US" sz="700" noProof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공부절친</a:t>
            </a:r>
            <a:r>
              <a:rPr lang="en-US" altLang="ko-KR" sz="700" noProof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!</a:t>
            </a:r>
            <a:endParaRPr lang="ko-KR" altLang="en-US" sz="700" noProof="1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3" name="LOL">
            <a:extLst>
              <a:ext uri="{FF2B5EF4-FFF2-40B4-BE49-F238E27FC236}">
                <a16:creationId xmlns:a16="http://schemas.microsoft.com/office/drawing/2014/main" id="{700F6247-B6F5-A55D-231B-078831EA8F87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8618711" y="4318029"/>
            <a:ext cx="382278" cy="382276"/>
          </a:xfrm>
          <a:custGeom>
            <a:avLst/>
            <a:gdLst>
              <a:gd name="T0" fmla="*/ 695 w 1391"/>
              <a:gd name="T1" fmla="*/ 0 h 1391"/>
              <a:gd name="T2" fmla="*/ 0 w 1391"/>
              <a:gd name="T3" fmla="*/ 695 h 1391"/>
              <a:gd name="T4" fmla="*/ 695 w 1391"/>
              <a:gd name="T5" fmla="*/ 1391 h 1391"/>
              <a:gd name="T6" fmla="*/ 1391 w 1391"/>
              <a:gd name="T7" fmla="*/ 695 h 1391"/>
              <a:gd name="T8" fmla="*/ 695 w 1391"/>
              <a:gd name="T9" fmla="*/ 0 h 1391"/>
              <a:gd name="T10" fmla="*/ 695 w 1391"/>
              <a:gd name="T11" fmla="*/ 109 h 1391"/>
              <a:gd name="T12" fmla="*/ 1282 w 1391"/>
              <a:gd name="T13" fmla="*/ 695 h 1391"/>
              <a:gd name="T14" fmla="*/ 695 w 1391"/>
              <a:gd name="T15" fmla="*/ 1282 h 1391"/>
              <a:gd name="T16" fmla="*/ 108 w 1391"/>
              <a:gd name="T17" fmla="*/ 695 h 1391"/>
              <a:gd name="T18" fmla="*/ 695 w 1391"/>
              <a:gd name="T19" fmla="*/ 109 h 1391"/>
              <a:gd name="T20" fmla="*/ 478 w 1391"/>
              <a:gd name="T21" fmla="*/ 478 h 1391"/>
              <a:gd name="T22" fmla="*/ 315 w 1391"/>
              <a:gd name="T23" fmla="*/ 587 h 1391"/>
              <a:gd name="T24" fmla="*/ 478 w 1391"/>
              <a:gd name="T25" fmla="*/ 587 h 1391"/>
              <a:gd name="T26" fmla="*/ 587 w 1391"/>
              <a:gd name="T27" fmla="*/ 587 h 1391"/>
              <a:gd name="T28" fmla="*/ 478 w 1391"/>
              <a:gd name="T29" fmla="*/ 478 h 1391"/>
              <a:gd name="T30" fmla="*/ 912 w 1391"/>
              <a:gd name="T31" fmla="*/ 478 h 1391"/>
              <a:gd name="T32" fmla="*/ 804 w 1391"/>
              <a:gd name="T33" fmla="*/ 587 h 1391"/>
              <a:gd name="T34" fmla="*/ 912 w 1391"/>
              <a:gd name="T35" fmla="*/ 587 h 1391"/>
              <a:gd name="T36" fmla="*/ 1075 w 1391"/>
              <a:gd name="T37" fmla="*/ 587 h 1391"/>
              <a:gd name="T38" fmla="*/ 912 w 1391"/>
              <a:gd name="T39" fmla="*/ 478 h 1391"/>
              <a:gd name="T40" fmla="*/ 324 w 1391"/>
              <a:gd name="T41" fmla="*/ 804 h 1391"/>
              <a:gd name="T42" fmla="*/ 695 w 1391"/>
              <a:gd name="T43" fmla="*/ 1175 h 1391"/>
              <a:gd name="T44" fmla="*/ 1067 w 1391"/>
              <a:gd name="T45" fmla="*/ 804 h 1391"/>
              <a:gd name="T46" fmla="*/ 695 w 1391"/>
              <a:gd name="T47" fmla="*/ 867 h 1391"/>
              <a:gd name="T48" fmla="*/ 324 w 1391"/>
              <a:gd name="T49" fmla="*/ 804 h 13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1391" h="1391">
                <a:moveTo>
                  <a:pt x="695" y="0"/>
                </a:moveTo>
                <a:cubicBezTo>
                  <a:pt x="311" y="0"/>
                  <a:pt x="0" y="311"/>
                  <a:pt x="0" y="695"/>
                </a:cubicBezTo>
                <a:cubicBezTo>
                  <a:pt x="0" y="1079"/>
                  <a:pt x="311" y="1391"/>
                  <a:pt x="695" y="1391"/>
                </a:cubicBezTo>
                <a:cubicBezTo>
                  <a:pt x="1079" y="1391"/>
                  <a:pt x="1391" y="1079"/>
                  <a:pt x="1391" y="695"/>
                </a:cubicBezTo>
                <a:cubicBezTo>
                  <a:pt x="1391" y="311"/>
                  <a:pt x="1079" y="0"/>
                  <a:pt x="695" y="0"/>
                </a:cubicBezTo>
                <a:close/>
                <a:moveTo>
                  <a:pt x="695" y="109"/>
                </a:moveTo>
                <a:cubicBezTo>
                  <a:pt x="1019" y="109"/>
                  <a:pt x="1282" y="372"/>
                  <a:pt x="1282" y="695"/>
                </a:cubicBezTo>
                <a:cubicBezTo>
                  <a:pt x="1282" y="1019"/>
                  <a:pt x="1019" y="1282"/>
                  <a:pt x="695" y="1282"/>
                </a:cubicBezTo>
                <a:cubicBezTo>
                  <a:pt x="372" y="1282"/>
                  <a:pt x="108" y="1019"/>
                  <a:pt x="108" y="695"/>
                </a:cubicBezTo>
                <a:cubicBezTo>
                  <a:pt x="108" y="372"/>
                  <a:pt x="372" y="109"/>
                  <a:pt x="695" y="109"/>
                </a:cubicBezTo>
                <a:close/>
                <a:moveTo>
                  <a:pt x="478" y="478"/>
                </a:moveTo>
                <a:cubicBezTo>
                  <a:pt x="418" y="478"/>
                  <a:pt x="315" y="553"/>
                  <a:pt x="315" y="587"/>
                </a:cubicBezTo>
                <a:cubicBezTo>
                  <a:pt x="315" y="621"/>
                  <a:pt x="418" y="587"/>
                  <a:pt x="478" y="587"/>
                </a:cubicBezTo>
                <a:cubicBezTo>
                  <a:pt x="538" y="587"/>
                  <a:pt x="587" y="625"/>
                  <a:pt x="587" y="587"/>
                </a:cubicBezTo>
                <a:cubicBezTo>
                  <a:pt x="587" y="549"/>
                  <a:pt x="538" y="478"/>
                  <a:pt x="478" y="478"/>
                </a:cubicBezTo>
                <a:close/>
                <a:moveTo>
                  <a:pt x="912" y="478"/>
                </a:moveTo>
                <a:cubicBezTo>
                  <a:pt x="852" y="478"/>
                  <a:pt x="804" y="549"/>
                  <a:pt x="804" y="587"/>
                </a:cubicBezTo>
                <a:cubicBezTo>
                  <a:pt x="804" y="625"/>
                  <a:pt x="852" y="587"/>
                  <a:pt x="912" y="587"/>
                </a:cubicBezTo>
                <a:cubicBezTo>
                  <a:pt x="972" y="587"/>
                  <a:pt x="1075" y="621"/>
                  <a:pt x="1075" y="587"/>
                </a:cubicBezTo>
                <a:cubicBezTo>
                  <a:pt x="1075" y="553"/>
                  <a:pt x="972" y="478"/>
                  <a:pt x="912" y="478"/>
                </a:cubicBezTo>
                <a:close/>
                <a:moveTo>
                  <a:pt x="324" y="804"/>
                </a:moveTo>
                <a:cubicBezTo>
                  <a:pt x="324" y="979"/>
                  <a:pt x="449" y="1175"/>
                  <a:pt x="695" y="1175"/>
                </a:cubicBezTo>
                <a:cubicBezTo>
                  <a:pt x="942" y="1175"/>
                  <a:pt x="1067" y="979"/>
                  <a:pt x="1067" y="804"/>
                </a:cubicBezTo>
                <a:cubicBezTo>
                  <a:pt x="1067" y="804"/>
                  <a:pt x="947" y="867"/>
                  <a:pt x="695" y="867"/>
                </a:cubicBezTo>
                <a:cubicBezTo>
                  <a:pt x="443" y="867"/>
                  <a:pt x="324" y="804"/>
                  <a:pt x="324" y="804"/>
                </a:cubicBezTo>
                <a:close/>
              </a:path>
            </a:pathLst>
          </a:custGeom>
          <a:solidFill>
            <a:srgbClr val="5F5F5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F421223A-B669-3E96-8EBB-07B9789C22AA}"/>
              </a:ext>
            </a:extLst>
          </p:cNvPr>
          <p:cNvSpPr/>
          <p:nvPr/>
        </p:nvSpPr>
        <p:spPr>
          <a:xfrm>
            <a:off x="175050" y="962339"/>
            <a:ext cx="166154" cy="166154"/>
          </a:xfrm>
          <a:prstGeom prst="ellipse">
            <a:avLst/>
          </a:prstGeom>
          <a:solidFill>
            <a:srgbClr val="C0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38" dirty="0">
                <a:solidFill>
                  <a:schemeClr val="bg1"/>
                </a:solidFill>
                <a:latin typeface="+mn-ea"/>
              </a:rPr>
              <a:t>1</a:t>
            </a:r>
            <a:endParaRPr lang="ko-KR" altLang="en-US" sz="738" dirty="0" err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DA7905D4-3D0C-F756-1ABB-6E14CBA883E9}"/>
              </a:ext>
            </a:extLst>
          </p:cNvPr>
          <p:cNvSpPr/>
          <p:nvPr/>
        </p:nvSpPr>
        <p:spPr>
          <a:xfrm>
            <a:off x="6313980" y="813934"/>
            <a:ext cx="166154" cy="166154"/>
          </a:xfrm>
          <a:prstGeom prst="ellipse">
            <a:avLst/>
          </a:prstGeom>
          <a:solidFill>
            <a:srgbClr val="C0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38" dirty="0">
                <a:solidFill>
                  <a:schemeClr val="bg1"/>
                </a:solidFill>
                <a:latin typeface="+mn-ea"/>
              </a:rPr>
              <a:t>2</a:t>
            </a:r>
            <a:endParaRPr lang="ko-KR" altLang="en-US" sz="738" dirty="0" err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916855D9-3355-C912-490C-D148E698F35A}"/>
              </a:ext>
            </a:extLst>
          </p:cNvPr>
          <p:cNvSpPr/>
          <p:nvPr/>
        </p:nvSpPr>
        <p:spPr>
          <a:xfrm>
            <a:off x="6964068" y="813934"/>
            <a:ext cx="166154" cy="166154"/>
          </a:xfrm>
          <a:prstGeom prst="ellipse">
            <a:avLst/>
          </a:prstGeom>
          <a:solidFill>
            <a:srgbClr val="C0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38" dirty="0">
                <a:solidFill>
                  <a:schemeClr val="bg1"/>
                </a:solidFill>
                <a:latin typeface="+mn-ea"/>
              </a:rPr>
              <a:t>3</a:t>
            </a:r>
            <a:endParaRPr lang="ko-KR" altLang="en-US" sz="738" dirty="0" err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892A0D79-4EFC-F52A-1EA7-3CA660C2B94B}"/>
              </a:ext>
            </a:extLst>
          </p:cNvPr>
          <p:cNvSpPr/>
          <p:nvPr/>
        </p:nvSpPr>
        <p:spPr>
          <a:xfrm>
            <a:off x="7511493" y="813934"/>
            <a:ext cx="166154" cy="166154"/>
          </a:xfrm>
          <a:prstGeom prst="ellipse">
            <a:avLst/>
          </a:prstGeom>
          <a:solidFill>
            <a:srgbClr val="C0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38" dirty="0">
                <a:solidFill>
                  <a:schemeClr val="bg1"/>
                </a:solidFill>
                <a:latin typeface="+mn-ea"/>
              </a:rPr>
              <a:t>4</a:t>
            </a:r>
            <a:endParaRPr lang="ko-KR" altLang="en-US" sz="738" dirty="0" err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2E5C6758-8F6B-A8E4-9C24-E806DBC46661}"/>
              </a:ext>
            </a:extLst>
          </p:cNvPr>
          <p:cNvSpPr/>
          <p:nvPr/>
        </p:nvSpPr>
        <p:spPr>
          <a:xfrm>
            <a:off x="8120290" y="813934"/>
            <a:ext cx="166154" cy="166154"/>
          </a:xfrm>
          <a:prstGeom prst="ellipse">
            <a:avLst/>
          </a:prstGeom>
          <a:solidFill>
            <a:srgbClr val="C0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38" dirty="0">
                <a:solidFill>
                  <a:schemeClr val="bg1"/>
                </a:solidFill>
                <a:latin typeface="+mn-ea"/>
              </a:rPr>
              <a:t>5</a:t>
            </a:r>
            <a:endParaRPr lang="ko-KR" altLang="en-US" sz="738" dirty="0" err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67AF19FE-F1AD-3BC0-F565-07412EFF3F80}"/>
              </a:ext>
            </a:extLst>
          </p:cNvPr>
          <p:cNvSpPr/>
          <p:nvPr/>
        </p:nvSpPr>
        <p:spPr>
          <a:xfrm>
            <a:off x="8452557" y="4443052"/>
            <a:ext cx="166154" cy="166154"/>
          </a:xfrm>
          <a:prstGeom prst="ellipse">
            <a:avLst/>
          </a:prstGeom>
          <a:solidFill>
            <a:srgbClr val="C0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38" dirty="0">
                <a:solidFill>
                  <a:schemeClr val="bg1"/>
                </a:solidFill>
                <a:latin typeface="+mn-ea"/>
              </a:rPr>
              <a:t>8</a:t>
            </a:r>
            <a:endParaRPr lang="ko-KR" altLang="en-US" sz="738" dirty="0" err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180B5AA-8A81-7BC0-0EDC-562DD49A5278}"/>
              </a:ext>
            </a:extLst>
          </p:cNvPr>
          <p:cNvSpPr txBox="1"/>
          <p:nvPr/>
        </p:nvSpPr>
        <p:spPr>
          <a:xfrm>
            <a:off x="7397514" y="926102"/>
            <a:ext cx="359641" cy="246221"/>
          </a:xfrm>
          <a:prstGeom prst="rect">
            <a:avLst/>
          </a:prstGeom>
          <a:noFill/>
        </p:spPr>
        <p:txBody>
          <a:bodyPr wrap="none" lIns="36000" rIns="36000" rtlCol="0" anchor="ctr">
            <a:spAutoFit/>
          </a:bodyPr>
          <a:lstStyle/>
          <a:p>
            <a:pPr algn="ctr"/>
            <a:r>
              <a:rPr kumimoji="1" lang="en-US" altLang="en-US" sz="1000" b="1" dirty="0">
                <a:latin typeface="+mn-ea"/>
              </a:rPr>
              <a:t>Tech</a:t>
            </a:r>
            <a:endParaRPr kumimoji="1" lang="x-none" altLang="en-US" sz="1000" b="1" dirty="0">
              <a:latin typeface="+mn-ea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F5C6B9B7-7276-FE4C-EE6A-148BE3B3AB15}"/>
              </a:ext>
            </a:extLst>
          </p:cNvPr>
          <p:cNvSpPr/>
          <p:nvPr/>
        </p:nvSpPr>
        <p:spPr>
          <a:xfrm>
            <a:off x="8736502" y="813934"/>
            <a:ext cx="166154" cy="166154"/>
          </a:xfrm>
          <a:prstGeom prst="ellipse">
            <a:avLst/>
          </a:prstGeom>
          <a:solidFill>
            <a:srgbClr val="C0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38" dirty="0">
                <a:solidFill>
                  <a:schemeClr val="bg1"/>
                </a:solidFill>
                <a:latin typeface="+mn-ea"/>
              </a:rPr>
              <a:t>6</a:t>
            </a:r>
            <a:endParaRPr lang="ko-KR" altLang="en-US" sz="738" dirty="0" err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5C2480C5-2FF0-4223-2F31-A636CD160A12}"/>
              </a:ext>
            </a:extLst>
          </p:cNvPr>
          <p:cNvSpPr/>
          <p:nvPr/>
        </p:nvSpPr>
        <p:spPr>
          <a:xfrm>
            <a:off x="8618711" y="4797152"/>
            <a:ext cx="382278" cy="382278"/>
          </a:xfrm>
          <a:prstGeom prst="ellipse">
            <a:avLst/>
          </a:prstGeom>
          <a:solidFill>
            <a:schemeClr val="bg1">
              <a:lumMod val="50000"/>
            </a:schemeClr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800" noProof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ICON</a:t>
            </a:r>
            <a:endParaRPr lang="ko-KR" altLang="en-US" sz="800" noProof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1773CA1A-B6DA-25FA-8CEA-7D78D3D22438}"/>
              </a:ext>
            </a:extLst>
          </p:cNvPr>
          <p:cNvSpPr/>
          <p:nvPr/>
        </p:nvSpPr>
        <p:spPr>
          <a:xfrm>
            <a:off x="8452557" y="4891077"/>
            <a:ext cx="166154" cy="166154"/>
          </a:xfrm>
          <a:prstGeom prst="ellipse">
            <a:avLst/>
          </a:prstGeom>
          <a:solidFill>
            <a:srgbClr val="C0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38" dirty="0">
                <a:solidFill>
                  <a:schemeClr val="bg1"/>
                </a:solidFill>
                <a:latin typeface="+mn-ea"/>
              </a:rPr>
              <a:t>9</a:t>
            </a:r>
            <a:endParaRPr lang="ko-KR" altLang="en-US" sz="738" dirty="0" err="1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8466341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E94295-6722-DDEB-B936-2B7BF465857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  <a:ea typeface="+mn-ea"/>
              </a:rPr>
              <a:t>Use Case_</a:t>
            </a:r>
            <a:r>
              <a:rPr lang="ko-KR" altLang="en-US" dirty="0">
                <a:latin typeface="+mn-ea"/>
                <a:ea typeface="+mn-ea"/>
              </a:rPr>
              <a:t>자율학습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E3145AA-0279-D5FC-E077-F6401B0FFEA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  <a:ea typeface="+mn-ea"/>
              </a:rPr>
              <a:t>Main &gt; Use Case</a:t>
            </a:r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9F09AB4-29E4-4716-D50C-CB68896E21D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  <a:ea typeface="+mn-ea"/>
              </a:rPr>
              <a:t>C_SELF_01_T</a:t>
            </a:r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D8482B2-BB09-0FDB-8500-7320C969A7DE}"/>
              </a:ext>
            </a:extLst>
          </p:cNvPr>
          <p:cNvSpPr/>
          <p:nvPr/>
        </p:nvSpPr>
        <p:spPr>
          <a:xfrm>
            <a:off x="1200150" y="3390025"/>
            <a:ext cx="3047813" cy="339900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Ins="90000" rtlCol="0" anchor="t"/>
          <a:lstStyle/>
          <a:p>
            <a:r>
              <a:rPr lang="ko-KR" altLang="en-US" sz="800" noProof="1">
                <a:solidFill>
                  <a:schemeClr val="tx1"/>
                </a:solidFill>
                <a:latin typeface="+mn-ea"/>
                <a:cs typeface="Segoe UI" panose="020B0502040204020203" pitchFamily="34" charset="0"/>
              </a:rPr>
              <a:t>집중도 상위 랭킹 사용자들의 학습 스케줄을 찾아보고 나의 학습 </a:t>
            </a:r>
            <a:endParaRPr lang="en-US" altLang="ko-KR" sz="800" noProof="1">
              <a:solidFill>
                <a:schemeClr val="tx1"/>
              </a:solidFill>
              <a:latin typeface="+mn-ea"/>
              <a:cs typeface="Segoe UI" panose="020B0502040204020203" pitchFamily="34" charset="0"/>
            </a:endParaRPr>
          </a:p>
          <a:p>
            <a:r>
              <a:rPr lang="ko-KR" altLang="en-US" sz="800" noProof="1">
                <a:solidFill>
                  <a:schemeClr val="tx1"/>
                </a:solidFill>
                <a:latin typeface="+mn-ea"/>
                <a:cs typeface="Segoe UI" panose="020B0502040204020203" pitchFamily="34" charset="0"/>
              </a:rPr>
              <a:t>스케줄에 적용할 수 있습니다</a:t>
            </a:r>
            <a:r>
              <a:rPr lang="en-US" altLang="ko-KR" sz="800" noProof="1">
                <a:solidFill>
                  <a:schemeClr val="tx1"/>
                </a:solidFill>
                <a:latin typeface="+mn-ea"/>
                <a:cs typeface="Segoe UI" panose="020B0502040204020203" pitchFamily="34" charset="0"/>
              </a:rPr>
              <a:t>.</a:t>
            </a:r>
            <a:endParaRPr lang="ko-KR" altLang="en-US" sz="800" noProof="1">
              <a:solidFill>
                <a:schemeClr val="tx1"/>
              </a:solidFill>
              <a:latin typeface="+mn-ea"/>
              <a:cs typeface="Segoe UI" panose="020B0502040204020203" pitchFamily="34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C8541C4-B798-3A3B-E538-BFE2BC02C9D2}"/>
              </a:ext>
            </a:extLst>
          </p:cNvPr>
          <p:cNvSpPr/>
          <p:nvPr/>
        </p:nvSpPr>
        <p:spPr>
          <a:xfrm>
            <a:off x="1200150" y="3206046"/>
            <a:ext cx="2880320" cy="205749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Ins="90000" rtlCol="0" anchor="t"/>
          <a:lstStyle/>
          <a:p>
            <a:r>
              <a:rPr lang="ko-KR" altLang="en-US" sz="900" b="1" noProof="1">
                <a:solidFill>
                  <a:schemeClr val="tx1"/>
                </a:solidFill>
                <a:latin typeface="+mn-ea"/>
                <a:cs typeface="Segoe UI" panose="020B0502040204020203" pitchFamily="34" charset="0"/>
              </a:rPr>
              <a:t>다른 사용자 학습 스케줄 가져오기</a:t>
            </a:r>
            <a:endParaRPr lang="en-US" altLang="ko-KR" sz="900" b="1" noProof="1">
              <a:solidFill>
                <a:schemeClr val="tx1"/>
              </a:solidFill>
              <a:latin typeface="+mn-ea"/>
              <a:cs typeface="Segoe UI" panose="020B0502040204020203" pitchFamily="34" charset="0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5E730F2C-51AC-645C-ED65-B80C35140B2D}"/>
              </a:ext>
            </a:extLst>
          </p:cNvPr>
          <p:cNvGrpSpPr/>
          <p:nvPr/>
        </p:nvGrpSpPr>
        <p:grpSpPr>
          <a:xfrm>
            <a:off x="1208634" y="1668519"/>
            <a:ext cx="3039329" cy="1536266"/>
            <a:chOff x="550862" y="2149829"/>
            <a:chExt cx="2700338" cy="1447183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CC75EEA3-9F4F-54E9-9BED-ED188138F3D3}"/>
                </a:ext>
              </a:extLst>
            </p:cNvPr>
            <p:cNvSpPr/>
            <p:nvPr/>
          </p:nvSpPr>
          <p:spPr bwMode="auto">
            <a:xfrm>
              <a:off x="550862" y="2149829"/>
              <a:ext cx="2700338" cy="1447183"/>
            </a:xfrm>
            <a:prstGeom prst="rect">
              <a:avLst/>
            </a:prstGeom>
            <a:solidFill>
              <a:srgbClr val="D9D9D9"/>
            </a:solidFill>
            <a:ln w="2857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kumimoji="0" lang="ko-KR" altLang="en-US" dirty="0">
                <a:solidFill>
                  <a:srgbClr val="FF0000"/>
                </a:solidFill>
                <a:latin typeface="+mn-ea"/>
              </a:endParaRPr>
            </a:p>
          </p:txBody>
        </p:sp>
        <p:sp>
          <p:nvSpPr>
            <p:cNvPr id="33" name="Freeform 129">
              <a:extLst>
                <a:ext uri="{FF2B5EF4-FFF2-40B4-BE49-F238E27FC236}">
                  <a16:creationId xmlns:a16="http://schemas.microsoft.com/office/drawing/2014/main" id="{4F4F91DE-EEB2-CB03-E106-35252BB44B9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21397" y="2644518"/>
              <a:ext cx="559267" cy="457805"/>
            </a:xfrm>
            <a:custGeom>
              <a:avLst/>
              <a:gdLst>
                <a:gd name="T0" fmla="*/ 800850339 w 68"/>
                <a:gd name="T1" fmla="*/ 578081024 h 55"/>
                <a:gd name="T2" fmla="*/ 741964184 w 68"/>
                <a:gd name="T3" fmla="*/ 648868068 h 55"/>
                <a:gd name="T4" fmla="*/ 58886155 w 68"/>
                <a:gd name="T5" fmla="*/ 648868068 h 55"/>
                <a:gd name="T6" fmla="*/ 0 w 68"/>
                <a:gd name="T7" fmla="*/ 578081024 h 55"/>
                <a:gd name="T8" fmla="*/ 0 w 68"/>
                <a:gd name="T9" fmla="*/ 70787044 h 55"/>
                <a:gd name="T10" fmla="*/ 58886155 w 68"/>
                <a:gd name="T11" fmla="*/ 0 h 55"/>
                <a:gd name="T12" fmla="*/ 741964184 w 68"/>
                <a:gd name="T13" fmla="*/ 0 h 55"/>
                <a:gd name="T14" fmla="*/ 800850339 w 68"/>
                <a:gd name="T15" fmla="*/ 70787044 h 55"/>
                <a:gd name="T16" fmla="*/ 800850339 w 68"/>
                <a:gd name="T17" fmla="*/ 578081024 h 55"/>
                <a:gd name="T18" fmla="*/ 58886155 w 68"/>
                <a:gd name="T19" fmla="*/ 58988631 h 55"/>
                <a:gd name="T20" fmla="*/ 47108238 w 68"/>
                <a:gd name="T21" fmla="*/ 70787044 h 55"/>
                <a:gd name="T22" fmla="*/ 47108238 w 68"/>
                <a:gd name="T23" fmla="*/ 578081024 h 55"/>
                <a:gd name="T24" fmla="*/ 58886155 w 68"/>
                <a:gd name="T25" fmla="*/ 601677850 h 55"/>
                <a:gd name="T26" fmla="*/ 741964184 w 68"/>
                <a:gd name="T27" fmla="*/ 601677850 h 55"/>
                <a:gd name="T28" fmla="*/ 753742101 w 68"/>
                <a:gd name="T29" fmla="*/ 578081024 h 55"/>
                <a:gd name="T30" fmla="*/ 753742101 w 68"/>
                <a:gd name="T31" fmla="*/ 70787044 h 55"/>
                <a:gd name="T32" fmla="*/ 741964184 w 68"/>
                <a:gd name="T33" fmla="*/ 58988631 h 55"/>
                <a:gd name="T34" fmla="*/ 58886155 w 68"/>
                <a:gd name="T35" fmla="*/ 58988631 h 55"/>
                <a:gd name="T36" fmla="*/ 188436383 w 68"/>
                <a:gd name="T37" fmla="*/ 271346327 h 55"/>
                <a:gd name="T38" fmla="*/ 105994393 w 68"/>
                <a:gd name="T39" fmla="*/ 188760870 h 55"/>
                <a:gd name="T40" fmla="*/ 188436383 w 68"/>
                <a:gd name="T41" fmla="*/ 106178848 h 55"/>
                <a:gd name="T42" fmla="*/ 270874942 w 68"/>
                <a:gd name="T43" fmla="*/ 188760870 h 55"/>
                <a:gd name="T44" fmla="*/ 188436383 w 68"/>
                <a:gd name="T45" fmla="*/ 271346327 h 55"/>
                <a:gd name="T46" fmla="*/ 694855946 w 68"/>
                <a:gd name="T47" fmla="*/ 542689220 h 55"/>
                <a:gd name="T48" fmla="*/ 105994393 w 68"/>
                <a:gd name="T49" fmla="*/ 542689220 h 55"/>
                <a:gd name="T50" fmla="*/ 105994393 w 68"/>
                <a:gd name="T51" fmla="*/ 460107198 h 55"/>
                <a:gd name="T52" fmla="*/ 235544621 w 68"/>
                <a:gd name="T53" fmla="*/ 330331523 h 55"/>
                <a:gd name="T54" fmla="*/ 306208694 w 68"/>
                <a:gd name="T55" fmla="*/ 389320154 h 55"/>
                <a:gd name="T56" fmla="*/ 518197480 w 68"/>
                <a:gd name="T57" fmla="*/ 176962457 h 55"/>
                <a:gd name="T58" fmla="*/ 694855946 w 68"/>
                <a:gd name="T59" fmla="*/ 353928349 h 55"/>
                <a:gd name="T60" fmla="*/ 694855946 w 68"/>
                <a:gd name="T61" fmla="*/ 542689220 h 55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0" t="0" r="r" b="b"/>
              <a:pathLst>
                <a:path w="68" h="55">
                  <a:moveTo>
                    <a:pt x="68" y="49"/>
                  </a:moveTo>
                  <a:cubicBezTo>
                    <a:pt x="68" y="53"/>
                    <a:pt x="66" y="55"/>
                    <a:pt x="63" y="55"/>
                  </a:cubicBezTo>
                  <a:cubicBezTo>
                    <a:pt x="5" y="55"/>
                    <a:pt x="5" y="55"/>
                    <a:pt x="5" y="55"/>
                  </a:cubicBezTo>
                  <a:cubicBezTo>
                    <a:pt x="2" y="55"/>
                    <a:pt x="0" y="53"/>
                    <a:pt x="0" y="4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5" y="0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66" y="0"/>
                    <a:pt x="68" y="3"/>
                    <a:pt x="68" y="6"/>
                  </a:cubicBezTo>
                  <a:lnTo>
                    <a:pt x="68" y="49"/>
                  </a:lnTo>
                  <a:close/>
                  <a:moveTo>
                    <a:pt x="5" y="5"/>
                  </a:moveTo>
                  <a:cubicBezTo>
                    <a:pt x="5" y="5"/>
                    <a:pt x="4" y="5"/>
                    <a:pt x="4" y="6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4" y="50"/>
                    <a:pt x="5" y="51"/>
                    <a:pt x="5" y="51"/>
                  </a:cubicBezTo>
                  <a:cubicBezTo>
                    <a:pt x="63" y="51"/>
                    <a:pt x="63" y="51"/>
                    <a:pt x="63" y="51"/>
                  </a:cubicBezTo>
                  <a:cubicBezTo>
                    <a:pt x="63" y="51"/>
                    <a:pt x="64" y="50"/>
                    <a:pt x="64" y="49"/>
                  </a:cubicBezTo>
                  <a:cubicBezTo>
                    <a:pt x="64" y="6"/>
                    <a:pt x="64" y="6"/>
                    <a:pt x="64" y="6"/>
                  </a:cubicBezTo>
                  <a:cubicBezTo>
                    <a:pt x="64" y="5"/>
                    <a:pt x="63" y="5"/>
                    <a:pt x="63" y="5"/>
                  </a:cubicBezTo>
                  <a:lnTo>
                    <a:pt x="5" y="5"/>
                  </a:lnTo>
                  <a:close/>
                  <a:moveTo>
                    <a:pt x="16" y="23"/>
                  </a:moveTo>
                  <a:cubicBezTo>
                    <a:pt x="12" y="23"/>
                    <a:pt x="9" y="20"/>
                    <a:pt x="9" y="16"/>
                  </a:cubicBezTo>
                  <a:cubicBezTo>
                    <a:pt x="9" y="13"/>
                    <a:pt x="12" y="9"/>
                    <a:pt x="16" y="9"/>
                  </a:cubicBezTo>
                  <a:cubicBezTo>
                    <a:pt x="20" y="9"/>
                    <a:pt x="23" y="13"/>
                    <a:pt x="23" y="16"/>
                  </a:cubicBezTo>
                  <a:cubicBezTo>
                    <a:pt x="23" y="20"/>
                    <a:pt x="20" y="23"/>
                    <a:pt x="16" y="23"/>
                  </a:cubicBezTo>
                  <a:close/>
                  <a:moveTo>
                    <a:pt x="59" y="46"/>
                  </a:moveTo>
                  <a:cubicBezTo>
                    <a:pt x="9" y="46"/>
                    <a:pt x="9" y="46"/>
                    <a:pt x="9" y="46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20" y="28"/>
                    <a:pt x="20" y="28"/>
                    <a:pt x="20" y="28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44" y="15"/>
                    <a:pt x="44" y="15"/>
                    <a:pt x="44" y="15"/>
                  </a:cubicBezTo>
                  <a:cubicBezTo>
                    <a:pt x="59" y="30"/>
                    <a:pt x="59" y="30"/>
                    <a:pt x="59" y="30"/>
                  </a:cubicBezTo>
                  <a:lnTo>
                    <a:pt x="59" y="46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endParaRPr lang="id-ID" dirty="0">
                <a:latin typeface="+mn-ea"/>
              </a:endParaRPr>
            </a:p>
          </p:txBody>
        </p:sp>
      </p:grp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5DB489F2-D58F-923E-7F24-B7E717C23002}"/>
              </a:ext>
            </a:extLst>
          </p:cNvPr>
          <p:cNvSpPr/>
          <p:nvPr/>
        </p:nvSpPr>
        <p:spPr>
          <a:xfrm>
            <a:off x="1022936" y="4589269"/>
            <a:ext cx="2376136" cy="1477548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Ins="90000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000" noProof="1">
                <a:solidFill>
                  <a:schemeClr val="tx1"/>
                </a:solidFill>
                <a:latin typeface="+mn-ea"/>
                <a:cs typeface="Segoe UI" panose="020B0502040204020203" pitchFamily="34" charset="0"/>
              </a:rPr>
              <a:t>집중도 유지</a:t>
            </a:r>
            <a:r>
              <a:rPr lang="en-US" altLang="ko-KR" sz="1000" noProof="1">
                <a:solidFill>
                  <a:schemeClr val="tx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•</a:t>
            </a:r>
            <a:r>
              <a:rPr lang="ko-KR" altLang="en-US" sz="1000" noProof="1">
                <a:solidFill>
                  <a:schemeClr val="tx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향상을 통해</a:t>
            </a:r>
            <a:r>
              <a:rPr lang="en-US" altLang="ko-KR" sz="1000" noProof="1">
                <a:solidFill>
                  <a:schemeClr val="tx1"/>
                </a:solidFill>
                <a:latin typeface="+mn-ea"/>
                <a:ea typeface="Malgun Gothic Semilight" panose="020B0502040204020203" pitchFamily="50" charset="-127"/>
                <a:cs typeface="Segoe UI" panose="020B0502040204020203" pitchFamily="34" charset="0"/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ko-KR" altLang="en-US" sz="1000" noProof="1">
                <a:solidFill>
                  <a:schemeClr val="tx1"/>
                </a:solidFill>
                <a:latin typeface="+mn-ea"/>
                <a:cs typeface="Segoe UI" panose="020B0502040204020203" pitchFamily="34" charset="0"/>
              </a:rPr>
              <a:t>자기주도학습</a:t>
            </a:r>
            <a:r>
              <a:rPr lang="en-US" altLang="ko-KR" sz="1000" noProof="1">
                <a:solidFill>
                  <a:schemeClr val="tx1"/>
                </a:solidFill>
                <a:latin typeface="+mn-ea"/>
                <a:cs typeface="Segoe UI" panose="020B0502040204020203" pitchFamily="34" charset="0"/>
              </a:rPr>
              <a:t> </a:t>
            </a:r>
            <a:r>
              <a:rPr lang="ko-KR" altLang="en-US" sz="1000" noProof="1">
                <a:solidFill>
                  <a:schemeClr val="tx1"/>
                </a:solidFill>
                <a:latin typeface="+mn-ea"/>
                <a:cs typeface="Segoe UI" panose="020B0502040204020203" pitchFamily="34" charset="0"/>
              </a:rPr>
              <a:t>역량을 </a:t>
            </a:r>
            <a:endParaRPr lang="en-US" altLang="ko-KR" sz="1000" noProof="1">
              <a:solidFill>
                <a:schemeClr val="tx1"/>
              </a:solidFill>
              <a:latin typeface="+mn-ea"/>
              <a:cs typeface="Segoe UI" panose="020B0502040204020203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 noProof="1">
                <a:solidFill>
                  <a:schemeClr val="tx1"/>
                </a:solidFill>
                <a:latin typeface="+mn-ea"/>
                <a:cs typeface="Segoe UI" panose="020B0502040204020203" pitchFamily="34" charset="0"/>
              </a:rPr>
              <a:t>강화할 수 있습니다</a:t>
            </a:r>
            <a:r>
              <a:rPr lang="en-US" altLang="ko-KR" sz="1000" noProof="1">
                <a:solidFill>
                  <a:schemeClr val="tx1"/>
                </a:solidFill>
                <a:latin typeface="+mn-ea"/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530DB631-2E61-593D-9066-0FF940D00129}"/>
              </a:ext>
            </a:extLst>
          </p:cNvPr>
          <p:cNvSpPr/>
          <p:nvPr/>
        </p:nvSpPr>
        <p:spPr>
          <a:xfrm>
            <a:off x="3549677" y="4575448"/>
            <a:ext cx="2376136" cy="1477548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Ins="90000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000" noProof="1">
                <a:solidFill>
                  <a:schemeClr val="tx1"/>
                </a:solidFill>
                <a:latin typeface="+mn-ea"/>
                <a:cs typeface="Segoe UI" panose="020B0502040204020203" pitchFamily="34" charset="0"/>
              </a:rPr>
              <a:t>사람이 아닌 </a:t>
            </a:r>
            <a:r>
              <a:rPr lang="en-US" altLang="ko-KR" sz="1000" noProof="1">
                <a:solidFill>
                  <a:schemeClr val="tx1"/>
                </a:solidFill>
                <a:latin typeface="+mn-ea"/>
                <a:cs typeface="Segoe UI" panose="020B0502040204020203" pitchFamily="34" charset="0"/>
              </a:rPr>
              <a:t>AI</a:t>
            </a:r>
            <a:r>
              <a:rPr lang="ko-KR" altLang="en-US" sz="1000" noProof="1">
                <a:solidFill>
                  <a:schemeClr val="tx1"/>
                </a:solidFill>
                <a:latin typeface="+mn-ea"/>
                <a:cs typeface="Segoe UI" panose="020B0502040204020203" pitchFamily="34" charset="0"/>
              </a:rPr>
              <a:t>가 관리하여 </a:t>
            </a:r>
            <a:endParaRPr lang="en-US" altLang="ko-KR" sz="1000" noProof="1">
              <a:solidFill>
                <a:schemeClr val="tx1"/>
              </a:solidFill>
              <a:latin typeface="+mn-ea"/>
              <a:cs typeface="Segoe UI" panose="020B0502040204020203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000" noProof="1">
                <a:solidFill>
                  <a:schemeClr val="tx1"/>
                </a:solidFill>
                <a:latin typeface="+mn-ea"/>
                <a:cs typeface="Segoe UI" panose="020B0502040204020203" pitchFamily="34" charset="0"/>
              </a:rPr>
              <a:t>24</a:t>
            </a:r>
            <a:r>
              <a:rPr lang="ko-KR" altLang="en-US" sz="1000" noProof="1">
                <a:solidFill>
                  <a:schemeClr val="tx1"/>
                </a:solidFill>
                <a:latin typeface="+mn-ea"/>
                <a:cs typeface="Segoe UI" panose="020B0502040204020203" pitchFamily="34" charset="0"/>
              </a:rPr>
              <a:t>시간</a:t>
            </a:r>
            <a:r>
              <a:rPr lang="en-US" altLang="ko-KR" sz="1000" noProof="1">
                <a:solidFill>
                  <a:schemeClr val="tx1"/>
                </a:solidFill>
                <a:latin typeface="+mn-ea"/>
                <a:cs typeface="Segoe UI" panose="020B0502040204020203" pitchFamily="34" charset="0"/>
              </a:rPr>
              <a:t> </a:t>
            </a:r>
            <a:r>
              <a:rPr lang="ko-KR" altLang="en-US" sz="1000" noProof="1">
                <a:solidFill>
                  <a:schemeClr val="tx1"/>
                </a:solidFill>
                <a:latin typeface="+mn-ea"/>
                <a:cs typeface="Segoe UI" panose="020B0502040204020203" pitchFamily="34" charset="0"/>
              </a:rPr>
              <a:t>더 정확한 </a:t>
            </a:r>
            <a:endParaRPr lang="en-US" altLang="ko-KR" sz="1000" noProof="1">
              <a:solidFill>
                <a:schemeClr val="tx1"/>
              </a:solidFill>
              <a:latin typeface="+mn-ea"/>
              <a:cs typeface="Segoe UI" panose="020B0502040204020203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 noProof="1">
                <a:solidFill>
                  <a:schemeClr val="tx1"/>
                </a:solidFill>
                <a:latin typeface="+mn-ea"/>
                <a:cs typeface="Segoe UI" panose="020B0502040204020203" pitchFamily="34" charset="0"/>
              </a:rPr>
              <a:t>관리</a:t>
            </a:r>
            <a:r>
              <a:rPr lang="en-US" altLang="ko-KR" sz="1000" noProof="1">
                <a:solidFill>
                  <a:schemeClr val="tx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•</a:t>
            </a:r>
            <a:r>
              <a:rPr lang="ko-KR" altLang="en-US" sz="1000" noProof="1">
                <a:solidFill>
                  <a:schemeClr val="tx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감독이 가능합니다</a:t>
            </a:r>
            <a:r>
              <a:rPr lang="en-US" altLang="ko-KR" sz="1000" noProof="1">
                <a:solidFill>
                  <a:schemeClr val="tx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.</a:t>
            </a:r>
            <a:endParaRPr lang="en-US" altLang="ko-KR" sz="1000" noProof="1">
              <a:solidFill>
                <a:schemeClr val="tx1"/>
              </a:solidFill>
              <a:latin typeface="+mn-ea"/>
              <a:cs typeface="Segoe UI" panose="020B0502040204020203" pitchFamily="34" charset="0"/>
            </a:endParaRP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683EA43F-CCD5-6E5C-CBC6-38933A75E6B6}"/>
              </a:ext>
            </a:extLst>
          </p:cNvPr>
          <p:cNvSpPr/>
          <p:nvPr/>
        </p:nvSpPr>
        <p:spPr>
          <a:xfrm>
            <a:off x="6076419" y="4589269"/>
            <a:ext cx="2376136" cy="1477548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Ins="90000"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 noProof="1">
                <a:solidFill>
                  <a:schemeClr val="tx1"/>
                </a:solidFill>
                <a:latin typeface="+mn-ea"/>
                <a:cs typeface="Segoe UI" panose="020B0502040204020203" pitchFamily="34" charset="0"/>
              </a:rPr>
              <a:t>AI</a:t>
            </a:r>
            <a:r>
              <a:rPr lang="ko-KR" altLang="en-US" sz="1000" noProof="1">
                <a:solidFill>
                  <a:schemeClr val="tx1"/>
                </a:solidFill>
                <a:latin typeface="+mn-ea"/>
                <a:cs typeface="Segoe UI" panose="020B0502040204020203" pitchFamily="34" charset="0"/>
              </a:rPr>
              <a:t>가 측정한 데이터로</a:t>
            </a:r>
            <a:endParaRPr lang="en-US" altLang="ko-KR" sz="1000" noProof="1">
              <a:solidFill>
                <a:schemeClr val="tx1"/>
              </a:solidFill>
              <a:latin typeface="+mn-ea"/>
              <a:cs typeface="Segoe UI" panose="020B0502040204020203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 noProof="1">
                <a:solidFill>
                  <a:schemeClr val="tx1"/>
                </a:solidFill>
                <a:latin typeface="+mn-ea"/>
                <a:cs typeface="Segoe UI" panose="020B0502040204020203" pitchFamily="34" charset="0"/>
              </a:rPr>
              <a:t>공부 습관 개선을 위한</a:t>
            </a:r>
            <a:endParaRPr lang="en-US" altLang="ko-KR" sz="1000" noProof="1">
              <a:solidFill>
                <a:schemeClr val="tx1"/>
              </a:solidFill>
              <a:latin typeface="+mn-ea"/>
              <a:cs typeface="Segoe UI" panose="020B0502040204020203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 noProof="1">
                <a:solidFill>
                  <a:schemeClr val="tx1"/>
                </a:solidFill>
                <a:latin typeface="+mn-ea"/>
                <a:cs typeface="Segoe UI" panose="020B0502040204020203" pitchFamily="34" charset="0"/>
              </a:rPr>
              <a:t>객관적 지표로 활용할 수 있습니다</a:t>
            </a:r>
            <a:r>
              <a:rPr lang="en-US" altLang="ko-KR" sz="1000" noProof="1">
                <a:solidFill>
                  <a:schemeClr val="tx1"/>
                </a:solidFill>
                <a:latin typeface="+mn-ea"/>
                <a:cs typeface="Segoe UI" panose="020B0502040204020203" pitchFamily="34" charset="0"/>
              </a:rPr>
              <a:t>.</a:t>
            </a:r>
          </a:p>
        </p:txBody>
      </p:sp>
      <p:graphicFrame>
        <p:nvGraphicFramePr>
          <p:cNvPr id="42" name="표 41">
            <a:extLst>
              <a:ext uri="{FF2B5EF4-FFF2-40B4-BE49-F238E27FC236}">
                <a16:creationId xmlns:a16="http://schemas.microsoft.com/office/drawing/2014/main" id="{3D76F269-EB05-76CD-BC93-D687BE1C9097}"/>
              </a:ext>
            </a:extLst>
          </p:cNvPr>
          <p:cNvGraphicFramePr>
            <a:graphicFrameLocks noGrp="1"/>
          </p:cNvGraphicFramePr>
          <p:nvPr/>
        </p:nvGraphicFramePr>
        <p:xfrm>
          <a:off x="9317697" y="798693"/>
          <a:ext cx="2656801" cy="2555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6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61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5521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endParaRPr lang="ko-KR" altLang="en-US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B="6480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lnSpc>
                          <a:spcPts val="1200"/>
                        </a:lnSpc>
                        <a:buFontTx/>
                        <a:buNone/>
                      </a:pPr>
                      <a:r>
                        <a:rPr lang="ko-KR" altLang="en-US" sz="800" b="1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기대효과 소개</a:t>
                      </a:r>
                      <a:endParaRPr lang="en-US" altLang="ko-KR" sz="800" b="1" baseline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B="648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3" name="TextBox 42">
            <a:extLst>
              <a:ext uri="{FF2B5EF4-FFF2-40B4-BE49-F238E27FC236}">
                <a16:creationId xmlns:a16="http://schemas.microsoft.com/office/drawing/2014/main" id="{E9E60866-8EA8-974D-34EC-EEE9AF401CF6}"/>
              </a:ext>
            </a:extLst>
          </p:cNvPr>
          <p:cNvSpPr txBox="1"/>
          <p:nvPr/>
        </p:nvSpPr>
        <p:spPr>
          <a:xfrm>
            <a:off x="550862" y="4149080"/>
            <a:ext cx="27003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기대 이상의 효과를 누려보세요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!</a:t>
            </a:r>
            <a:endParaRPr lang="ko-KR" altLang="en-US" sz="12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17F7506D-E594-4412-1E07-EAF796223264}"/>
              </a:ext>
            </a:extLst>
          </p:cNvPr>
          <p:cNvSpPr/>
          <p:nvPr/>
        </p:nvSpPr>
        <p:spPr>
          <a:xfrm>
            <a:off x="384709" y="4201304"/>
            <a:ext cx="166154" cy="166154"/>
          </a:xfrm>
          <a:prstGeom prst="ellipse">
            <a:avLst/>
          </a:prstGeom>
          <a:solidFill>
            <a:srgbClr val="C0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38" dirty="0">
                <a:solidFill>
                  <a:schemeClr val="bg1"/>
                </a:solidFill>
                <a:latin typeface="+mn-ea"/>
              </a:rPr>
              <a:t>5</a:t>
            </a:r>
            <a:endParaRPr lang="ko-KR" altLang="en-US" sz="738" dirty="0" err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AE0D9A25-699A-A421-3621-65FD8F55F408}"/>
              </a:ext>
            </a:extLst>
          </p:cNvPr>
          <p:cNvSpPr/>
          <p:nvPr/>
        </p:nvSpPr>
        <p:spPr>
          <a:xfrm>
            <a:off x="217502" y="791183"/>
            <a:ext cx="9010636" cy="51606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 dirty="0">
              <a:latin typeface="+mn-ea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F3BACB70-1C29-66EC-5998-BA268136725D}"/>
              </a:ext>
            </a:extLst>
          </p:cNvPr>
          <p:cNvSpPr/>
          <p:nvPr/>
        </p:nvSpPr>
        <p:spPr>
          <a:xfrm>
            <a:off x="217502" y="791183"/>
            <a:ext cx="9010636" cy="51606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 dirty="0">
              <a:latin typeface="+mn-ea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64C123EF-581A-CAC6-00E0-2FD31E8B329B}"/>
              </a:ext>
            </a:extLst>
          </p:cNvPr>
          <p:cNvSpPr/>
          <p:nvPr/>
        </p:nvSpPr>
        <p:spPr bwMode="auto">
          <a:xfrm>
            <a:off x="338543" y="949952"/>
            <a:ext cx="1004929" cy="198522"/>
          </a:xfrm>
          <a:prstGeom prst="rect">
            <a:avLst/>
          </a:prstGeom>
          <a:noFill/>
          <a:ln w="28575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lIns="36000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050" b="1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Raiseme </a:t>
            </a:r>
            <a:r>
              <a:rPr lang="en-US" altLang="ko-KR" sz="1050" b="1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Logo</a:t>
            </a:r>
            <a:endParaRPr kumimoji="0" lang="ko-KR" altLang="en-US" sz="1050" b="1" dirty="0">
              <a:solidFill>
                <a:schemeClr val="bg1">
                  <a:lumMod val="65000"/>
                </a:schemeClr>
              </a:solidFill>
              <a:latin typeface="+mn-ea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A42D5DF-A7CF-54B8-7CC4-C324A14B499A}"/>
              </a:ext>
            </a:extLst>
          </p:cNvPr>
          <p:cNvSpPr txBox="1"/>
          <p:nvPr/>
        </p:nvSpPr>
        <p:spPr>
          <a:xfrm>
            <a:off x="6758404" y="926102"/>
            <a:ext cx="502309" cy="246221"/>
          </a:xfrm>
          <a:prstGeom prst="rect">
            <a:avLst/>
          </a:prstGeom>
          <a:noFill/>
        </p:spPr>
        <p:txBody>
          <a:bodyPr wrap="none" lIns="36000" rIns="36000" rtlCol="0" anchor="ctr">
            <a:spAutoFit/>
          </a:bodyPr>
          <a:lstStyle/>
          <a:p>
            <a:pPr algn="ctr"/>
            <a:r>
              <a:rPr kumimoji="1" lang="en-US" altLang="en-US" sz="1000" b="1" dirty="0">
                <a:latin typeface="+mn-ea"/>
              </a:rPr>
              <a:t>Service</a:t>
            </a:r>
            <a:endParaRPr kumimoji="1" lang="x-none" altLang="en-US" sz="1000" b="1" dirty="0">
              <a:latin typeface="+mn-ea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9AA158B-69C7-D292-4167-EC1B44B48A0F}"/>
              </a:ext>
            </a:extLst>
          </p:cNvPr>
          <p:cNvSpPr txBox="1"/>
          <p:nvPr/>
        </p:nvSpPr>
        <p:spPr>
          <a:xfrm>
            <a:off x="8651687" y="926102"/>
            <a:ext cx="407731" cy="246221"/>
          </a:xfrm>
          <a:prstGeom prst="rect">
            <a:avLst/>
          </a:prstGeom>
          <a:noFill/>
        </p:spPr>
        <p:txBody>
          <a:bodyPr wrap="none" lIns="36000" rIns="36000" rtlCol="0" anchor="ctr">
            <a:spAutoFit/>
          </a:bodyPr>
          <a:lstStyle/>
          <a:p>
            <a:pPr algn="ctr"/>
            <a:r>
              <a:rPr kumimoji="1" lang="en-US" altLang="en-US" sz="1000" b="1" dirty="0">
                <a:latin typeface="+mn-ea"/>
              </a:rPr>
              <a:t>News</a:t>
            </a:r>
            <a:endParaRPr kumimoji="1" lang="x-none" altLang="en-US" sz="1000" b="1" dirty="0">
              <a:latin typeface="+mn-ea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4CE0596-AE06-957E-A94C-330A7CE94085}"/>
              </a:ext>
            </a:extLst>
          </p:cNvPr>
          <p:cNvSpPr txBox="1"/>
          <p:nvPr/>
        </p:nvSpPr>
        <p:spPr>
          <a:xfrm>
            <a:off x="7893956" y="926102"/>
            <a:ext cx="620930" cy="246221"/>
          </a:xfrm>
          <a:prstGeom prst="rect">
            <a:avLst/>
          </a:prstGeom>
          <a:noFill/>
        </p:spPr>
        <p:txBody>
          <a:bodyPr wrap="none" lIns="36000" rIns="36000" rtlCol="0" anchor="ctr">
            <a:spAutoFit/>
          </a:bodyPr>
          <a:lstStyle/>
          <a:p>
            <a:pPr algn="ctr"/>
            <a:r>
              <a:rPr kumimoji="1" lang="en-US" altLang="en-US" sz="1000" b="1" dirty="0">
                <a:latin typeface="+mn-ea"/>
              </a:rPr>
              <a:t>Use Case</a:t>
            </a:r>
            <a:endParaRPr kumimoji="1" lang="x-none" altLang="en-US" sz="1000" b="1" dirty="0">
              <a:latin typeface="+mn-ea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3F1AA29-66D8-142C-F5B5-6462264B0CD4}"/>
              </a:ext>
            </a:extLst>
          </p:cNvPr>
          <p:cNvSpPr txBox="1"/>
          <p:nvPr/>
        </p:nvSpPr>
        <p:spPr>
          <a:xfrm>
            <a:off x="6170591" y="926102"/>
            <a:ext cx="451012" cy="246221"/>
          </a:xfrm>
          <a:prstGeom prst="rect">
            <a:avLst/>
          </a:prstGeom>
          <a:noFill/>
        </p:spPr>
        <p:txBody>
          <a:bodyPr wrap="none" lIns="36000" rIns="36000" rtlCol="0"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000" b="1" dirty="0">
                <a:latin typeface="+mn-ea"/>
              </a:rPr>
              <a:t>About</a:t>
            </a:r>
            <a:endParaRPr kumimoji="0" lang="ko-KR" altLang="en-US" sz="1000" b="1" dirty="0">
              <a:latin typeface="+mn-ea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05137A8-1021-1916-44B0-490E08EA5D75}"/>
              </a:ext>
            </a:extLst>
          </p:cNvPr>
          <p:cNvSpPr txBox="1"/>
          <p:nvPr/>
        </p:nvSpPr>
        <p:spPr>
          <a:xfrm>
            <a:off x="7397514" y="926102"/>
            <a:ext cx="359641" cy="246221"/>
          </a:xfrm>
          <a:prstGeom prst="rect">
            <a:avLst/>
          </a:prstGeom>
          <a:noFill/>
        </p:spPr>
        <p:txBody>
          <a:bodyPr wrap="none" lIns="36000" rIns="36000" rtlCol="0" anchor="ctr">
            <a:spAutoFit/>
          </a:bodyPr>
          <a:lstStyle/>
          <a:p>
            <a:pPr algn="ctr"/>
            <a:r>
              <a:rPr kumimoji="1" lang="en-US" altLang="en-US" sz="1000" b="1" dirty="0">
                <a:latin typeface="+mn-ea"/>
              </a:rPr>
              <a:t>Tech</a:t>
            </a:r>
            <a:endParaRPr kumimoji="1" lang="x-none" altLang="en-US" sz="10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9951945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E94295-6722-DDEB-B936-2B7BF465857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  <a:ea typeface="+mn-ea"/>
              </a:rPr>
              <a:t>Case_</a:t>
            </a:r>
            <a:r>
              <a:rPr lang="ko-KR" altLang="en-US" dirty="0">
                <a:latin typeface="+mn-ea"/>
                <a:ea typeface="+mn-ea"/>
              </a:rPr>
              <a:t>자율학습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E3145AA-0279-D5FC-E077-F6401B0FFEA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  <a:ea typeface="+mn-ea"/>
              </a:rPr>
              <a:t>Main &gt; Case</a:t>
            </a:r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9F09AB4-29E4-4716-D50C-CB68896E21D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  <a:ea typeface="+mn-ea"/>
              </a:rPr>
              <a:t>C_SELF_01_T</a:t>
            </a:r>
            <a:endParaRPr lang="ko-KR" altLang="en-US" dirty="0">
              <a:latin typeface="+mn-ea"/>
              <a:ea typeface="+mn-ea"/>
            </a:endParaRP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C57F6984-DF77-2DB1-2CA7-5D43B1876065}"/>
              </a:ext>
            </a:extLst>
          </p:cNvPr>
          <p:cNvGrpSpPr/>
          <p:nvPr/>
        </p:nvGrpSpPr>
        <p:grpSpPr>
          <a:xfrm>
            <a:off x="208011" y="5381167"/>
            <a:ext cx="9033791" cy="1214974"/>
            <a:chOff x="208011" y="5193196"/>
            <a:chExt cx="9033791" cy="1404156"/>
          </a:xfrm>
        </p:grpSpPr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21C80B33-EF9F-CB9C-E4B9-0C59858E49F5}"/>
                </a:ext>
              </a:extLst>
            </p:cNvPr>
            <p:cNvSpPr/>
            <p:nvPr/>
          </p:nvSpPr>
          <p:spPr>
            <a:xfrm>
              <a:off x="208011" y="5193196"/>
              <a:ext cx="9033791" cy="140415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3175"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4574E7DE-3135-1F9A-6831-16A7A24D16CF}"/>
                </a:ext>
              </a:extLst>
            </p:cNvPr>
            <p:cNvSpPr txBox="1"/>
            <p:nvPr/>
          </p:nvSpPr>
          <p:spPr>
            <a:xfrm>
              <a:off x="515380" y="5337212"/>
              <a:ext cx="595035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이용약관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C3742CF7-83EB-E82A-B391-7D4A6085745A}"/>
                </a:ext>
              </a:extLst>
            </p:cNvPr>
            <p:cNvSpPr txBox="1"/>
            <p:nvPr/>
          </p:nvSpPr>
          <p:spPr>
            <a:xfrm>
              <a:off x="1307468" y="5337212"/>
              <a:ext cx="1005403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개인정보처리방침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FC3AED4A-FF4E-FE82-25FD-E6C52EE13149}"/>
                </a:ext>
              </a:extLst>
            </p:cNvPr>
            <p:cNvSpPr txBox="1"/>
            <p:nvPr/>
          </p:nvSpPr>
          <p:spPr>
            <a:xfrm>
              <a:off x="551385" y="5758080"/>
              <a:ext cx="6300700" cy="5068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이메일</a:t>
              </a:r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: raiseme@raiseme.ai 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주소 </a:t>
              </a:r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: 05510 </a:t>
              </a:r>
              <a:r>
                <a:rPr lang="ko-KR" alt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서울시 송파구 </a:t>
              </a:r>
              <a:r>
                <a:rPr lang="ko-KR" altLang="en-US" sz="800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올림픽로</a:t>
              </a:r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35</a:t>
              </a:r>
              <a:r>
                <a:rPr lang="ko-KR" alt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길 </a:t>
              </a:r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125 </a:t>
              </a:r>
              <a:r>
                <a:rPr lang="ko-KR" alt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삼성</a:t>
              </a:r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SDS </a:t>
              </a:r>
              <a:r>
                <a:rPr lang="ko-KR" alt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서관캠퍼스 </a:t>
              </a:r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4</a:t>
              </a:r>
              <a:r>
                <a:rPr lang="ko-KR" alt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층</a:t>
              </a:r>
              <a:endPara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099BE4A8-1784-BA5D-8B5C-2142653F2D70}"/>
                </a:ext>
              </a:extLst>
            </p:cNvPr>
            <p:cNvSpPr txBox="1"/>
            <p:nvPr/>
          </p:nvSpPr>
          <p:spPr>
            <a:xfrm>
              <a:off x="6860418" y="6049509"/>
              <a:ext cx="2373050" cy="2489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sz="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Copyrightⓒ 2022 </a:t>
              </a:r>
              <a:r>
                <a:rPr lang="en-US" altLang="ko-KR" sz="8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Raiseme</a:t>
              </a:r>
              <a:r>
                <a:rPr lang="en-US" altLang="ko-KR" sz="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. All rights reserved.</a:t>
              </a:r>
              <a:endParaRPr lang="ko-KR" altLang="en-US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4B40A8E8-CDEF-BA70-220A-5669F60EB0EE}"/>
              </a:ext>
            </a:extLst>
          </p:cNvPr>
          <p:cNvSpPr txBox="1"/>
          <p:nvPr/>
        </p:nvSpPr>
        <p:spPr>
          <a:xfrm>
            <a:off x="558813" y="1815173"/>
            <a:ext cx="21247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Raiseme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에게 </a:t>
            </a:r>
            <a:endParaRPr lang="en-US" altLang="ko-KR" sz="12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무엇이든 물어보세요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C2A0CA4-BB25-ED84-583F-074FDC5E0D7F}"/>
              </a:ext>
            </a:extLst>
          </p:cNvPr>
          <p:cNvSpPr txBox="1"/>
          <p:nvPr/>
        </p:nvSpPr>
        <p:spPr>
          <a:xfrm>
            <a:off x="558813" y="2627599"/>
            <a:ext cx="23043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05510 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서울시 송파구 </a:t>
            </a:r>
            <a:r>
              <a:rPr lang="ko-KR" altLang="en-US" sz="10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올림픽로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35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길 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125 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삼성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SDS 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서관캠퍼스 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4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층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AE286EF-7428-016E-254F-AC1D67DD1D60}"/>
              </a:ext>
            </a:extLst>
          </p:cNvPr>
          <p:cNvSpPr txBox="1"/>
          <p:nvPr/>
        </p:nvSpPr>
        <p:spPr>
          <a:xfrm>
            <a:off x="558813" y="2319823"/>
            <a:ext cx="23043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hello@raiseme.kr</a:t>
            </a:r>
            <a:endParaRPr lang="ko-KR" altLang="en-US" sz="1000" b="1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90B6160-840B-1D6F-45BD-C5BA04F5B080}"/>
              </a:ext>
            </a:extLst>
          </p:cNvPr>
          <p:cNvSpPr txBox="1"/>
          <p:nvPr/>
        </p:nvSpPr>
        <p:spPr>
          <a:xfrm>
            <a:off x="3767256" y="2319823"/>
            <a:ext cx="46330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Raiseme</a:t>
            </a:r>
            <a:r>
              <a:rPr lang="ko-KR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의 </a:t>
            </a:r>
            <a:r>
              <a:rPr lang="en-US" altLang="ko-KR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AI </a:t>
            </a:r>
            <a:r>
              <a:rPr lang="ko-KR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모델로 여러분의 서비스를 업그레이드 하고 싶다면</a:t>
            </a:r>
          </a:p>
          <a:p>
            <a:r>
              <a:rPr lang="ko-KR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회사명</a:t>
            </a:r>
            <a:r>
              <a:rPr lang="en-US" altLang="ko-KR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 </a:t>
            </a:r>
            <a:r>
              <a:rPr lang="ko-KR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성함</a:t>
            </a:r>
            <a:r>
              <a:rPr lang="en-US" altLang="ko-KR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 </a:t>
            </a:r>
            <a:r>
              <a:rPr lang="ko-KR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연락처</a:t>
            </a:r>
            <a:r>
              <a:rPr lang="en-US" altLang="ko-KR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 </a:t>
            </a:r>
            <a:r>
              <a:rPr lang="ko-KR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문의내용을 메일로 보내주세요</a:t>
            </a:r>
            <a:r>
              <a:rPr lang="en-US" altLang="ko-KR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.</a:t>
            </a:r>
          </a:p>
          <a:p>
            <a:endParaRPr lang="en-US" altLang="ko-KR" sz="10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r>
              <a:rPr lang="ko-KR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서비스 컨설턴트가 성공 사례와 함께 여러분의 서비스를 </a:t>
            </a:r>
            <a:r>
              <a:rPr lang="en-US" altLang="ko-KR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Raise</a:t>
            </a:r>
            <a:r>
              <a:rPr lang="ko-KR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해 드립니다</a:t>
            </a:r>
            <a:r>
              <a:rPr lang="en-US" altLang="ko-KR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.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46E0EFD-BF43-1EFD-5D55-D3526E6C116A}"/>
              </a:ext>
            </a:extLst>
          </p:cNvPr>
          <p:cNvSpPr txBox="1"/>
          <p:nvPr/>
        </p:nvSpPr>
        <p:spPr>
          <a:xfrm>
            <a:off x="3767256" y="3366345"/>
            <a:ext cx="379462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파트너십 문의 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| 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기술 문의 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| 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요금 문의 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| 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서비스 이용문의 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| 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기타</a:t>
            </a:r>
            <a:endParaRPr lang="en-US" altLang="ko-KR" sz="10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8E097565-5952-B4DB-C6F3-D6CC1783FA55}"/>
              </a:ext>
            </a:extLst>
          </p:cNvPr>
          <p:cNvGrpSpPr/>
          <p:nvPr/>
        </p:nvGrpSpPr>
        <p:grpSpPr>
          <a:xfrm>
            <a:off x="558813" y="3143732"/>
            <a:ext cx="1774874" cy="468834"/>
            <a:chOff x="600141" y="3111507"/>
            <a:chExt cx="1774874" cy="468834"/>
          </a:xfrm>
        </p:grpSpPr>
        <p:pic>
          <p:nvPicPr>
            <p:cNvPr id="37" name="그래픽 36" descr="다운로드 단색으로 채워진">
              <a:extLst>
                <a:ext uri="{FF2B5EF4-FFF2-40B4-BE49-F238E27FC236}">
                  <a16:creationId xmlns:a16="http://schemas.microsoft.com/office/drawing/2014/main" id="{7A340784-765B-410E-3147-FF2FA81890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flipH="1">
              <a:off x="600141" y="3163551"/>
              <a:ext cx="144000" cy="144000"/>
            </a:xfrm>
            <a:prstGeom prst="rect">
              <a:avLst/>
            </a:prstGeom>
          </p:spPr>
        </p:pic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5C28B315-BA2B-5CD9-926E-9B14ABB78177}"/>
                </a:ext>
              </a:extLst>
            </p:cNvPr>
            <p:cNvSpPr/>
            <p:nvPr/>
          </p:nvSpPr>
          <p:spPr>
            <a:xfrm>
              <a:off x="678404" y="3111507"/>
              <a:ext cx="1696611" cy="265064"/>
            </a:xfrm>
            <a:prstGeom prst="rect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Ins="90000" rtlCol="0" anchor="ctr"/>
            <a:lstStyle/>
            <a:p>
              <a:pPr algn="l"/>
              <a:r>
                <a:rPr lang="en-US" altLang="ko-KR" sz="800" u="sng" noProof="1">
                  <a:solidFill>
                    <a:schemeClr val="tx1">
                      <a:lumMod val="85000"/>
                      <a:lumOff val="1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Raiseme </a:t>
              </a:r>
              <a:r>
                <a:rPr lang="ko-KR" altLang="en-US" sz="800" u="sng" noProof="1">
                  <a:solidFill>
                    <a:schemeClr val="tx1">
                      <a:lumMod val="85000"/>
                      <a:lumOff val="1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소개자료를 받고 싶어요</a:t>
              </a: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84F0F471-2E8F-07CE-6A46-B09766187DB5}"/>
                </a:ext>
              </a:extLst>
            </p:cNvPr>
            <p:cNvSpPr/>
            <p:nvPr/>
          </p:nvSpPr>
          <p:spPr>
            <a:xfrm>
              <a:off x="678404" y="3315277"/>
              <a:ext cx="1696611" cy="265064"/>
            </a:xfrm>
            <a:prstGeom prst="rect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Ins="90000" rtlCol="0" anchor="ctr"/>
            <a:lstStyle/>
            <a:p>
              <a:pPr algn="l"/>
              <a:r>
                <a:rPr lang="en-US" altLang="ko-KR" sz="800" u="sng" noProof="1">
                  <a:solidFill>
                    <a:schemeClr val="tx1">
                      <a:lumMod val="85000"/>
                      <a:lumOff val="1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API </a:t>
              </a:r>
              <a:r>
                <a:rPr lang="ko-KR" altLang="en-US" sz="800" u="sng" noProof="1">
                  <a:solidFill>
                    <a:schemeClr val="tx1">
                      <a:lumMod val="85000"/>
                      <a:lumOff val="1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사용 방법을 알고 싶어요</a:t>
              </a:r>
            </a:p>
          </p:txBody>
        </p:sp>
        <p:sp>
          <p:nvSpPr>
            <p:cNvPr id="40" name="Open External">
              <a:extLst>
                <a:ext uri="{FF2B5EF4-FFF2-40B4-BE49-F238E27FC236}">
                  <a16:creationId xmlns:a16="http://schemas.microsoft.com/office/drawing/2014/main" id="{F9C28665-8CC5-E995-A3D2-2827C32A332C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623258" y="3392056"/>
              <a:ext cx="97766" cy="108000"/>
            </a:xfrm>
            <a:custGeom>
              <a:avLst/>
              <a:gdLst>
                <a:gd name="T0" fmla="*/ 445 w 666"/>
                <a:gd name="T1" fmla="*/ 0 h 666"/>
                <a:gd name="T2" fmla="*/ 433 w 666"/>
                <a:gd name="T3" fmla="*/ 14 h 666"/>
                <a:gd name="T4" fmla="*/ 447 w 666"/>
                <a:gd name="T5" fmla="*/ 26 h 666"/>
                <a:gd name="T6" fmla="*/ 621 w 666"/>
                <a:gd name="T7" fmla="*/ 26 h 666"/>
                <a:gd name="T8" fmla="*/ 342 w 666"/>
                <a:gd name="T9" fmla="*/ 305 h 666"/>
                <a:gd name="T10" fmla="*/ 342 w 666"/>
                <a:gd name="T11" fmla="*/ 324 h 666"/>
                <a:gd name="T12" fmla="*/ 361 w 666"/>
                <a:gd name="T13" fmla="*/ 324 h 666"/>
                <a:gd name="T14" fmla="*/ 640 w 666"/>
                <a:gd name="T15" fmla="*/ 45 h 666"/>
                <a:gd name="T16" fmla="*/ 640 w 666"/>
                <a:gd name="T17" fmla="*/ 218 h 666"/>
                <a:gd name="T18" fmla="*/ 653 w 666"/>
                <a:gd name="T19" fmla="*/ 232 h 666"/>
                <a:gd name="T20" fmla="*/ 666 w 666"/>
                <a:gd name="T21" fmla="*/ 218 h 666"/>
                <a:gd name="T22" fmla="*/ 666 w 666"/>
                <a:gd name="T23" fmla="*/ 0 h 666"/>
                <a:gd name="T24" fmla="*/ 445 w 666"/>
                <a:gd name="T25" fmla="*/ 0 h 666"/>
                <a:gd name="T26" fmla="*/ 27 w 666"/>
                <a:gd name="T27" fmla="*/ 119 h 666"/>
                <a:gd name="T28" fmla="*/ 0 w 666"/>
                <a:gd name="T29" fmla="*/ 146 h 666"/>
                <a:gd name="T30" fmla="*/ 0 w 666"/>
                <a:gd name="T31" fmla="*/ 639 h 666"/>
                <a:gd name="T32" fmla="*/ 27 w 666"/>
                <a:gd name="T33" fmla="*/ 666 h 666"/>
                <a:gd name="T34" fmla="*/ 520 w 666"/>
                <a:gd name="T35" fmla="*/ 666 h 666"/>
                <a:gd name="T36" fmla="*/ 547 w 666"/>
                <a:gd name="T37" fmla="*/ 639 h 666"/>
                <a:gd name="T38" fmla="*/ 547 w 666"/>
                <a:gd name="T39" fmla="*/ 226 h 666"/>
                <a:gd name="T40" fmla="*/ 533 w 666"/>
                <a:gd name="T41" fmla="*/ 212 h 666"/>
                <a:gd name="T42" fmla="*/ 520 w 666"/>
                <a:gd name="T43" fmla="*/ 226 h 666"/>
                <a:gd name="T44" fmla="*/ 520 w 666"/>
                <a:gd name="T45" fmla="*/ 639 h 666"/>
                <a:gd name="T46" fmla="*/ 27 w 666"/>
                <a:gd name="T47" fmla="*/ 639 h 666"/>
                <a:gd name="T48" fmla="*/ 27 w 666"/>
                <a:gd name="T49" fmla="*/ 146 h 666"/>
                <a:gd name="T50" fmla="*/ 440 w 666"/>
                <a:gd name="T51" fmla="*/ 146 h 666"/>
                <a:gd name="T52" fmla="*/ 453 w 666"/>
                <a:gd name="T53" fmla="*/ 133 h 666"/>
                <a:gd name="T54" fmla="*/ 440 w 666"/>
                <a:gd name="T55" fmla="*/ 119 h 666"/>
                <a:gd name="T56" fmla="*/ 27 w 666"/>
                <a:gd name="T57" fmla="*/ 119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66" h="666">
                  <a:moveTo>
                    <a:pt x="445" y="0"/>
                  </a:moveTo>
                  <a:cubicBezTo>
                    <a:pt x="438" y="0"/>
                    <a:pt x="432" y="7"/>
                    <a:pt x="433" y="14"/>
                  </a:cubicBezTo>
                  <a:cubicBezTo>
                    <a:pt x="434" y="21"/>
                    <a:pt x="440" y="27"/>
                    <a:pt x="447" y="26"/>
                  </a:cubicBezTo>
                  <a:lnTo>
                    <a:pt x="621" y="26"/>
                  </a:lnTo>
                  <a:lnTo>
                    <a:pt x="342" y="305"/>
                  </a:lnTo>
                  <a:cubicBezTo>
                    <a:pt x="337" y="310"/>
                    <a:pt x="337" y="319"/>
                    <a:pt x="342" y="324"/>
                  </a:cubicBezTo>
                  <a:cubicBezTo>
                    <a:pt x="347" y="329"/>
                    <a:pt x="356" y="329"/>
                    <a:pt x="361" y="324"/>
                  </a:cubicBezTo>
                  <a:lnTo>
                    <a:pt x="640" y="45"/>
                  </a:lnTo>
                  <a:lnTo>
                    <a:pt x="640" y="218"/>
                  </a:lnTo>
                  <a:cubicBezTo>
                    <a:pt x="639" y="225"/>
                    <a:pt x="646" y="232"/>
                    <a:pt x="653" y="232"/>
                  </a:cubicBezTo>
                  <a:cubicBezTo>
                    <a:pt x="660" y="232"/>
                    <a:pt x="666" y="225"/>
                    <a:pt x="666" y="218"/>
                  </a:cubicBezTo>
                  <a:lnTo>
                    <a:pt x="666" y="0"/>
                  </a:lnTo>
                  <a:lnTo>
                    <a:pt x="445" y="0"/>
                  </a:lnTo>
                  <a:close/>
                  <a:moveTo>
                    <a:pt x="27" y="119"/>
                  </a:moveTo>
                  <a:cubicBezTo>
                    <a:pt x="12" y="119"/>
                    <a:pt x="0" y="131"/>
                    <a:pt x="0" y="146"/>
                  </a:cubicBezTo>
                  <a:lnTo>
                    <a:pt x="0" y="639"/>
                  </a:lnTo>
                  <a:cubicBezTo>
                    <a:pt x="0" y="654"/>
                    <a:pt x="12" y="666"/>
                    <a:pt x="27" y="666"/>
                  </a:cubicBezTo>
                  <a:lnTo>
                    <a:pt x="520" y="666"/>
                  </a:lnTo>
                  <a:cubicBezTo>
                    <a:pt x="535" y="666"/>
                    <a:pt x="547" y="654"/>
                    <a:pt x="547" y="639"/>
                  </a:cubicBezTo>
                  <a:lnTo>
                    <a:pt x="547" y="226"/>
                  </a:lnTo>
                  <a:cubicBezTo>
                    <a:pt x="547" y="219"/>
                    <a:pt x="540" y="212"/>
                    <a:pt x="533" y="212"/>
                  </a:cubicBezTo>
                  <a:cubicBezTo>
                    <a:pt x="526" y="212"/>
                    <a:pt x="520" y="219"/>
                    <a:pt x="520" y="226"/>
                  </a:cubicBezTo>
                  <a:lnTo>
                    <a:pt x="520" y="639"/>
                  </a:lnTo>
                  <a:lnTo>
                    <a:pt x="27" y="639"/>
                  </a:lnTo>
                  <a:lnTo>
                    <a:pt x="27" y="146"/>
                  </a:lnTo>
                  <a:lnTo>
                    <a:pt x="440" y="146"/>
                  </a:lnTo>
                  <a:cubicBezTo>
                    <a:pt x="447" y="146"/>
                    <a:pt x="453" y="140"/>
                    <a:pt x="453" y="133"/>
                  </a:cubicBezTo>
                  <a:cubicBezTo>
                    <a:pt x="453" y="125"/>
                    <a:pt x="447" y="119"/>
                    <a:pt x="440" y="119"/>
                  </a:cubicBezTo>
                  <a:lnTo>
                    <a:pt x="27" y="119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BE38A8DC-1A2D-D18A-0623-CC483C07D70A}"/>
              </a:ext>
            </a:extLst>
          </p:cNvPr>
          <p:cNvSpPr/>
          <p:nvPr/>
        </p:nvSpPr>
        <p:spPr>
          <a:xfrm>
            <a:off x="217502" y="791183"/>
            <a:ext cx="9010636" cy="51606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 dirty="0">
              <a:latin typeface="+mn-ea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603BD94E-CD14-7438-2860-A93758B970C3}"/>
              </a:ext>
            </a:extLst>
          </p:cNvPr>
          <p:cNvSpPr/>
          <p:nvPr/>
        </p:nvSpPr>
        <p:spPr>
          <a:xfrm>
            <a:off x="217502" y="791183"/>
            <a:ext cx="9010636" cy="51606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 dirty="0">
              <a:latin typeface="+mn-ea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91E84151-41F0-C47B-3B3C-FF2CF93BE93F}"/>
              </a:ext>
            </a:extLst>
          </p:cNvPr>
          <p:cNvSpPr/>
          <p:nvPr/>
        </p:nvSpPr>
        <p:spPr bwMode="auto">
          <a:xfrm>
            <a:off x="338543" y="949952"/>
            <a:ext cx="1004929" cy="198522"/>
          </a:xfrm>
          <a:prstGeom prst="rect">
            <a:avLst/>
          </a:prstGeom>
          <a:noFill/>
          <a:ln w="28575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lIns="36000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050" b="1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Raiseme </a:t>
            </a:r>
            <a:r>
              <a:rPr lang="en-US" altLang="ko-KR" sz="1050" b="1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Logo</a:t>
            </a:r>
            <a:endParaRPr kumimoji="0" lang="ko-KR" altLang="en-US" sz="1050" b="1" dirty="0">
              <a:solidFill>
                <a:schemeClr val="bg1">
                  <a:lumMod val="65000"/>
                </a:schemeClr>
              </a:solidFill>
              <a:latin typeface="+mn-ea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A163150B-6DEA-5663-FBE3-A18D6D0D5C8B}"/>
              </a:ext>
            </a:extLst>
          </p:cNvPr>
          <p:cNvSpPr txBox="1"/>
          <p:nvPr/>
        </p:nvSpPr>
        <p:spPr>
          <a:xfrm>
            <a:off x="6758404" y="926102"/>
            <a:ext cx="502309" cy="246221"/>
          </a:xfrm>
          <a:prstGeom prst="rect">
            <a:avLst/>
          </a:prstGeom>
          <a:noFill/>
        </p:spPr>
        <p:txBody>
          <a:bodyPr wrap="none" lIns="36000" rIns="36000" rtlCol="0" anchor="ctr">
            <a:spAutoFit/>
          </a:bodyPr>
          <a:lstStyle/>
          <a:p>
            <a:pPr algn="ctr"/>
            <a:r>
              <a:rPr kumimoji="1" lang="en-US" altLang="en-US" sz="1000" b="1" dirty="0">
                <a:latin typeface="+mn-ea"/>
              </a:rPr>
              <a:t>Service</a:t>
            </a:r>
            <a:endParaRPr kumimoji="1" lang="x-none" altLang="en-US" sz="1000" b="1" dirty="0">
              <a:latin typeface="+mn-ea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69CA318C-2CF0-206B-E439-4698389ADE37}"/>
              </a:ext>
            </a:extLst>
          </p:cNvPr>
          <p:cNvSpPr txBox="1"/>
          <p:nvPr/>
        </p:nvSpPr>
        <p:spPr>
          <a:xfrm>
            <a:off x="8651687" y="926102"/>
            <a:ext cx="407731" cy="246221"/>
          </a:xfrm>
          <a:prstGeom prst="rect">
            <a:avLst/>
          </a:prstGeom>
          <a:noFill/>
        </p:spPr>
        <p:txBody>
          <a:bodyPr wrap="none" lIns="36000" rIns="36000" rtlCol="0" anchor="ctr">
            <a:spAutoFit/>
          </a:bodyPr>
          <a:lstStyle/>
          <a:p>
            <a:pPr algn="ctr"/>
            <a:r>
              <a:rPr kumimoji="1" lang="en-US" altLang="en-US" sz="1000" b="1" dirty="0">
                <a:latin typeface="+mn-ea"/>
              </a:rPr>
              <a:t>News</a:t>
            </a:r>
            <a:endParaRPr kumimoji="1" lang="x-none" altLang="en-US" sz="1000" b="1" dirty="0">
              <a:latin typeface="+mn-ea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AEAA2CD-CA5C-6F18-F4D5-C8550CDCD994}"/>
              </a:ext>
            </a:extLst>
          </p:cNvPr>
          <p:cNvSpPr txBox="1"/>
          <p:nvPr/>
        </p:nvSpPr>
        <p:spPr>
          <a:xfrm>
            <a:off x="7893956" y="926102"/>
            <a:ext cx="620930" cy="246221"/>
          </a:xfrm>
          <a:prstGeom prst="rect">
            <a:avLst/>
          </a:prstGeom>
          <a:noFill/>
        </p:spPr>
        <p:txBody>
          <a:bodyPr wrap="none" lIns="36000" rIns="36000" rtlCol="0" anchor="ctr">
            <a:spAutoFit/>
          </a:bodyPr>
          <a:lstStyle/>
          <a:p>
            <a:pPr algn="ctr"/>
            <a:r>
              <a:rPr kumimoji="1" lang="en-US" altLang="en-US" sz="1000" b="1" dirty="0">
                <a:latin typeface="+mn-ea"/>
              </a:rPr>
              <a:t>Use Case</a:t>
            </a:r>
            <a:endParaRPr kumimoji="1" lang="x-none" altLang="en-US" sz="1000" b="1" dirty="0">
              <a:latin typeface="+mn-ea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39A2775D-F351-9515-D74C-5809A6BF7FC2}"/>
              </a:ext>
            </a:extLst>
          </p:cNvPr>
          <p:cNvSpPr txBox="1"/>
          <p:nvPr/>
        </p:nvSpPr>
        <p:spPr>
          <a:xfrm>
            <a:off x="6170591" y="926102"/>
            <a:ext cx="451012" cy="246221"/>
          </a:xfrm>
          <a:prstGeom prst="rect">
            <a:avLst/>
          </a:prstGeom>
          <a:noFill/>
        </p:spPr>
        <p:txBody>
          <a:bodyPr wrap="none" lIns="36000" rIns="36000" rtlCol="0"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000" b="1" dirty="0">
                <a:latin typeface="+mn-ea"/>
              </a:rPr>
              <a:t>About</a:t>
            </a:r>
            <a:endParaRPr kumimoji="0" lang="ko-KR" altLang="en-US" sz="1000" b="1" dirty="0">
              <a:latin typeface="+mn-ea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AD8DB17B-0484-794E-7EBB-CECE30B08857}"/>
              </a:ext>
            </a:extLst>
          </p:cNvPr>
          <p:cNvSpPr txBox="1"/>
          <p:nvPr/>
        </p:nvSpPr>
        <p:spPr>
          <a:xfrm>
            <a:off x="7397514" y="926102"/>
            <a:ext cx="359641" cy="246221"/>
          </a:xfrm>
          <a:prstGeom prst="rect">
            <a:avLst/>
          </a:prstGeom>
          <a:noFill/>
        </p:spPr>
        <p:txBody>
          <a:bodyPr wrap="none" lIns="36000" rIns="36000" rtlCol="0" anchor="ctr">
            <a:spAutoFit/>
          </a:bodyPr>
          <a:lstStyle/>
          <a:p>
            <a:pPr algn="ctr"/>
            <a:r>
              <a:rPr kumimoji="1" lang="en-US" altLang="en-US" sz="1000" b="1" dirty="0">
                <a:latin typeface="+mn-ea"/>
              </a:rPr>
              <a:t>Tech</a:t>
            </a:r>
            <a:endParaRPr kumimoji="1" lang="x-none" altLang="en-US" sz="10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12184404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BE796F06-D029-44AC-AB87-9C24BCB2A51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  <a:ea typeface="+mn-ea"/>
              </a:rPr>
              <a:t>Use Case_</a:t>
            </a:r>
            <a:r>
              <a:rPr lang="ko-KR" altLang="en-US" dirty="0">
                <a:latin typeface="+mn-ea"/>
                <a:ea typeface="+mn-ea"/>
              </a:rPr>
              <a:t>원격수업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3E2C56D-8838-3556-ACD6-6A02018D7E8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  <a:ea typeface="+mn-ea"/>
              </a:rPr>
              <a:t>Main &gt; Use Case</a:t>
            </a:r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30F0EAB1-3B8A-D283-BB2A-EFDE5216662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  <a:ea typeface="+mn-ea"/>
              </a:rPr>
              <a:t>C_CLAS_01_T</a:t>
            </a:r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7FE4E18-3838-34A2-9C6B-A3855E2DD41C}"/>
              </a:ext>
            </a:extLst>
          </p:cNvPr>
          <p:cNvSpPr/>
          <p:nvPr/>
        </p:nvSpPr>
        <p:spPr bwMode="auto">
          <a:xfrm>
            <a:off x="217502" y="1307243"/>
            <a:ext cx="9010633" cy="2648751"/>
          </a:xfrm>
          <a:prstGeom prst="rect">
            <a:avLst/>
          </a:prstGeom>
          <a:solidFill>
            <a:srgbClr val="D9D9D9"/>
          </a:solidFill>
          <a:ln w="28575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0" lang="ko-KR" altLang="en-US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21" name="Freeform 129">
            <a:extLst>
              <a:ext uri="{FF2B5EF4-FFF2-40B4-BE49-F238E27FC236}">
                <a16:creationId xmlns:a16="http://schemas.microsoft.com/office/drawing/2014/main" id="{68B94DF3-C65B-F019-D97E-67A957E544DD}"/>
              </a:ext>
            </a:extLst>
          </p:cNvPr>
          <p:cNvSpPr>
            <a:spLocks noEditPoints="1"/>
          </p:cNvSpPr>
          <p:nvPr/>
        </p:nvSpPr>
        <p:spPr bwMode="auto">
          <a:xfrm>
            <a:off x="4329119" y="2313334"/>
            <a:ext cx="787402" cy="644552"/>
          </a:xfrm>
          <a:custGeom>
            <a:avLst/>
            <a:gdLst>
              <a:gd name="T0" fmla="*/ 800850339 w 68"/>
              <a:gd name="T1" fmla="*/ 578081024 h 55"/>
              <a:gd name="T2" fmla="*/ 741964184 w 68"/>
              <a:gd name="T3" fmla="*/ 648868068 h 55"/>
              <a:gd name="T4" fmla="*/ 58886155 w 68"/>
              <a:gd name="T5" fmla="*/ 648868068 h 55"/>
              <a:gd name="T6" fmla="*/ 0 w 68"/>
              <a:gd name="T7" fmla="*/ 578081024 h 55"/>
              <a:gd name="T8" fmla="*/ 0 w 68"/>
              <a:gd name="T9" fmla="*/ 70787044 h 55"/>
              <a:gd name="T10" fmla="*/ 58886155 w 68"/>
              <a:gd name="T11" fmla="*/ 0 h 55"/>
              <a:gd name="T12" fmla="*/ 741964184 w 68"/>
              <a:gd name="T13" fmla="*/ 0 h 55"/>
              <a:gd name="T14" fmla="*/ 800850339 w 68"/>
              <a:gd name="T15" fmla="*/ 70787044 h 55"/>
              <a:gd name="T16" fmla="*/ 800850339 w 68"/>
              <a:gd name="T17" fmla="*/ 578081024 h 55"/>
              <a:gd name="T18" fmla="*/ 58886155 w 68"/>
              <a:gd name="T19" fmla="*/ 58988631 h 55"/>
              <a:gd name="T20" fmla="*/ 47108238 w 68"/>
              <a:gd name="T21" fmla="*/ 70787044 h 55"/>
              <a:gd name="T22" fmla="*/ 47108238 w 68"/>
              <a:gd name="T23" fmla="*/ 578081024 h 55"/>
              <a:gd name="T24" fmla="*/ 58886155 w 68"/>
              <a:gd name="T25" fmla="*/ 601677850 h 55"/>
              <a:gd name="T26" fmla="*/ 741964184 w 68"/>
              <a:gd name="T27" fmla="*/ 601677850 h 55"/>
              <a:gd name="T28" fmla="*/ 753742101 w 68"/>
              <a:gd name="T29" fmla="*/ 578081024 h 55"/>
              <a:gd name="T30" fmla="*/ 753742101 w 68"/>
              <a:gd name="T31" fmla="*/ 70787044 h 55"/>
              <a:gd name="T32" fmla="*/ 741964184 w 68"/>
              <a:gd name="T33" fmla="*/ 58988631 h 55"/>
              <a:gd name="T34" fmla="*/ 58886155 w 68"/>
              <a:gd name="T35" fmla="*/ 58988631 h 55"/>
              <a:gd name="T36" fmla="*/ 188436383 w 68"/>
              <a:gd name="T37" fmla="*/ 271346327 h 55"/>
              <a:gd name="T38" fmla="*/ 105994393 w 68"/>
              <a:gd name="T39" fmla="*/ 188760870 h 55"/>
              <a:gd name="T40" fmla="*/ 188436383 w 68"/>
              <a:gd name="T41" fmla="*/ 106178848 h 55"/>
              <a:gd name="T42" fmla="*/ 270874942 w 68"/>
              <a:gd name="T43" fmla="*/ 188760870 h 55"/>
              <a:gd name="T44" fmla="*/ 188436383 w 68"/>
              <a:gd name="T45" fmla="*/ 271346327 h 55"/>
              <a:gd name="T46" fmla="*/ 694855946 w 68"/>
              <a:gd name="T47" fmla="*/ 542689220 h 55"/>
              <a:gd name="T48" fmla="*/ 105994393 w 68"/>
              <a:gd name="T49" fmla="*/ 542689220 h 55"/>
              <a:gd name="T50" fmla="*/ 105994393 w 68"/>
              <a:gd name="T51" fmla="*/ 460107198 h 55"/>
              <a:gd name="T52" fmla="*/ 235544621 w 68"/>
              <a:gd name="T53" fmla="*/ 330331523 h 55"/>
              <a:gd name="T54" fmla="*/ 306208694 w 68"/>
              <a:gd name="T55" fmla="*/ 389320154 h 55"/>
              <a:gd name="T56" fmla="*/ 518197480 w 68"/>
              <a:gd name="T57" fmla="*/ 176962457 h 55"/>
              <a:gd name="T58" fmla="*/ 694855946 w 68"/>
              <a:gd name="T59" fmla="*/ 353928349 h 55"/>
              <a:gd name="T60" fmla="*/ 694855946 w 68"/>
              <a:gd name="T61" fmla="*/ 542689220 h 55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68" h="55">
                <a:moveTo>
                  <a:pt x="68" y="49"/>
                </a:moveTo>
                <a:cubicBezTo>
                  <a:pt x="68" y="53"/>
                  <a:pt x="66" y="55"/>
                  <a:pt x="63" y="55"/>
                </a:cubicBezTo>
                <a:cubicBezTo>
                  <a:pt x="5" y="55"/>
                  <a:pt x="5" y="55"/>
                  <a:pt x="5" y="55"/>
                </a:cubicBezTo>
                <a:cubicBezTo>
                  <a:pt x="2" y="55"/>
                  <a:pt x="0" y="53"/>
                  <a:pt x="0" y="49"/>
                </a:cubicBezTo>
                <a:cubicBezTo>
                  <a:pt x="0" y="6"/>
                  <a:pt x="0" y="6"/>
                  <a:pt x="0" y="6"/>
                </a:cubicBezTo>
                <a:cubicBezTo>
                  <a:pt x="0" y="3"/>
                  <a:pt x="2" y="0"/>
                  <a:pt x="5" y="0"/>
                </a:cubicBezTo>
                <a:cubicBezTo>
                  <a:pt x="63" y="0"/>
                  <a:pt x="63" y="0"/>
                  <a:pt x="63" y="0"/>
                </a:cubicBezTo>
                <a:cubicBezTo>
                  <a:pt x="66" y="0"/>
                  <a:pt x="68" y="3"/>
                  <a:pt x="68" y="6"/>
                </a:cubicBezTo>
                <a:lnTo>
                  <a:pt x="68" y="49"/>
                </a:lnTo>
                <a:close/>
                <a:moveTo>
                  <a:pt x="5" y="5"/>
                </a:moveTo>
                <a:cubicBezTo>
                  <a:pt x="5" y="5"/>
                  <a:pt x="4" y="5"/>
                  <a:pt x="4" y="6"/>
                </a:cubicBezTo>
                <a:cubicBezTo>
                  <a:pt x="4" y="49"/>
                  <a:pt x="4" y="49"/>
                  <a:pt x="4" y="49"/>
                </a:cubicBezTo>
                <a:cubicBezTo>
                  <a:pt x="4" y="50"/>
                  <a:pt x="5" y="51"/>
                  <a:pt x="5" y="51"/>
                </a:cubicBezTo>
                <a:cubicBezTo>
                  <a:pt x="63" y="51"/>
                  <a:pt x="63" y="51"/>
                  <a:pt x="63" y="51"/>
                </a:cubicBezTo>
                <a:cubicBezTo>
                  <a:pt x="63" y="51"/>
                  <a:pt x="64" y="50"/>
                  <a:pt x="64" y="49"/>
                </a:cubicBezTo>
                <a:cubicBezTo>
                  <a:pt x="64" y="6"/>
                  <a:pt x="64" y="6"/>
                  <a:pt x="64" y="6"/>
                </a:cubicBezTo>
                <a:cubicBezTo>
                  <a:pt x="64" y="5"/>
                  <a:pt x="63" y="5"/>
                  <a:pt x="63" y="5"/>
                </a:cubicBezTo>
                <a:lnTo>
                  <a:pt x="5" y="5"/>
                </a:lnTo>
                <a:close/>
                <a:moveTo>
                  <a:pt x="16" y="23"/>
                </a:moveTo>
                <a:cubicBezTo>
                  <a:pt x="12" y="23"/>
                  <a:pt x="9" y="20"/>
                  <a:pt x="9" y="16"/>
                </a:cubicBezTo>
                <a:cubicBezTo>
                  <a:pt x="9" y="13"/>
                  <a:pt x="12" y="9"/>
                  <a:pt x="16" y="9"/>
                </a:cubicBezTo>
                <a:cubicBezTo>
                  <a:pt x="20" y="9"/>
                  <a:pt x="23" y="13"/>
                  <a:pt x="23" y="16"/>
                </a:cubicBezTo>
                <a:cubicBezTo>
                  <a:pt x="23" y="20"/>
                  <a:pt x="20" y="23"/>
                  <a:pt x="16" y="23"/>
                </a:cubicBezTo>
                <a:close/>
                <a:moveTo>
                  <a:pt x="59" y="46"/>
                </a:moveTo>
                <a:cubicBezTo>
                  <a:pt x="9" y="46"/>
                  <a:pt x="9" y="46"/>
                  <a:pt x="9" y="46"/>
                </a:cubicBezTo>
                <a:cubicBezTo>
                  <a:pt x="9" y="39"/>
                  <a:pt x="9" y="39"/>
                  <a:pt x="9" y="39"/>
                </a:cubicBezTo>
                <a:cubicBezTo>
                  <a:pt x="20" y="28"/>
                  <a:pt x="20" y="28"/>
                  <a:pt x="20" y="28"/>
                </a:cubicBezTo>
                <a:cubicBezTo>
                  <a:pt x="26" y="33"/>
                  <a:pt x="26" y="33"/>
                  <a:pt x="26" y="33"/>
                </a:cubicBezTo>
                <a:cubicBezTo>
                  <a:pt x="44" y="15"/>
                  <a:pt x="44" y="15"/>
                  <a:pt x="44" y="15"/>
                </a:cubicBezTo>
                <a:cubicBezTo>
                  <a:pt x="59" y="30"/>
                  <a:pt x="59" y="30"/>
                  <a:pt x="59" y="30"/>
                </a:cubicBezTo>
                <a:lnTo>
                  <a:pt x="59" y="46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/>
          <a:lstStyle/>
          <a:p>
            <a:endParaRPr lang="id-ID" dirty="0">
              <a:latin typeface="+mn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581F440-063B-DF95-7C9D-3083508EB5D5}"/>
              </a:ext>
            </a:extLst>
          </p:cNvPr>
          <p:cNvSpPr txBox="1"/>
          <p:nvPr/>
        </p:nvSpPr>
        <p:spPr>
          <a:xfrm>
            <a:off x="3251200" y="1764865"/>
            <a:ext cx="30241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언제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어디서나</a:t>
            </a:r>
            <a:endParaRPr lang="en-US" altLang="ko-KR" sz="12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2759C6A-27D1-60CF-4DAE-C5329A3EFABC}"/>
              </a:ext>
            </a:extLst>
          </p:cNvPr>
          <p:cNvSpPr txBox="1"/>
          <p:nvPr/>
        </p:nvSpPr>
        <p:spPr>
          <a:xfrm>
            <a:off x="3724375" y="1971880"/>
            <a:ext cx="2006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Raiseme</a:t>
            </a:r>
          </a:p>
        </p:txBody>
      </p:sp>
      <p:graphicFrame>
        <p:nvGraphicFramePr>
          <p:cNvPr id="7" name="표 7">
            <a:extLst>
              <a:ext uri="{FF2B5EF4-FFF2-40B4-BE49-F238E27FC236}">
                <a16:creationId xmlns:a16="http://schemas.microsoft.com/office/drawing/2014/main" id="{4267B0B1-7DF9-AB34-B448-EDD7D518AC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4094328"/>
              </p:ext>
            </p:extLst>
          </p:nvPr>
        </p:nvGraphicFramePr>
        <p:xfrm>
          <a:off x="200314" y="3959344"/>
          <a:ext cx="9027815" cy="4404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5563">
                  <a:extLst>
                    <a:ext uri="{9D8B030D-6E8A-4147-A177-3AD203B41FA5}">
                      <a16:colId xmlns:a16="http://schemas.microsoft.com/office/drawing/2014/main" val="1189413438"/>
                    </a:ext>
                  </a:extLst>
                </a:gridCol>
                <a:gridCol w="1805563">
                  <a:extLst>
                    <a:ext uri="{9D8B030D-6E8A-4147-A177-3AD203B41FA5}">
                      <a16:colId xmlns:a16="http://schemas.microsoft.com/office/drawing/2014/main" val="2926711323"/>
                    </a:ext>
                  </a:extLst>
                </a:gridCol>
                <a:gridCol w="1805563">
                  <a:extLst>
                    <a:ext uri="{9D8B030D-6E8A-4147-A177-3AD203B41FA5}">
                      <a16:colId xmlns:a16="http://schemas.microsoft.com/office/drawing/2014/main" val="1573006716"/>
                    </a:ext>
                  </a:extLst>
                </a:gridCol>
                <a:gridCol w="1805563">
                  <a:extLst>
                    <a:ext uri="{9D8B030D-6E8A-4147-A177-3AD203B41FA5}">
                      <a16:colId xmlns:a16="http://schemas.microsoft.com/office/drawing/2014/main" val="2609106868"/>
                    </a:ext>
                  </a:extLst>
                </a:gridCol>
                <a:gridCol w="1805563">
                  <a:extLst>
                    <a:ext uri="{9D8B030D-6E8A-4147-A177-3AD203B41FA5}">
                      <a16:colId xmlns:a16="http://schemas.microsoft.com/office/drawing/2014/main" val="21874734"/>
                    </a:ext>
                  </a:extLst>
                </a:gridCol>
              </a:tblGrid>
              <a:tr h="440481">
                <a:tc>
                  <a:txBody>
                    <a:bodyPr/>
                    <a:lstStyle/>
                    <a:p>
                      <a:pPr marL="0" marR="0" lvl="0" indent="0" algn="ctr" defTabSz="914192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/>
                          <a:ea typeface="+mn-ea"/>
                          <a:cs typeface="Segoe UI" panose="020B0502040204020203" pitchFamily="34" charset="0"/>
                        </a:rPr>
                        <a:t>화상상담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192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/>
                          <a:ea typeface="+mn-ea"/>
                          <a:cs typeface="Segoe UI" panose="020B0502040204020203" pitchFamily="34" charset="0"/>
                        </a:rPr>
                        <a:t>인터넷강의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192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/>
                          <a:ea typeface="+mn-ea"/>
                          <a:cs typeface="Segoe UI" panose="020B0502040204020203" pitchFamily="34" charset="0"/>
                        </a:rPr>
                        <a:t>자율학습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192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/>
                          <a:ea typeface="+mn-ea"/>
                          <a:cs typeface="Segoe UI" panose="020B0502040204020203" pitchFamily="34" charset="0"/>
                        </a:rPr>
                        <a:t>원격수업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192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/>
                          <a:ea typeface="+mn-ea"/>
                          <a:cs typeface="Segoe UI" panose="020B0502040204020203" pitchFamily="34" charset="0"/>
                        </a:rPr>
                        <a:t>온라인시험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6128675"/>
                  </a:ext>
                </a:extLst>
              </a:tr>
            </a:tbl>
          </a:graphicData>
        </a:graphic>
      </p:graphicFrame>
      <p:sp>
        <p:nvSpPr>
          <p:cNvPr id="73" name="직사각형 72">
            <a:extLst>
              <a:ext uri="{FF2B5EF4-FFF2-40B4-BE49-F238E27FC236}">
                <a16:creationId xmlns:a16="http://schemas.microsoft.com/office/drawing/2014/main" id="{632CFA03-10A0-9526-47DE-66E5AEF6AA06}"/>
              </a:ext>
            </a:extLst>
          </p:cNvPr>
          <p:cNvSpPr/>
          <p:nvPr/>
        </p:nvSpPr>
        <p:spPr>
          <a:xfrm>
            <a:off x="5622870" y="4341771"/>
            <a:ext cx="1812397" cy="6105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Ins="90000" rtlCol="0" anchor="ctr"/>
          <a:lstStyle/>
          <a:p>
            <a:pPr algn="l"/>
            <a:endParaRPr lang="ko-KR" altLang="en-US" sz="1000" noProof="1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504CAAA-E0F9-CF7C-FD17-199FFE579A16}"/>
              </a:ext>
            </a:extLst>
          </p:cNvPr>
          <p:cNvSpPr/>
          <p:nvPr/>
        </p:nvSpPr>
        <p:spPr>
          <a:xfrm>
            <a:off x="217502" y="5060725"/>
            <a:ext cx="9010621" cy="3266396"/>
          </a:xfrm>
          <a:prstGeom prst="rect">
            <a:avLst/>
          </a:prstGeom>
          <a:solidFill>
            <a:srgbClr val="F8F8F8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Ins="90000" rtlCol="0" anchor="ctr"/>
          <a:lstStyle/>
          <a:p>
            <a:pPr algn="l"/>
            <a:endParaRPr lang="ko-KR" altLang="en-US" sz="800" noProof="1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68279FB5-BFEB-07D9-A178-982E451810D3}"/>
              </a:ext>
            </a:extLst>
          </p:cNvPr>
          <p:cNvGrpSpPr/>
          <p:nvPr/>
        </p:nvGrpSpPr>
        <p:grpSpPr>
          <a:xfrm>
            <a:off x="3528106" y="5350156"/>
            <a:ext cx="5304744" cy="2613008"/>
            <a:chOff x="940283" y="1968960"/>
            <a:chExt cx="7460244" cy="2749990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A92EDF8-352F-8D5E-A6C9-77755F7ED8DA}"/>
                </a:ext>
              </a:extLst>
            </p:cNvPr>
            <p:cNvSpPr/>
            <p:nvPr/>
          </p:nvSpPr>
          <p:spPr bwMode="auto">
            <a:xfrm>
              <a:off x="940283" y="1968960"/>
              <a:ext cx="7460244" cy="2749990"/>
            </a:xfrm>
            <a:prstGeom prst="rect">
              <a:avLst/>
            </a:prstGeom>
            <a:solidFill>
              <a:srgbClr val="D9D9D9"/>
            </a:solidFill>
            <a:ln w="2857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kumimoji="0" lang="ko-KR" altLang="en-US" dirty="0">
                <a:solidFill>
                  <a:srgbClr val="FF0000"/>
                </a:solidFill>
                <a:latin typeface="+mn-ea"/>
              </a:endParaRPr>
            </a:p>
          </p:txBody>
        </p:sp>
        <p:sp>
          <p:nvSpPr>
            <p:cNvPr id="48" name="Freeform 129">
              <a:extLst>
                <a:ext uri="{FF2B5EF4-FFF2-40B4-BE49-F238E27FC236}">
                  <a16:creationId xmlns:a16="http://schemas.microsoft.com/office/drawing/2014/main" id="{6C86911C-63EC-9AF1-1D34-17A328DBA13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37971" y="3066951"/>
              <a:ext cx="986898" cy="522500"/>
            </a:xfrm>
            <a:custGeom>
              <a:avLst/>
              <a:gdLst>
                <a:gd name="T0" fmla="*/ 800850339 w 68"/>
                <a:gd name="T1" fmla="*/ 578081024 h 55"/>
                <a:gd name="T2" fmla="*/ 741964184 w 68"/>
                <a:gd name="T3" fmla="*/ 648868068 h 55"/>
                <a:gd name="T4" fmla="*/ 58886155 w 68"/>
                <a:gd name="T5" fmla="*/ 648868068 h 55"/>
                <a:gd name="T6" fmla="*/ 0 w 68"/>
                <a:gd name="T7" fmla="*/ 578081024 h 55"/>
                <a:gd name="T8" fmla="*/ 0 w 68"/>
                <a:gd name="T9" fmla="*/ 70787044 h 55"/>
                <a:gd name="T10" fmla="*/ 58886155 w 68"/>
                <a:gd name="T11" fmla="*/ 0 h 55"/>
                <a:gd name="T12" fmla="*/ 741964184 w 68"/>
                <a:gd name="T13" fmla="*/ 0 h 55"/>
                <a:gd name="T14" fmla="*/ 800850339 w 68"/>
                <a:gd name="T15" fmla="*/ 70787044 h 55"/>
                <a:gd name="T16" fmla="*/ 800850339 w 68"/>
                <a:gd name="T17" fmla="*/ 578081024 h 55"/>
                <a:gd name="T18" fmla="*/ 58886155 w 68"/>
                <a:gd name="T19" fmla="*/ 58988631 h 55"/>
                <a:gd name="T20" fmla="*/ 47108238 w 68"/>
                <a:gd name="T21" fmla="*/ 70787044 h 55"/>
                <a:gd name="T22" fmla="*/ 47108238 w 68"/>
                <a:gd name="T23" fmla="*/ 578081024 h 55"/>
                <a:gd name="T24" fmla="*/ 58886155 w 68"/>
                <a:gd name="T25" fmla="*/ 601677850 h 55"/>
                <a:gd name="T26" fmla="*/ 741964184 w 68"/>
                <a:gd name="T27" fmla="*/ 601677850 h 55"/>
                <a:gd name="T28" fmla="*/ 753742101 w 68"/>
                <a:gd name="T29" fmla="*/ 578081024 h 55"/>
                <a:gd name="T30" fmla="*/ 753742101 w 68"/>
                <a:gd name="T31" fmla="*/ 70787044 h 55"/>
                <a:gd name="T32" fmla="*/ 741964184 w 68"/>
                <a:gd name="T33" fmla="*/ 58988631 h 55"/>
                <a:gd name="T34" fmla="*/ 58886155 w 68"/>
                <a:gd name="T35" fmla="*/ 58988631 h 55"/>
                <a:gd name="T36" fmla="*/ 188436383 w 68"/>
                <a:gd name="T37" fmla="*/ 271346327 h 55"/>
                <a:gd name="T38" fmla="*/ 105994393 w 68"/>
                <a:gd name="T39" fmla="*/ 188760870 h 55"/>
                <a:gd name="T40" fmla="*/ 188436383 w 68"/>
                <a:gd name="T41" fmla="*/ 106178848 h 55"/>
                <a:gd name="T42" fmla="*/ 270874942 w 68"/>
                <a:gd name="T43" fmla="*/ 188760870 h 55"/>
                <a:gd name="T44" fmla="*/ 188436383 w 68"/>
                <a:gd name="T45" fmla="*/ 271346327 h 55"/>
                <a:gd name="T46" fmla="*/ 694855946 w 68"/>
                <a:gd name="T47" fmla="*/ 542689220 h 55"/>
                <a:gd name="T48" fmla="*/ 105994393 w 68"/>
                <a:gd name="T49" fmla="*/ 542689220 h 55"/>
                <a:gd name="T50" fmla="*/ 105994393 w 68"/>
                <a:gd name="T51" fmla="*/ 460107198 h 55"/>
                <a:gd name="T52" fmla="*/ 235544621 w 68"/>
                <a:gd name="T53" fmla="*/ 330331523 h 55"/>
                <a:gd name="T54" fmla="*/ 306208694 w 68"/>
                <a:gd name="T55" fmla="*/ 389320154 h 55"/>
                <a:gd name="T56" fmla="*/ 518197480 w 68"/>
                <a:gd name="T57" fmla="*/ 176962457 h 55"/>
                <a:gd name="T58" fmla="*/ 694855946 w 68"/>
                <a:gd name="T59" fmla="*/ 353928349 h 55"/>
                <a:gd name="T60" fmla="*/ 694855946 w 68"/>
                <a:gd name="T61" fmla="*/ 542689220 h 55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0" t="0" r="r" b="b"/>
              <a:pathLst>
                <a:path w="68" h="55">
                  <a:moveTo>
                    <a:pt x="68" y="49"/>
                  </a:moveTo>
                  <a:cubicBezTo>
                    <a:pt x="68" y="53"/>
                    <a:pt x="66" y="55"/>
                    <a:pt x="63" y="55"/>
                  </a:cubicBezTo>
                  <a:cubicBezTo>
                    <a:pt x="5" y="55"/>
                    <a:pt x="5" y="55"/>
                    <a:pt x="5" y="55"/>
                  </a:cubicBezTo>
                  <a:cubicBezTo>
                    <a:pt x="2" y="55"/>
                    <a:pt x="0" y="53"/>
                    <a:pt x="0" y="4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5" y="0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66" y="0"/>
                    <a:pt x="68" y="3"/>
                    <a:pt x="68" y="6"/>
                  </a:cubicBezTo>
                  <a:lnTo>
                    <a:pt x="68" y="49"/>
                  </a:lnTo>
                  <a:close/>
                  <a:moveTo>
                    <a:pt x="5" y="5"/>
                  </a:moveTo>
                  <a:cubicBezTo>
                    <a:pt x="5" y="5"/>
                    <a:pt x="4" y="5"/>
                    <a:pt x="4" y="6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4" y="50"/>
                    <a:pt x="5" y="51"/>
                    <a:pt x="5" y="51"/>
                  </a:cubicBezTo>
                  <a:cubicBezTo>
                    <a:pt x="63" y="51"/>
                    <a:pt x="63" y="51"/>
                    <a:pt x="63" y="51"/>
                  </a:cubicBezTo>
                  <a:cubicBezTo>
                    <a:pt x="63" y="51"/>
                    <a:pt x="64" y="50"/>
                    <a:pt x="64" y="49"/>
                  </a:cubicBezTo>
                  <a:cubicBezTo>
                    <a:pt x="64" y="6"/>
                    <a:pt x="64" y="6"/>
                    <a:pt x="64" y="6"/>
                  </a:cubicBezTo>
                  <a:cubicBezTo>
                    <a:pt x="64" y="5"/>
                    <a:pt x="63" y="5"/>
                    <a:pt x="63" y="5"/>
                  </a:cubicBezTo>
                  <a:lnTo>
                    <a:pt x="5" y="5"/>
                  </a:lnTo>
                  <a:close/>
                  <a:moveTo>
                    <a:pt x="16" y="23"/>
                  </a:moveTo>
                  <a:cubicBezTo>
                    <a:pt x="12" y="23"/>
                    <a:pt x="9" y="20"/>
                    <a:pt x="9" y="16"/>
                  </a:cubicBezTo>
                  <a:cubicBezTo>
                    <a:pt x="9" y="13"/>
                    <a:pt x="12" y="9"/>
                    <a:pt x="16" y="9"/>
                  </a:cubicBezTo>
                  <a:cubicBezTo>
                    <a:pt x="20" y="9"/>
                    <a:pt x="23" y="13"/>
                    <a:pt x="23" y="16"/>
                  </a:cubicBezTo>
                  <a:cubicBezTo>
                    <a:pt x="23" y="20"/>
                    <a:pt x="20" y="23"/>
                    <a:pt x="16" y="23"/>
                  </a:cubicBezTo>
                  <a:close/>
                  <a:moveTo>
                    <a:pt x="59" y="46"/>
                  </a:moveTo>
                  <a:cubicBezTo>
                    <a:pt x="9" y="46"/>
                    <a:pt x="9" y="46"/>
                    <a:pt x="9" y="46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20" y="28"/>
                    <a:pt x="20" y="28"/>
                    <a:pt x="20" y="28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44" y="15"/>
                    <a:pt x="44" y="15"/>
                    <a:pt x="44" y="15"/>
                  </a:cubicBezTo>
                  <a:cubicBezTo>
                    <a:pt x="59" y="30"/>
                    <a:pt x="59" y="30"/>
                    <a:pt x="59" y="30"/>
                  </a:cubicBezTo>
                  <a:lnTo>
                    <a:pt x="59" y="46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endParaRPr lang="id-ID" dirty="0">
                <a:latin typeface="+mn-ea"/>
              </a:endParaRPr>
            </a:p>
          </p:txBody>
        </p:sp>
      </p:grpSp>
      <p:sp>
        <p:nvSpPr>
          <p:cNvPr id="75" name="TextBox 74">
            <a:extLst>
              <a:ext uri="{FF2B5EF4-FFF2-40B4-BE49-F238E27FC236}">
                <a16:creationId xmlns:a16="http://schemas.microsoft.com/office/drawing/2014/main" id="{675BC68D-F318-C000-9699-310A1686AEDC}"/>
              </a:ext>
            </a:extLst>
          </p:cNvPr>
          <p:cNvSpPr txBox="1"/>
          <p:nvPr/>
        </p:nvSpPr>
        <p:spPr>
          <a:xfrm>
            <a:off x="559826" y="4833562"/>
            <a:ext cx="55361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원격 수업을 진행하면서 수집한 데이터를 기반으로 효과적인 수업 지도가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가능합니다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.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A231A2B1-438A-A3A3-E5F1-7E0D2C9BA76F}"/>
              </a:ext>
            </a:extLst>
          </p:cNvPr>
          <p:cNvSpPr txBox="1"/>
          <p:nvPr/>
        </p:nvSpPr>
        <p:spPr>
          <a:xfrm>
            <a:off x="557417" y="5347816"/>
            <a:ext cx="269137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latin typeface="+mn-ea"/>
              </a:rPr>
              <a:t>1. </a:t>
            </a:r>
            <a:r>
              <a:rPr lang="ko-KR" altLang="en-US" sz="900" b="1" dirty="0">
                <a:latin typeface="+mn-ea"/>
              </a:rPr>
              <a:t>학습 지도 대상 자동 선정</a:t>
            </a:r>
            <a:endParaRPr lang="en-US" altLang="ko-KR" sz="900" b="1" dirty="0">
              <a:latin typeface="+mn-ea"/>
            </a:endParaRPr>
          </a:p>
        </p:txBody>
      </p:sp>
      <p:sp>
        <p:nvSpPr>
          <p:cNvPr id="78" name="Chevron Down">
            <a:extLst>
              <a:ext uri="{FF2B5EF4-FFF2-40B4-BE49-F238E27FC236}">
                <a16:creationId xmlns:a16="http://schemas.microsoft.com/office/drawing/2014/main" id="{8FE2556C-7D24-A7CF-3F3A-35244E13BA54}"/>
              </a:ext>
            </a:extLst>
          </p:cNvPr>
          <p:cNvSpPr>
            <a:spLocks noChangeAspect="1"/>
          </p:cNvSpPr>
          <p:nvPr/>
        </p:nvSpPr>
        <p:spPr bwMode="auto">
          <a:xfrm flipV="1">
            <a:off x="2855348" y="5427232"/>
            <a:ext cx="131041" cy="72000"/>
          </a:xfrm>
          <a:custGeom>
            <a:avLst/>
            <a:gdLst>
              <a:gd name="T0" fmla="*/ 594 w 594"/>
              <a:gd name="T1" fmla="*/ 27 h 324"/>
              <a:gd name="T2" fmla="*/ 566 w 594"/>
              <a:gd name="T3" fmla="*/ 0 h 324"/>
              <a:gd name="T4" fmla="*/ 297 w 594"/>
              <a:gd name="T5" fmla="*/ 268 h 324"/>
              <a:gd name="T6" fmla="*/ 28 w 594"/>
              <a:gd name="T7" fmla="*/ 0 h 324"/>
              <a:gd name="T8" fmla="*/ 0 w 594"/>
              <a:gd name="T9" fmla="*/ 27 h 324"/>
              <a:gd name="T10" fmla="*/ 297 w 594"/>
              <a:gd name="T11" fmla="*/ 324 h 324"/>
              <a:gd name="T12" fmla="*/ 594 w 594"/>
              <a:gd name="T13" fmla="*/ 27 h 3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94" h="324">
                <a:moveTo>
                  <a:pt x="594" y="27"/>
                </a:moveTo>
                <a:lnTo>
                  <a:pt x="566" y="0"/>
                </a:lnTo>
                <a:lnTo>
                  <a:pt x="297" y="268"/>
                </a:lnTo>
                <a:lnTo>
                  <a:pt x="28" y="0"/>
                </a:lnTo>
                <a:lnTo>
                  <a:pt x="0" y="27"/>
                </a:lnTo>
                <a:lnTo>
                  <a:pt x="297" y="324"/>
                </a:lnTo>
                <a:lnTo>
                  <a:pt x="594" y="27"/>
                </a:lnTo>
                <a:close/>
              </a:path>
            </a:pathLst>
          </a:custGeom>
          <a:solidFill>
            <a:srgbClr val="5F5F5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E038CB7-EA53-7F89-1DBB-987D01CDF520}"/>
              </a:ext>
            </a:extLst>
          </p:cNvPr>
          <p:cNvSpPr txBox="1"/>
          <p:nvPr/>
        </p:nvSpPr>
        <p:spPr>
          <a:xfrm>
            <a:off x="559827" y="7171076"/>
            <a:ext cx="269137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2. </a:t>
            </a:r>
            <a:r>
              <a:rPr lang="ko-KR" altLang="en-US" sz="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개인 종합 분석 데이터 제공</a:t>
            </a:r>
          </a:p>
        </p:txBody>
      </p:sp>
      <p:sp>
        <p:nvSpPr>
          <p:cNvPr id="80" name="Chevron Down">
            <a:extLst>
              <a:ext uri="{FF2B5EF4-FFF2-40B4-BE49-F238E27FC236}">
                <a16:creationId xmlns:a16="http://schemas.microsoft.com/office/drawing/2014/main" id="{F5422BFC-A37D-0BDB-4722-B62B097B5F7C}"/>
              </a:ext>
            </a:extLst>
          </p:cNvPr>
          <p:cNvSpPr>
            <a:spLocks noChangeAspect="1"/>
          </p:cNvSpPr>
          <p:nvPr/>
        </p:nvSpPr>
        <p:spPr bwMode="auto">
          <a:xfrm>
            <a:off x="2855348" y="7250492"/>
            <a:ext cx="131041" cy="72000"/>
          </a:xfrm>
          <a:custGeom>
            <a:avLst/>
            <a:gdLst>
              <a:gd name="T0" fmla="*/ 594 w 594"/>
              <a:gd name="T1" fmla="*/ 27 h 324"/>
              <a:gd name="T2" fmla="*/ 566 w 594"/>
              <a:gd name="T3" fmla="*/ 0 h 324"/>
              <a:gd name="T4" fmla="*/ 297 w 594"/>
              <a:gd name="T5" fmla="*/ 268 h 324"/>
              <a:gd name="T6" fmla="*/ 28 w 594"/>
              <a:gd name="T7" fmla="*/ 0 h 324"/>
              <a:gd name="T8" fmla="*/ 0 w 594"/>
              <a:gd name="T9" fmla="*/ 27 h 324"/>
              <a:gd name="T10" fmla="*/ 297 w 594"/>
              <a:gd name="T11" fmla="*/ 324 h 324"/>
              <a:gd name="T12" fmla="*/ 594 w 594"/>
              <a:gd name="T13" fmla="*/ 27 h 3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94" h="324">
                <a:moveTo>
                  <a:pt x="594" y="27"/>
                </a:moveTo>
                <a:lnTo>
                  <a:pt x="566" y="0"/>
                </a:lnTo>
                <a:lnTo>
                  <a:pt x="297" y="268"/>
                </a:lnTo>
                <a:lnTo>
                  <a:pt x="28" y="0"/>
                </a:lnTo>
                <a:lnTo>
                  <a:pt x="0" y="27"/>
                </a:lnTo>
                <a:lnTo>
                  <a:pt x="297" y="324"/>
                </a:lnTo>
                <a:lnTo>
                  <a:pt x="594" y="27"/>
                </a:lnTo>
                <a:close/>
              </a:path>
            </a:pathLst>
          </a:custGeom>
          <a:solidFill>
            <a:srgbClr val="5F5F5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2EC4A6AE-3F16-9C4A-ECDD-6518560B4621}"/>
              </a:ext>
            </a:extLst>
          </p:cNvPr>
          <p:cNvSpPr txBox="1"/>
          <p:nvPr/>
        </p:nvSpPr>
        <p:spPr>
          <a:xfrm>
            <a:off x="559827" y="7675132"/>
            <a:ext cx="269137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19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3. </a:t>
            </a:r>
            <a:r>
              <a:rPr kumimoji="0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그룹별 종합 분석 데이터 제공</a:t>
            </a:r>
          </a:p>
        </p:txBody>
      </p:sp>
      <p:sp>
        <p:nvSpPr>
          <p:cNvPr id="82" name="Chevron Down">
            <a:extLst>
              <a:ext uri="{FF2B5EF4-FFF2-40B4-BE49-F238E27FC236}">
                <a16:creationId xmlns:a16="http://schemas.microsoft.com/office/drawing/2014/main" id="{73DF83F9-B762-F561-EE37-5BDA5CFE48F6}"/>
              </a:ext>
            </a:extLst>
          </p:cNvPr>
          <p:cNvSpPr>
            <a:spLocks noChangeAspect="1"/>
          </p:cNvSpPr>
          <p:nvPr/>
        </p:nvSpPr>
        <p:spPr bwMode="auto">
          <a:xfrm>
            <a:off x="2855348" y="7754548"/>
            <a:ext cx="131041" cy="72000"/>
          </a:xfrm>
          <a:custGeom>
            <a:avLst/>
            <a:gdLst>
              <a:gd name="T0" fmla="*/ 594 w 594"/>
              <a:gd name="T1" fmla="*/ 27 h 324"/>
              <a:gd name="T2" fmla="*/ 566 w 594"/>
              <a:gd name="T3" fmla="*/ 0 h 324"/>
              <a:gd name="T4" fmla="*/ 297 w 594"/>
              <a:gd name="T5" fmla="*/ 268 h 324"/>
              <a:gd name="T6" fmla="*/ 28 w 594"/>
              <a:gd name="T7" fmla="*/ 0 h 324"/>
              <a:gd name="T8" fmla="*/ 0 w 594"/>
              <a:gd name="T9" fmla="*/ 27 h 324"/>
              <a:gd name="T10" fmla="*/ 297 w 594"/>
              <a:gd name="T11" fmla="*/ 324 h 324"/>
              <a:gd name="T12" fmla="*/ 594 w 594"/>
              <a:gd name="T13" fmla="*/ 27 h 3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94" h="324">
                <a:moveTo>
                  <a:pt x="594" y="27"/>
                </a:moveTo>
                <a:lnTo>
                  <a:pt x="566" y="0"/>
                </a:lnTo>
                <a:lnTo>
                  <a:pt x="297" y="268"/>
                </a:lnTo>
                <a:lnTo>
                  <a:pt x="28" y="0"/>
                </a:lnTo>
                <a:lnTo>
                  <a:pt x="0" y="27"/>
                </a:lnTo>
                <a:lnTo>
                  <a:pt x="297" y="324"/>
                </a:lnTo>
                <a:lnTo>
                  <a:pt x="594" y="27"/>
                </a:lnTo>
                <a:close/>
              </a:path>
            </a:pathLst>
          </a:custGeom>
          <a:solidFill>
            <a:srgbClr val="5F5F5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86B620E3-ABDB-BA13-02A3-DFD58C1445DD}"/>
              </a:ext>
            </a:extLst>
          </p:cNvPr>
          <p:cNvSpPr txBox="1"/>
          <p:nvPr/>
        </p:nvSpPr>
        <p:spPr>
          <a:xfrm>
            <a:off x="557417" y="5633508"/>
            <a:ext cx="2688322" cy="807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수업 중 반복적으로 자리를 비우거나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지속적으로 집중도가 떨어지는 등 </a:t>
            </a:r>
            <a:endParaRPr lang="en-US" altLang="ko-KR" sz="8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지도가 필요한 학생 개인 혹은 모둠을</a:t>
            </a:r>
            <a:endParaRPr lang="en-US" altLang="ko-KR" sz="8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AI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가 지정하여 학습 지도 대상으로 전달해드립니다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.</a:t>
            </a:r>
          </a:p>
        </p:txBody>
      </p:sp>
      <p:sp>
        <p:nvSpPr>
          <p:cNvPr id="85" name="사각형: 둥근 모서리 84">
            <a:extLst>
              <a:ext uri="{FF2B5EF4-FFF2-40B4-BE49-F238E27FC236}">
                <a16:creationId xmlns:a16="http://schemas.microsoft.com/office/drawing/2014/main" id="{8DCC1848-9353-EDC7-8A15-93E9A5D1E6E4}"/>
              </a:ext>
            </a:extLst>
          </p:cNvPr>
          <p:cNvSpPr/>
          <p:nvPr/>
        </p:nvSpPr>
        <p:spPr>
          <a:xfrm>
            <a:off x="557417" y="6631016"/>
            <a:ext cx="745371" cy="26405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Ins="90000" rtlCol="0" anchor="ctr"/>
          <a:lstStyle/>
          <a:p>
            <a:pPr algn="ctr"/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#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집중도 분석 </a:t>
            </a:r>
          </a:p>
        </p:txBody>
      </p:sp>
      <p:sp>
        <p:nvSpPr>
          <p:cNvPr id="86" name="사각형: 둥근 모서리 85">
            <a:extLst>
              <a:ext uri="{FF2B5EF4-FFF2-40B4-BE49-F238E27FC236}">
                <a16:creationId xmlns:a16="http://schemas.microsoft.com/office/drawing/2014/main" id="{9F821A43-8AFC-91D5-F808-F9D95A5FA544}"/>
              </a:ext>
            </a:extLst>
          </p:cNvPr>
          <p:cNvSpPr/>
          <p:nvPr/>
        </p:nvSpPr>
        <p:spPr>
          <a:xfrm>
            <a:off x="1384893" y="6631016"/>
            <a:ext cx="745371" cy="26405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Ins="90000" rtlCol="0" anchor="ctr"/>
          <a:lstStyle/>
          <a:p>
            <a:pPr algn="ctr"/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#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자세 분석 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45FFF559-3347-99CA-31CD-23686880285C}"/>
              </a:ext>
            </a:extLst>
          </p:cNvPr>
          <p:cNvSpPr txBox="1"/>
          <p:nvPr/>
        </p:nvSpPr>
        <p:spPr>
          <a:xfrm>
            <a:off x="558813" y="4591059"/>
            <a:ext cx="29528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19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/>
                <a:ea typeface="맑은 고딕"/>
              </a:rPr>
              <a:t>원격수업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에도 </a:t>
            </a:r>
            <a:r>
              <a:rPr kumimoji="0" lang="en-US" altLang="ko-KR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Raiseme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cxnSp>
        <p:nvCxnSpPr>
          <p:cNvPr id="91" name="직선 연결선 90">
            <a:extLst>
              <a:ext uri="{FF2B5EF4-FFF2-40B4-BE49-F238E27FC236}">
                <a16:creationId xmlns:a16="http://schemas.microsoft.com/office/drawing/2014/main" id="{D34B89EE-EAD1-0296-B68E-8A487483D431}"/>
              </a:ext>
            </a:extLst>
          </p:cNvPr>
          <p:cNvCxnSpPr>
            <a:cxnSpLocks/>
          </p:cNvCxnSpPr>
          <p:nvPr/>
        </p:nvCxnSpPr>
        <p:spPr>
          <a:xfrm>
            <a:off x="559827" y="7459108"/>
            <a:ext cx="2567228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2" name="직선 연결선 91">
            <a:extLst>
              <a:ext uri="{FF2B5EF4-FFF2-40B4-BE49-F238E27FC236}">
                <a16:creationId xmlns:a16="http://schemas.microsoft.com/office/drawing/2014/main" id="{5D7A20DC-DD2B-1095-E210-5C71ABD4B79C}"/>
              </a:ext>
            </a:extLst>
          </p:cNvPr>
          <p:cNvCxnSpPr>
            <a:cxnSpLocks/>
          </p:cNvCxnSpPr>
          <p:nvPr/>
        </p:nvCxnSpPr>
        <p:spPr>
          <a:xfrm>
            <a:off x="559827" y="7963164"/>
            <a:ext cx="2567228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직선 연결선 92">
            <a:extLst>
              <a:ext uri="{FF2B5EF4-FFF2-40B4-BE49-F238E27FC236}">
                <a16:creationId xmlns:a16="http://schemas.microsoft.com/office/drawing/2014/main" id="{BF4B136C-7F95-2D5C-19E5-AF2764D92914}"/>
              </a:ext>
            </a:extLst>
          </p:cNvPr>
          <p:cNvCxnSpPr>
            <a:cxnSpLocks/>
          </p:cNvCxnSpPr>
          <p:nvPr/>
        </p:nvCxnSpPr>
        <p:spPr>
          <a:xfrm>
            <a:off x="557417" y="5622904"/>
            <a:ext cx="2567228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71" name="표 70">
            <a:extLst>
              <a:ext uri="{FF2B5EF4-FFF2-40B4-BE49-F238E27FC236}">
                <a16:creationId xmlns:a16="http://schemas.microsoft.com/office/drawing/2014/main" id="{FA42664E-AA14-D567-ED45-665652704C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9675257"/>
              </p:ext>
            </p:extLst>
          </p:nvPr>
        </p:nvGraphicFramePr>
        <p:xfrm>
          <a:off x="9317697" y="798693"/>
          <a:ext cx="2656801" cy="15652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6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61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31715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B="6480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lnSpc>
                          <a:spcPts val="1200"/>
                        </a:lnSpc>
                        <a:buFontTx/>
                        <a:buNone/>
                      </a:pPr>
                      <a:r>
                        <a:rPr lang="en-US" altLang="ko-KR" sz="800" b="1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Title + </a:t>
                      </a:r>
                      <a:r>
                        <a:rPr lang="ko-KR" altLang="en-US" sz="800" b="1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개요 소개</a:t>
                      </a:r>
                      <a:endParaRPr lang="en-US" altLang="ko-KR" sz="800" b="1" baseline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B="648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3429401"/>
                  </a:ext>
                </a:extLst>
              </a:tr>
              <a:tr h="231715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B="6480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lnSpc>
                          <a:spcPts val="1200"/>
                        </a:lnSpc>
                        <a:buFontTx/>
                        <a:buNone/>
                      </a:pPr>
                      <a:r>
                        <a:rPr lang="ko-KR" altLang="en-US" sz="800" b="1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메인 기능 소개</a:t>
                      </a:r>
                      <a:endParaRPr lang="en-US" altLang="ko-KR" sz="800" b="1" baseline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lnSpc>
                          <a:spcPts val="1200"/>
                        </a:lnSpc>
                        <a:buFontTx/>
                        <a:buChar char="-"/>
                      </a:pP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디폴트 </a:t>
                      </a: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= </a:t>
                      </a: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최상단의 쇼케이스 소개 내용 펼친 상태 </a:t>
                      </a: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+ </a:t>
                      </a: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하단의 </a:t>
                      </a: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개 접힘 상태</a:t>
                      </a: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</a:t>
                      </a:r>
                    </a:p>
                    <a:p>
                      <a:pPr marL="171450" indent="-171450" latinLnBrk="1">
                        <a:lnSpc>
                          <a:spcPts val="1200"/>
                        </a:lnSpc>
                        <a:buFontTx/>
                        <a:buChar char="-"/>
                      </a:pPr>
                      <a:r>
                        <a:rPr lang="en-US" altLang="ko-KR" sz="800" b="1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2a. </a:t>
                      </a: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AI </a:t>
                      </a: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모델</a:t>
                      </a: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: </a:t>
                      </a: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쇼케이스와 연관된 </a:t>
                      </a: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AI </a:t>
                      </a: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모델</a:t>
                      </a: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 </a:t>
                      </a: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선택하면 해당 </a:t>
                      </a: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AI</a:t>
                      </a: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모델 소개 탭으로 이동</a:t>
                      </a: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</a:p>
                    <a:p>
                      <a:pPr marL="171450" indent="-171450" latinLnBrk="1">
                        <a:lnSpc>
                          <a:spcPts val="1200"/>
                        </a:lnSpc>
                        <a:buFontTx/>
                        <a:buChar char="-"/>
                      </a:pPr>
                      <a:r>
                        <a:rPr lang="en-US" altLang="ko-KR" sz="800" b="1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2b.  </a:t>
                      </a: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해당 영역을 선택하면 쇼케이스가 펼쳐지고</a:t>
                      </a: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펼쳐져 있던 다른 쇼케이스는 접힘</a:t>
                      </a: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</a:p>
                    <a:p>
                      <a:pPr marL="171450" indent="-171450" latinLnBrk="1">
                        <a:lnSpc>
                          <a:spcPts val="1200"/>
                        </a:lnSpc>
                        <a:buFontTx/>
                        <a:buChar char="-"/>
                      </a:pPr>
                      <a:r>
                        <a:rPr lang="en-US" altLang="ko-KR" sz="800" b="1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2c. </a:t>
                      </a: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선택한 쇼케이스와 연관된 </a:t>
                      </a:r>
                      <a:r>
                        <a:rPr lang="ko-KR" altLang="en-US" sz="800" b="0" baseline="0" dirty="0" err="1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화면이미지</a:t>
                      </a: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출력</a:t>
                      </a:r>
                      <a:endParaRPr lang="en-US" altLang="ko-KR" sz="800" b="0" baseline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B="648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3451902"/>
                  </a:ext>
                </a:extLst>
              </a:tr>
            </a:tbl>
          </a:graphicData>
        </a:graphic>
      </p:graphicFrame>
      <p:sp>
        <p:nvSpPr>
          <p:cNvPr id="72" name="타원 71">
            <a:extLst>
              <a:ext uri="{FF2B5EF4-FFF2-40B4-BE49-F238E27FC236}">
                <a16:creationId xmlns:a16="http://schemas.microsoft.com/office/drawing/2014/main" id="{B88BF468-70B6-590A-021B-B2DDC205842C}"/>
              </a:ext>
            </a:extLst>
          </p:cNvPr>
          <p:cNvSpPr/>
          <p:nvPr/>
        </p:nvSpPr>
        <p:spPr>
          <a:xfrm>
            <a:off x="366226" y="4641554"/>
            <a:ext cx="166154" cy="166154"/>
          </a:xfrm>
          <a:prstGeom prst="ellipse">
            <a:avLst/>
          </a:prstGeom>
          <a:solidFill>
            <a:srgbClr val="C0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38" dirty="0">
                <a:solidFill>
                  <a:schemeClr val="bg1"/>
                </a:solidFill>
                <a:latin typeface="+mn-ea"/>
              </a:rPr>
              <a:t>1</a:t>
            </a:r>
            <a:endParaRPr lang="ko-KR" altLang="en-US" sz="738" dirty="0" err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7E7DA299-76FE-E4BC-772B-D893293AAF82}"/>
              </a:ext>
            </a:extLst>
          </p:cNvPr>
          <p:cNvSpPr/>
          <p:nvPr/>
        </p:nvSpPr>
        <p:spPr>
          <a:xfrm>
            <a:off x="3710403" y="5502417"/>
            <a:ext cx="166154" cy="166154"/>
          </a:xfrm>
          <a:prstGeom prst="ellipse">
            <a:avLst/>
          </a:prstGeom>
          <a:solidFill>
            <a:srgbClr val="C0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38" dirty="0">
                <a:solidFill>
                  <a:schemeClr val="bg1"/>
                </a:solidFill>
                <a:latin typeface="+mn-ea"/>
              </a:rPr>
              <a:t>2c</a:t>
            </a:r>
            <a:endParaRPr lang="ko-KR" altLang="en-US" sz="738" dirty="0" err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id="{9BAB424B-C2B6-D053-22E5-67EE6B1FB2F0}"/>
              </a:ext>
            </a:extLst>
          </p:cNvPr>
          <p:cNvSpPr/>
          <p:nvPr/>
        </p:nvSpPr>
        <p:spPr>
          <a:xfrm>
            <a:off x="366226" y="5403237"/>
            <a:ext cx="166154" cy="166154"/>
          </a:xfrm>
          <a:prstGeom prst="ellipse">
            <a:avLst/>
          </a:prstGeom>
          <a:solidFill>
            <a:srgbClr val="C0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38" dirty="0">
                <a:solidFill>
                  <a:schemeClr val="bg1"/>
                </a:solidFill>
                <a:latin typeface="+mn-ea"/>
              </a:rPr>
              <a:t>2</a:t>
            </a:r>
            <a:endParaRPr lang="ko-KR" altLang="en-US" sz="738" dirty="0" err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8A3743CE-2DAF-16D9-2DE1-8861477F9E2B}"/>
              </a:ext>
            </a:extLst>
          </p:cNvPr>
          <p:cNvSpPr/>
          <p:nvPr/>
        </p:nvSpPr>
        <p:spPr>
          <a:xfrm>
            <a:off x="366226" y="6679965"/>
            <a:ext cx="166154" cy="166154"/>
          </a:xfrm>
          <a:prstGeom prst="ellipse">
            <a:avLst/>
          </a:prstGeom>
          <a:solidFill>
            <a:srgbClr val="C0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38" dirty="0">
                <a:solidFill>
                  <a:schemeClr val="bg1"/>
                </a:solidFill>
                <a:latin typeface="+mn-ea"/>
              </a:rPr>
              <a:t>2a</a:t>
            </a:r>
            <a:endParaRPr lang="ko-KR" altLang="en-US" sz="738" dirty="0" err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15191013-869E-76FC-5B85-546C9751F4AB}"/>
              </a:ext>
            </a:extLst>
          </p:cNvPr>
          <p:cNvSpPr/>
          <p:nvPr/>
        </p:nvSpPr>
        <p:spPr>
          <a:xfrm>
            <a:off x="366226" y="7208317"/>
            <a:ext cx="166154" cy="166154"/>
          </a:xfrm>
          <a:prstGeom prst="ellipse">
            <a:avLst/>
          </a:prstGeom>
          <a:solidFill>
            <a:srgbClr val="C0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38" dirty="0">
                <a:solidFill>
                  <a:schemeClr val="bg1"/>
                </a:solidFill>
                <a:latin typeface="+mn-ea"/>
              </a:rPr>
              <a:t>2b</a:t>
            </a:r>
            <a:endParaRPr lang="ko-KR" altLang="en-US" sz="738" dirty="0" err="1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6611F75-6210-2826-E560-1A5E6E422A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4750" y="6910483"/>
            <a:ext cx="1290652" cy="982849"/>
          </a:xfrm>
          <a:prstGeom prst="rect">
            <a:avLst/>
          </a:prstGeom>
        </p:spPr>
      </p:pic>
      <p:sp>
        <p:nvSpPr>
          <p:cNvPr id="49" name="직사각형 48">
            <a:extLst>
              <a:ext uri="{FF2B5EF4-FFF2-40B4-BE49-F238E27FC236}">
                <a16:creationId xmlns:a16="http://schemas.microsoft.com/office/drawing/2014/main" id="{DF4A1A51-E0BE-43C5-1BED-E99329F27318}"/>
              </a:ext>
            </a:extLst>
          </p:cNvPr>
          <p:cNvSpPr/>
          <p:nvPr/>
        </p:nvSpPr>
        <p:spPr>
          <a:xfrm>
            <a:off x="217502" y="791183"/>
            <a:ext cx="9010636" cy="51606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 dirty="0">
              <a:latin typeface="+mn-ea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6E77AC9B-46A1-C1B3-B2E9-BB514787527D}"/>
              </a:ext>
            </a:extLst>
          </p:cNvPr>
          <p:cNvSpPr/>
          <p:nvPr/>
        </p:nvSpPr>
        <p:spPr>
          <a:xfrm>
            <a:off x="217502" y="791183"/>
            <a:ext cx="9010636" cy="51606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 dirty="0">
              <a:latin typeface="+mn-ea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BD7584C6-1785-0CA6-14EB-827CD3057D0B}"/>
              </a:ext>
            </a:extLst>
          </p:cNvPr>
          <p:cNvSpPr/>
          <p:nvPr/>
        </p:nvSpPr>
        <p:spPr bwMode="auto">
          <a:xfrm>
            <a:off x="338543" y="949952"/>
            <a:ext cx="1004929" cy="198522"/>
          </a:xfrm>
          <a:prstGeom prst="rect">
            <a:avLst/>
          </a:prstGeom>
          <a:noFill/>
          <a:ln w="28575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lIns="36000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050" b="1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Raiseme </a:t>
            </a:r>
            <a:r>
              <a:rPr lang="en-US" altLang="ko-KR" sz="1050" b="1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Logo</a:t>
            </a:r>
            <a:endParaRPr kumimoji="0" lang="ko-KR" altLang="en-US" sz="1050" b="1" dirty="0">
              <a:solidFill>
                <a:schemeClr val="bg1">
                  <a:lumMod val="65000"/>
                </a:schemeClr>
              </a:solidFill>
              <a:latin typeface="+mn-ea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3C0CA8A-D85A-3B45-2CA7-0CD9009B5728}"/>
              </a:ext>
            </a:extLst>
          </p:cNvPr>
          <p:cNvSpPr txBox="1"/>
          <p:nvPr/>
        </p:nvSpPr>
        <p:spPr>
          <a:xfrm>
            <a:off x="6758404" y="926102"/>
            <a:ext cx="502309" cy="246221"/>
          </a:xfrm>
          <a:prstGeom prst="rect">
            <a:avLst/>
          </a:prstGeom>
          <a:noFill/>
        </p:spPr>
        <p:txBody>
          <a:bodyPr wrap="none" lIns="36000" rIns="36000" rtlCol="0" anchor="ctr">
            <a:spAutoFit/>
          </a:bodyPr>
          <a:lstStyle/>
          <a:p>
            <a:pPr algn="ctr"/>
            <a:r>
              <a:rPr kumimoji="1" lang="en-US" altLang="en-US" sz="1000" b="1" dirty="0">
                <a:latin typeface="+mn-ea"/>
              </a:rPr>
              <a:t>Service</a:t>
            </a:r>
            <a:endParaRPr kumimoji="1" lang="x-none" altLang="en-US" sz="1000" b="1" dirty="0">
              <a:latin typeface="+mn-ea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8462A56-DB53-C82B-DE5B-B1523D44BC35}"/>
              </a:ext>
            </a:extLst>
          </p:cNvPr>
          <p:cNvSpPr txBox="1"/>
          <p:nvPr/>
        </p:nvSpPr>
        <p:spPr>
          <a:xfrm>
            <a:off x="8651687" y="926102"/>
            <a:ext cx="407731" cy="246221"/>
          </a:xfrm>
          <a:prstGeom prst="rect">
            <a:avLst/>
          </a:prstGeom>
          <a:noFill/>
        </p:spPr>
        <p:txBody>
          <a:bodyPr wrap="none" lIns="36000" rIns="36000" rtlCol="0" anchor="ctr">
            <a:spAutoFit/>
          </a:bodyPr>
          <a:lstStyle/>
          <a:p>
            <a:pPr algn="ctr"/>
            <a:r>
              <a:rPr kumimoji="1" lang="en-US" altLang="en-US" sz="1000" b="1" dirty="0">
                <a:latin typeface="+mn-ea"/>
              </a:rPr>
              <a:t>News</a:t>
            </a:r>
            <a:endParaRPr kumimoji="1" lang="x-none" altLang="en-US" sz="1000" b="1" dirty="0">
              <a:latin typeface="+mn-ea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1B37648-18E6-D1AE-2DC6-0214F110641F}"/>
              </a:ext>
            </a:extLst>
          </p:cNvPr>
          <p:cNvSpPr txBox="1"/>
          <p:nvPr/>
        </p:nvSpPr>
        <p:spPr>
          <a:xfrm>
            <a:off x="7893956" y="926102"/>
            <a:ext cx="620930" cy="246221"/>
          </a:xfrm>
          <a:prstGeom prst="rect">
            <a:avLst/>
          </a:prstGeom>
          <a:noFill/>
        </p:spPr>
        <p:txBody>
          <a:bodyPr wrap="none" lIns="36000" rIns="36000" rtlCol="0" anchor="ctr">
            <a:spAutoFit/>
          </a:bodyPr>
          <a:lstStyle/>
          <a:p>
            <a:pPr algn="ctr"/>
            <a:r>
              <a:rPr kumimoji="1" lang="en-US" altLang="en-US" sz="1000" b="1" dirty="0">
                <a:latin typeface="+mn-ea"/>
              </a:rPr>
              <a:t>Use Case</a:t>
            </a:r>
            <a:endParaRPr kumimoji="1" lang="x-none" altLang="en-US" sz="1000" b="1" dirty="0">
              <a:latin typeface="+mn-ea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1EFA8F8-9BAC-C51F-A6AD-CEDADA5B2180}"/>
              </a:ext>
            </a:extLst>
          </p:cNvPr>
          <p:cNvSpPr txBox="1"/>
          <p:nvPr/>
        </p:nvSpPr>
        <p:spPr>
          <a:xfrm>
            <a:off x="6170591" y="926102"/>
            <a:ext cx="451012" cy="246221"/>
          </a:xfrm>
          <a:prstGeom prst="rect">
            <a:avLst/>
          </a:prstGeom>
          <a:noFill/>
        </p:spPr>
        <p:txBody>
          <a:bodyPr wrap="none" lIns="36000" rIns="36000" rtlCol="0"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000" b="1" dirty="0">
                <a:latin typeface="+mn-ea"/>
              </a:rPr>
              <a:t>About</a:t>
            </a:r>
            <a:endParaRPr kumimoji="0" lang="ko-KR" altLang="en-US" sz="1000" b="1" dirty="0">
              <a:latin typeface="+mn-ea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48A5B39-E943-D2EB-515B-1E340B323C9D}"/>
              </a:ext>
            </a:extLst>
          </p:cNvPr>
          <p:cNvSpPr txBox="1"/>
          <p:nvPr/>
        </p:nvSpPr>
        <p:spPr>
          <a:xfrm>
            <a:off x="7397514" y="926102"/>
            <a:ext cx="359641" cy="246221"/>
          </a:xfrm>
          <a:prstGeom prst="rect">
            <a:avLst/>
          </a:prstGeom>
          <a:noFill/>
        </p:spPr>
        <p:txBody>
          <a:bodyPr wrap="none" lIns="36000" rIns="36000" rtlCol="0" anchor="ctr">
            <a:spAutoFit/>
          </a:bodyPr>
          <a:lstStyle/>
          <a:p>
            <a:pPr algn="ctr"/>
            <a:r>
              <a:rPr kumimoji="1" lang="en-US" altLang="en-US" sz="1000" b="1" dirty="0">
                <a:latin typeface="+mn-ea"/>
              </a:rPr>
              <a:t>Tech</a:t>
            </a:r>
            <a:endParaRPr kumimoji="1" lang="x-none" altLang="en-US" sz="10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5208275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3F1D2B-D891-533F-0357-0ABE944787E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  <a:ea typeface="+mn-ea"/>
              </a:rPr>
              <a:t>Use Case_</a:t>
            </a:r>
            <a:r>
              <a:rPr lang="ko-KR" altLang="en-US" dirty="0">
                <a:latin typeface="+mn-ea"/>
                <a:ea typeface="+mn-ea"/>
              </a:rPr>
              <a:t>원격수업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EEEBC6B-BAE9-90D2-13D7-6D337B4267B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  <a:ea typeface="+mn-ea"/>
              </a:rPr>
              <a:t>Main &gt; Use Case</a:t>
            </a:r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91E05F9-CEFD-223A-1F47-4AFF0B56113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  <a:ea typeface="+mn-ea"/>
              </a:rPr>
              <a:t>C_CLAS_01_T</a:t>
            </a:r>
            <a:endParaRPr lang="ko-KR" altLang="en-US" dirty="0">
              <a:latin typeface="+mn-ea"/>
              <a:ea typeface="+mn-ea"/>
            </a:endParaRPr>
          </a:p>
        </p:txBody>
      </p: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A6AC60A5-8BB0-660C-606F-CE4C3CCF01AB}"/>
              </a:ext>
            </a:extLst>
          </p:cNvPr>
          <p:cNvGrpSpPr/>
          <p:nvPr/>
        </p:nvGrpSpPr>
        <p:grpSpPr>
          <a:xfrm>
            <a:off x="3528106" y="2312988"/>
            <a:ext cx="5304744" cy="2613008"/>
            <a:chOff x="940283" y="1968960"/>
            <a:chExt cx="7460244" cy="2749990"/>
          </a:xfrm>
        </p:grpSpPr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5F60BF13-0F57-5569-41D7-24FCEF72CCFC}"/>
                </a:ext>
              </a:extLst>
            </p:cNvPr>
            <p:cNvSpPr/>
            <p:nvPr/>
          </p:nvSpPr>
          <p:spPr bwMode="auto">
            <a:xfrm>
              <a:off x="940283" y="1968960"/>
              <a:ext cx="7460244" cy="2749990"/>
            </a:xfrm>
            <a:prstGeom prst="rect">
              <a:avLst/>
            </a:prstGeom>
            <a:solidFill>
              <a:srgbClr val="D9D9D9"/>
            </a:solidFill>
            <a:ln w="2857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kumimoji="0" lang="ko-KR" altLang="en-US" dirty="0">
                <a:solidFill>
                  <a:srgbClr val="FF0000"/>
                </a:solidFill>
                <a:latin typeface="+mn-ea"/>
              </a:endParaRPr>
            </a:p>
          </p:txBody>
        </p:sp>
        <p:sp>
          <p:nvSpPr>
            <p:cNvPr id="98" name="Freeform 129">
              <a:extLst>
                <a:ext uri="{FF2B5EF4-FFF2-40B4-BE49-F238E27FC236}">
                  <a16:creationId xmlns:a16="http://schemas.microsoft.com/office/drawing/2014/main" id="{F5AFBA9C-F2A0-9BAE-A572-0EC4808A00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37971" y="3066951"/>
              <a:ext cx="986898" cy="522500"/>
            </a:xfrm>
            <a:custGeom>
              <a:avLst/>
              <a:gdLst>
                <a:gd name="T0" fmla="*/ 800850339 w 68"/>
                <a:gd name="T1" fmla="*/ 578081024 h 55"/>
                <a:gd name="T2" fmla="*/ 741964184 w 68"/>
                <a:gd name="T3" fmla="*/ 648868068 h 55"/>
                <a:gd name="T4" fmla="*/ 58886155 w 68"/>
                <a:gd name="T5" fmla="*/ 648868068 h 55"/>
                <a:gd name="T6" fmla="*/ 0 w 68"/>
                <a:gd name="T7" fmla="*/ 578081024 h 55"/>
                <a:gd name="T8" fmla="*/ 0 w 68"/>
                <a:gd name="T9" fmla="*/ 70787044 h 55"/>
                <a:gd name="T10" fmla="*/ 58886155 w 68"/>
                <a:gd name="T11" fmla="*/ 0 h 55"/>
                <a:gd name="T12" fmla="*/ 741964184 w 68"/>
                <a:gd name="T13" fmla="*/ 0 h 55"/>
                <a:gd name="T14" fmla="*/ 800850339 w 68"/>
                <a:gd name="T15" fmla="*/ 70787044 h 55"/>
                <a:gd name="T16" fmla="*/ 800850339 w 68"/>
                <a:gd name="T17" fmla="*/ 578081024 h 55"/>
                <a:gd name="T18" fmla="*/ 58886155 w 68"/>
                <a:gd name="T19" fmla="*/ 58988631 h 55"/>
                <a:gd name="T20" fmla="*/ 47108238 w 68"/>
                <a:gd name="T21" fmla="*/ 70787044 h 55"/>
                <a:gd name="T22" fmla="*/ 47108238 w 68"/>
                <a:gd name="T23" fmla="*/ 578081024 h 55"/>
                <a:gd name="T24" fmla="*/ 58886155 w 68"/>
                <a:gd name="T25" fmla="*/ 601677850 h 55"/>
                <a:gd name="T26" fmla="*/ 741964184 w 68"/>
                <a:gd name="T27" fmla="*/ 601677850 h 55"/>
                <a:gd name="T28" fmla="*/ 753742101 w 68"/>
                <a:gd name="T29" fmla="*/ 578081024 h 55"/>
                <a:gd name="T30" fmla="*/ 753742101 w 68"/>
                <a:gd name="T31" fmla="*/ 70787044 h 55"/>
                <a:gd name="T32" fmla="*/ 741964184 w 68"/>
                <a:gd name="T33" fmla="*/ 58988631 h 55"/>
                <a:gd name="T34" fmla="*/ 58886155 w 68"/>
                <a:gd name="T35" fmla="*/ 58988631 h 55"/>
                <a:gd name="T36" fmla="*/ 188436383 w 68"/>
                <a:gd name="T37" fmla="*/ 271346327 h 55"/>
                <a:gd name="T38" fmla="*/ 105994393 w 68"/>
                <a:gd name="T39" fmla="*/ 188760870 h 55"/>
                <a:gd name="T40" fmla="*/ 188436383 w 68"/>
                <a:gd name="T41" fmla="*/ 106178848 h 55"/>
                <a:gd name="T42" fmla="*/ 270874942 w 68"/>
                <a:gd name="T43" fmla="*/ 188760870 h 55"/>
                <a:gd name="T44" fmla="*/ 188436383 w 68"/>
                <a:gd name="T45" fmla="*/ 271346327 h 55"/>
                <a:gd name="T46" fmla="*/ 694855946 w 68"/>
                <a:gd name="T47" fmla="*/ 542689220 h 55"/>
                <a:gd name="T48" fmla="*/ 105994393 w 68"/>
                <a:gd name="T49" fmla="*/ 542689220 h 55"/>
                <a:gd name="T50" fmla="*/ 105994393 w 68"/>
                <a:gd name="T51" fmla="*/ 460107198 h 55"/>
                <a:gd name="T52" fmla="*/ 235544621 w 68"/>
                <a:gd name="T53" fmla="*/ 330331523 h 55"/>
                <a:gd name="T54" fmla="*/ 306208694 w 68"/>
                <a:gd name="T55" fmla="*/ 389320154 h 55"/>
                <a:gd name="T56" fmla="*/ 518197480 w 68"/>
                <a:gd name="T57" fmla="*/ 176962457 h 55"/>
                <a:gd name="T58" fmla="*/ 694855946 w 68"/>
                <a:gd name="T59" fmla="*/ 353928349 h 55"/>
                <a:gd name="T60" fmla="*/ 694855946 w 68"/>
                <a:gd name="T61" fmla="*/ 542689220 h 55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0" t="0" r="r" b="b"/>
              <a:pathLst>
                <a:path w="68" h="55">
                  <a:moveTo>
                    <a:pt x="68" y="49"/>
                  </a:moveTo>
                  <a:cubicBezTo>
                    <a:pt x="68" y="53"/>
                    <a:pt x="66" y="55"/>
                    <a:pt x="63" y="55"/>
                  </a:cubicBezTo>
                  <a:cubicBezTo>
                    <a:pt x="5" y="55"/>
                    <a:pt x="5" y="55"/>
                    <a:pt x="5" y="55"/>
                  </a:cubicBezTo>
                  <a:cubicBezTo>
                    <a:pt x="2" y="55"/>
                    <a:pt x="0" y="53"/>
                    <a:pt x="0" y="4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5" y="0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66" y="0"/>
                    <a:pt x="68" y="3"/>
                    <a:pt x="68" y="6"/>
                  </a:cubicBezTo>
                  <a:lnTo>
                    <a:pt x="68" y="49"/>
                  </a:lnTo>
                  <a:close/>
                  <a:moveTo>
                    <a:pt x="5" y="5"/>
                  </a:moveTo>
                  <a:cubicBezTo>
                    <a:pt x="5" y="5"/>
                    <a:pt x="4" y="5"/>
                    <a:pt x="4" y="6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4" y="50"/>
                    <a:pt x="5" y="51"/>
                    <a:pt x="5" y="51"/>
                  </a:cubicBezTo>
                  <a:cubicBezTo>
                    <a:pt x="63" y="51"/>
                    <a:pt x="63" y="51"/>
                    <a:pt x="63" y="51"/>
                  </a:cubicBezTo>
                  <a:cubicBezTo>
                    <a:pt x="63" y="51"/>
                    <a:pt x="64" y="50"/>
                    <a:pt x="64" y="49"/>
                  </a:cubicBezTo>
                  <a:cubicBezTo>
                    <a:pt x="64" y="6"/>
                    <a:pt x="64" y="6"/>
                    <a:pt x="64" y="6"/>
                  </a:cubicBezTo>
                  <a:cubicBezTo>
                    <a:pt x="64" y="5"/>
                    <a:pt x="63" y="5"/>
                    <a:pt x="63" y="5"/>
                  </a:cubicBezTo>
                  <a:lnTo>
                    <a:pt x="5" y="5"/>
                  </a:lnTo>
                  <a:close/>
                  <a:moveTo>
                    <a:pt x="16" y="23"/>
                  </a:moveTo>
                  <a:cubicBezTo>
                    <a:pt x="12" y="23"/>
                    <a:pt x="9" y="20"/>
                    <a:pt x="9" y="16"/>
                  </a:cubicBezTo>
                  <a:cubicBezTo>
                    <a:pt x="9" y="13"/>
                    <a:pt x="12" y="9"/>
                    <a:pt x="16" y="9"/>
                  </a:cubicBezTo>
                  <a:cubicBezTo>
                    <a:pt x="20" y="9"/>
                    <a:pt x="23" y="13"/>
                    <a:pt x="23" y="16"/>
                  </a:cubicBezTo>
                  <a:cubicBezTo>
                    <a:pt x="23" y="20"/>
                    <a:pt x="20" y="23"/>
                    <a:pt x="16" y="23"/>
                  </a:cubicBezTo>
                  <a:close/>
                  <a:moveTo>
                    <a:pt x="59" y="46"/>
                  </a:moveTo>
                  <a:cubicBezTo>
                    <a:pt x="9" y="46"/>
                    <a:pt x="9" y="46"/>
                    <a:pt x="9" y="46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20" y="28"/>
                    <a:pt x="20" y="28"/>
                    <a:pt x="20" y="28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44" y="15"/>
                    <a:pt x="44" y="15"/>
                    <a:pt x="44" y="15"/>
                  </a:cubicBezTo>
                  <a:cubicBezTo>
                    <a:pt x="59" y="30"/>
                    <a:pt x="59" y="30"/>
                    <a:pt x="59" y="30"/>
                  </a:cubicBezTo>
                  <a:lnTo>
                    <a:pt x="59" y="46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endParaRPr lang="id-ID" dirty="0">
                <a:latin typeface="+mn-ea"/>
              </a:endParaRPr>
            </a:p>
          </p:txBody>
        </p:sp>
      </p:grpSp>
      <p:sp>
        <p:nvSpPr>
          <p:cNvPr id="109" name="TextBox 108">
            <a:extLst>
              <a:ext uri="{FF2B5EF4-FFF2-40B4-BE49-F238E27FC236}">
                <a16:creationId xmlns:a16="http://schemas.microsoft.com/office/drawing/2014/main" id="{2344B43F-7C1F-650C-C587-0B0E14665CD3}"/>
              </a:ext>
            </a:extLst>
          </p:cNvPr>
          <p:cNvSpPr txBox="1"/>
          <p:nvPr/>
        </p:nvSpPr>
        <p:spPr>
          <a:xfrm>
            <a:off x="559827" y="2334427"/>
            <a:ext cx="269137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1. </a:t>
            </a:r>
            <a:r>
              <a:rPr lang="ko-KR" altLang="en-US" sz="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학습 지도 대상 자동 선정</a:t>
            </a:r>
          </a:p>
        </p:txBody>
      </p:sp>
      <p:sp>
        <p:nvSpPr>
          <p:cNvPr id="110" name="Chevron Down">
            <a:extLst>
              <a:ext uri="{FF2B5EF4-FFF2-40B4-BE49-F238E27FC236}">
                <a16:creationId xmlns:a16="http://schemas.microsoft.com/office/drawing/2014/main" id="{841C0F4C-75A6-F338-8728-AAB105CE0245}"/>
              </a:ext>
            </a:extLst>
          </p:cNvPr>
          <p:cNvSpPr>
            <a:spLocks noChangeAspect="1"/>
          </p:cNvSpPr>
          <p:nvPr/>
        </p:nvSpPr>
        <p:spPr bwMode="auto">
          <a:xfrm>
            <a:off x="2855348" y="2413843"/>
            <a:ext cx="131041" cy="72000"/>
          </a:xfrm>
          <a:custGeom>
            <a:avLst/>
            <a:gdLst>
              <a:gd name="T0" fmla="*/ 594 w 594"/>
              <a:gd name="T1" fmla="*/ 27 h 324"/>
              <a:gd name="T2" fmla="*/ 566 w 594"/>
              <a:gd name="T3" fmla="*/ 0 h 324"/>
              <a:gd name="T4" fmla="*/ 297 w 594"/>
              <a:gd name="T5" fmla="*/ 268 h 324"/>
              <a:gd name="T6" fmla="*/ 28 w 594"/>
              <a:gd name="T7" fmla="*/ 0 h 324"/>
              <a:gd name="T8" fmla="*/ 0 w 594"/>
              <a:gd name="T9" fmla="*/ 27 h 324"/>
              <a:gd name="T10" fmla="*/ 297 w 594"/>
              <a:gd name="T11" fmla="*/ 324 h 324"/>
              <a:gd name="T12" fmla="*/ 594 w 594"/>
              <a:gd name="T13" fmla="*/ 27 h 3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94" h="324">
                <a:moveTo>
                  <a:pt x="594" y="27"/>
                </a:moveTo>
                <a:lnTo>
                  <a:pt x="566" y="0"/>
                </a:lnTo>
                <a:lnTo>
                  <a:pt x="297" y="268"/>
                </a:lnTo>
                <a:lnTo>
                  <a:pt x="28" y="0"/>
                </a:lnTo>
                <a:lnTo>
                  <a:pt x="0" y="27"/>
                </a:lnTo>
                <a:lnTo>
                  <a:pt x="297" y="324"/>
                </a:lnTo>
                <a:lnTo>
                  <a:pt x="594" y="27"/>
                </a:lnTo>
                <a:close/>
              </a:path>
            </a:pathLst>
          </a:custGeom>
          <a:solidFill>
            <a:srgbClr val="5F5F5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58AC3D2A-0517-061B-0D07-846EB4D8710E}"/>
              </a:ext>
            </a:extLst>
          </p:cNvPr>
          <p:cNvSpPr txBox="1"/>
          <p:nvPr/>
        </p:nvSpPr>
        <p:spPr>
          <a:xfrm>
            <a:off x="559827" y="2838483"/>
            <a:ext cx="269137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19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/>
                <a:cs typeface="+mn-cs"/>
              </a:rPr>
              <a:t>2. </a:t>
            </a:r>
            <a:r>
              <a:rPr kumimoji="0" lang="ko-KR" altLang="en-US" sz="9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/>
                <a:cs typeface="+mn-cs"/>
              </a:rPr>
              <a:t>개인 종합 분석 데이터 제공</a:t>
            </a:r>
          </a:p>
        </p:txBody>
      </p:sp>
      <p:sp>
        <p:nvSpPr>
          <p:cNvPr id="112" name="Chevron Down">
            <a:extLst>
              <a:ext uri="{FF2B5EF4-FFF2-40B4-BE49-F238E27FC236}">
                <a16:creationId xmlns:a16="http://schemas.microsoft.com/office/drawing/2014/main" id="{3A7F2CDE-D766-5EA3-AA2B-7599EC7D843B}"/>
              </a:ext>
            </a:extLst>
          </p:cNvPr>
          <p:cNvSpPr>
            <a:spLocks noChangeAspect="1"/>
          </p:cNvSpPr>
          <p:nvPr/>
        </p:nvSpPr>
        <p:spPr bwMode="auto">
          <a:xfrm flipV="1">
            <a:off x="2855348" y="2917899"/>
            <a:ext cx="131041" cy="72000"/>
          </a:xfrm>
          <a:custGeom>
            <a:avLst/>
            <a:gdLst>
              <a:gd name="T0" fmla="*/ 594 w 594"/>
              <a:gd name="T1" fmla="*/ 27 h 324"/>
              <a:gd name="T2" fmla="*/ 566 w 594"/>
              <a:gd name="T3" fmla="*/ 0 h 324"/>
              <a:gd name="T4" fmla="*/ 297 w 594"/>
              <a:gd name="T5" fmla="*/ 268 h 324"/>
              <a:gd name="T6" fmla="*/ 28 w 594"/>
              <a:gd name="T7" fmla="*/ 0 h 324"/>
              <a:gd name="T8" fmla="*/ 0 w 594"/>
              <a:gd name="T9" fmla="*/ 27 h 324"/>
              <a:gd name="T10" fmla="*/ 297 w 594"/>
              <a:gd name="T11" fmla="*/ 324 h 324"/>
              <a:gd name="T12" fmla="*/ 594 w 594"/>
              <a:gd name="T13" fmla="*/ 27 h 3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94" h="324">
                <a:moveTo>
                  <a:pt x="594" y="27"/>
                </a:moveTo>
                <a:lnTo>
                  <a:pt x="566" y="0"/>
                </a:lnTo>
                <a:lnTo>
                  <a:pt x="297" y="268"/>
                </a:lnTo>
                <a:lnTo>
                  <a:pt x="28" y="0"/>
                </a:lnTo>
                <a:lnTo>
                  <a:pt x="0" y="27"/>
                </a:lnTo>
                <a:lnTo>
                  <a:pt x="297" y="324"/>
                </a:lnTo>
                <a:lnTo>
                  <a:pt x="594" y="27"/>
                </a:ln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3565E02F-A58B-CC47-B588-CB03C20CD0A9}"/>
              </a:ext>
            </a:extLst>
          </p:cNvPr>
          <p:cNvSpPr txBox="1"/>
          <p:nvPr/>
        </p:nvSpPr>
        <p:spPr>
          <a:xfrm>
            <a:off x="557417" y="3135628"/>
            <a:ext cx="2688322" cy="807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수업 결과 데이터로 학생들이 흥미를 가진 과목이나 </a:t>
            </a:r>
            <a:endParaRPr lang="en-US" altLang="ko-KR" sz="8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전반적인 수업 자세를 파악할 수 있습니다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.  </a:t>
            </a:r>
          </a:p>
          <a:p>
            <a:pPr>
              <a:lnSpc>
                <a:spcPct val="150000"/>
              </a:lnSpc>
            </a:pP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데이터를 근거로 진로 상담이나 </a:t>
            </a:r>
            <a:endParaRPr lang="en-US" altLang="ko-KR" sz="8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학부모 상담에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활용할 수 있습니다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. </a:t>
            </a:r>
            <a:endParaRPr lang="ko-KR" altLang="en-US" sz="8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cxnSp>
        <p:nvCxnSpPr>
          <p:cNvPr id="120" name="직선 연결선 119">
            <a:extLst>
              <a:ext uri="{FF2B5EF4-FFF2-40B4-BE49-F238E27FC236}">
                <a16:creationId xmlns:a16="http://schemas.microsoft.com/office/drawing/2014/main" id="{667075B8-B82F-F070-DC03-60B50BAF5CB0}"/>
              </a:ext>
            </a:extLst>
          </p:cNvPr>
          <p:cNvCxnSpPr>
            <a:cxnSpLocks/>
          </p:cNvCxnSpPr>
          <p:nvPr/>
        </p:nvCxnSpPr>
        <p:spPr>
          <a:xfrm>
            <a:off x="559827" y="2622459"/>
            <a:ext cx="2567228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1" name="직선 연결선 120">
            <a:extLst>
              <a:ext uri="{FF2B5EF4-FFF2-40B4-BE49-F238E27FC236}">
                <a16:creationId xmlns:a16="http://schemas.microsoft.com/office/drawing/2014/main" id="{89B4FC24-FCE4-E88F-6329-36B9DE415AEE}"/>
              </a:ext>
            </a:extLst>
          </p:cNvPr>
          <p:cNvCxnSpPr>
            <a:cxnSpLocks/>
          </p:cNvCxnSpPr>
          <p:nvPr/>
        </p:nvCxnSpPr>
        <p:spPr>
          <a:xfrm>
            <a:off x="559827" y="3126515"/>
            <a:ext cx="2567228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3" name="사각형: 둥근 모서리 122">
            <a:extLst>
              <a:ext uri="{FF2B5EF4-FFF2-40B4-BE49-F238E27FC236}">
                <a16:creationId xmlns:a16="http://schemas.microsoft.com/office/drawing/2014/main" id="{09507F91-395E-0DD3-7936-524FC6912589}"/>
              </a:ext>
            </a:extLst>
          </p:cNvPr>
          <p:cNvSpPr/>
          <p:nvPr/>
        </p:nvSpPr>
        <p:spPr>
          <a:xfrm>
            <a:off x="557417" y="4093013"/>
            <a:ext cx="745371" cy="26405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Ins="90000" rtlCol="0" anchor="ctr"/>
          <a:lstStyle/>
          <a:p>
            <a:pPr algn="ctr"/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#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집중도 분석 </a:t>
            </a:r>
          </a:p>
        </p:txBody>
      </p:sp>
      <p:sp>
        <p:nvSpPr>
          <p:cNvPr id="124" name="사각형: 둥근 모서리 123">
            <a:extLst>
              <a:ext uri="{FF2B5EF4-FFF2-40B4-BE49-F238E27FC236}">
                <a16:creationId xmlns:a16="http://schemas.microsoft.com/office/drawing/2014/main" id="{1F42150E-CA60-1930-8D75-01463DA86B89}"/>
              </a:ext>
            </a:extLst>
          </p:cNvPr>
          <p:cNvSpPr/>
          <p:nvPr/>
        </p:nvSpPr>
        <p:spPr>
          <a:xfrm>
            <a:off x="1447899" y="4093013"/>
            <a:ext cx="745371" cy="26405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Ins="90000" rtlCol="0" anchor="ctr"/>
          <a:lstStyle/>
          <a:p>
            <a:pPr algn="ctr"/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#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자세 분석 </a:t>
            </a:r>
          </a:p>
        </p:txBody>
      </p:sp>
      <p:sp>
        <p:nvSpPr>
          <p:cNvPr id="125" name="사각형: 둥근 모서리 124">
            <a:extLst>
              <a:ext uri="{FF2B5EF4-FFF2-40B4-BE49-F238E27FC236}">
                <a16:creationId xmlns:a16="http://schemas.microsoft.com/office/drawing/2014/main" id="{AB716D06-8121-32E5-959A-DB95F8BBF4CC}"/>
              </a:ext>
            </a:extLst>
          </p:cNvPr>
          <p:cNvSpPr/>
          <p:nvPr/>
        </p:nvSpPr>
        <p:spPr>
          <a:xfrm>
            <a:off x="2338381" y="4093013"/>
            <a:ext cx="745371" cy="26405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Ins="90000" rtlCol="0" anchor="ctr"/>
          <a:lstStyle/>
          <a:p>
            <a:pPr algn="ctr"/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#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흥미도 분석 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5773772E-02D0-E70A-BA58-8441C7C6E819}"/>
              </a:ext>
            </a:extLst>
          </p:cNvPr>
          <p:cNvSpPr txBox="1"/>
          <p:nvPr/>
        </p:nvSpPr>
        <p:spPr>
          <a:xfrm>
            <a:off x="559827" y="4646789"/>
            <a:ext cx="269137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19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3. </a:t>
            </a:r>
            <a:r>
              <a:rPr kumimoji="0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그룹별 종합 분석 데이터 제공</a:t>
            </a:r>
          </a:p>
        </p:txBody>
      </p:sp>
      <p:sp>
        <p:nvSpPr>
          <p:cNvPr id="127" name="Chevron Down">
            <a:extLst>
              <a:ext uri="{FF2B5EF4-FFF2-40B4-BE49-F238E27FC236}">
                <a16:creationId xmlns:a16="http://schemas.microsoft.com/office/drawing/2014/main" id="{FD334B81-5F26-323C-553D-F2F72F7DF252}"/>
              </a:ext>
            </a:extLst>
          </p:cNvPr>
          <p:cNvSpPr>
            <a:spLocks noChangeAspect="1"/>
          </p:cNvSpPr>
          <p:nvPr/>
        </p:nvSpPr>
        <p:spPr bwMode="auto">
          <a:xfrm>
            <a:off x="2855348" y="4731288"/>
            <a:ext cx="131041" cy="72000"/>
          </a:xfrm>
          <a:custGeom>
            <a:avLst/>
            <a:gdLst>
              <a:gd name="T0" fmla="*/ 594 w 594"/>
              <a:gd name="T1" fmla="*/ 27 h 324"/>
              <a:gd name="T2" fmla="*/ 566 w 594"/>
              <a:gd name="T3" fmla="*/ 0 h 324"/>
              <a:gd name="T4" fmla="*/ 297 w 594"/>
              <a:gd name="T5" fmla="*/ 268 h 324"/>
              <a:gd name="T6" fmla="*/ 28 w 594"/>
              <a:gd name="T7" fmla="*/ 0 h 324"/>
              <a:gd name="T8" fmla="*/ 0 w 594"/>
              <a:gd name="T9" fmla="*/ 27 h 324"/>
              <a:gd name="T10" fmla="*/ 297 w 594"/>
              <a:gd name="T11" fmla="*/ 324 h 324"/>
              <a:gd name="T12" fmla="*/ 594 w 594"/>
              <a:gd name="T13" fmla="*/ 27 h 3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94" h="324">
                <a:moveTo>
                  <a:pt x="594" y="27"/>
                </a:moveTo>
                <a:lnTo>
                  <a:pt x="566" y="0"/>
                </a:lnTo>
                <a:lnTo>
                  <a:pt x="297" y="268"/>
                </a:lnTo>
                <a:lnTo>
                  <a:pt x="28" y="0"/>
                </a:lnTo>
                <a:lnTo>
                  <a:pt x="0" y="27"/>
                </a:lnTo>
                <a:lnTo>
                  <a:pt x="297" y="324"/>
                </a:lnTo>
                <a:lnTo>
                  <a:pt x="594" y="27"/>
                </a:lnTo>
                <a:close/>
              </a:path>
            </a:pathLst>
          </a:custGeom>
          <a:solidFill>
            <a:srgbClr val="5F5F5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28" name="직선 연결선 127">
            <a:extLst>
              <a:ext uri="{FF2B5EF4-FFF2-40B4-BE49-F238E27FC236}">
                <a16:creationId xmlns:a16="http://schemas.microsoft.com/office/drawing/2014/main" id="{65596752-60E9-36D4-6E2C-B8394B4FF7A4}"/>
              </a:ext>
            </a:extLst>
          </p:cNvPr>
          <p:cNvCxnSpPr>
            <a:cxnSpLocks/>
          </p:cNvCxnSpPr>
          <p:nvPr/>
        </p:nvCxnSpPr>
        <p:spPr>
          <a:xfrm>
            <a:off x="623392" y="4913625"/>
            <a:ext cx="2567228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9CB65D8B-7B90-14A8-7689-34783A2B81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417" y="3407175"/>
            <a:ext cx="1576968" cy="1403537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06794BE7-BD37-DFF8-E5B2-A8DC6257A14F}"/>
              </a:ext>
            </a:extLst>
          </p:cNvPr>
          <p:cNvSpPr txBox="1"/>
          <p:nvPr/>
        </p:nvSpPr>
        <p:spPr>
          <a:xfrm>
            <a:off x="559826" y="1799295"/>
            <a:ext cx="55361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원격 수업을 진행하면서 수집한 데이터를 기반으로 효과적인 수업 지도가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가능합니다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.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3A6EAFC-D28A-ED05-A86D-A47AAB49EE81}"/>
              </a:ext>
            </a:extLst>
          </p:cNvPr>
          <p:cNvSpPr txBox="1"/>
          <p:nvPr/>
        </p:nvSpPr>
        <p:spPr>
          <a:xfrm>
            <a:off x="558813" y="1556792"/>
            <a:ext cx="4205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19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원격수업에도 </a:t>
            </a:r>
            <a:r>
              <a:rPr kumimoji="0" lang="en-US" altLang="ko-KR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Raiseme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7E3B7167-FD39-6964-B078-C1A10605E946}"/>
              </a:ext>
            </a:extLst>
          </p:cNvPr>
          <p:cNvSpPr/>
          <p:nvPr/>
        </p:nvSpPr>
        <p:spPr>
          <a:xfrm>
            <a:off x="217502" y="791183"/>
            <a:ext cx="9010636" cy="51606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 dirty="0">
              <a:latin typeface="+mn-ea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39DB9A7A-BF39-E97F-88AF-9DCA0408F729}"/>
              </a:ext>
            </a:extLst>
          </p:cNvPr>
          <p:cNvSpPr/>
          <p:nvPr/>
        </p:nvSpPr>
        <p:spPr>
          <a:xfrm>
            <a:off x="217502" y="791183"/>
            <a:ext cx="9010636" cy="51606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 dirty="0">
              <a:latin typeface="+mn-ea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82FEB43E-2537-CB73-1DFC-EF268D39791B}"/>
              </a:ext>
            </a:extLst>
          </p:cNvPr>
          <p:cNvSpPr/>
          <p:nvPr/>
        </p:nvSpPr>
        <p:spPr bwMode="auto">
          <a:xfrm>
            <a:off x="338543" y="949952"/>
            <a:ext cx="1004929" cy="198522"/>
          </a:xfrm>
          <a:prstGeom prst="rect">
            <a:avLst/>
          </a:prstGeom>
          <a:noFill/>
          <a:ln w="28575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lIns="36000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050" b="1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Raiseme </a:t>
            </a:r>
            <a:r>
              <a:rPr lang="en-US" altLang="ko-KR" sz="1050" b="1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Logo</a:t>
            </a:r>
            <a:endParaRPr kumimoji="0" lang="ko-KR" altLang="en-US" sz="1050" b="1" dirty="0">
              <a:solidFill>
                <a:schemeClr val="bg1">
                  <a:lumMod val="65000"/>
                </a:schemeClr>
              </a:solidFill>
              <a:latin typeface="+mn-ea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D110490-BE73-AA67-298C-5F5BD1C25C22}"/>
              </a:ext>
            </a:extLst>
          </p:cNvPr>
          <p:cNvSpPr txBox="1"/>
          <p:nvPr/>
        </p:nvSpPr>
        <p:spPr>
          <a:xfrm>
            <a:off x="6758404" y="926102"/>
            <a:ext cx="502309" cy="246221"/>
          </a:xfrm>
          <a:prstGeom prst="rect">
            <a:avLst/>
          </a:prstGeom>
          <a:noFill/>
        </p:spPr>
        <p:txBody>
          <a:bodyPr wrap="none" lIns="36000" rIns="36000" rtlCol="0" anchor="ctr">
            <a:spAutoFit/>
          </a:bodyPr>
          <a:lstStyle/>
          <a:p>
            <a:pPr algn="ctr"/>
            <a:r>
              <a:rPr kumimoji="1" lang="en-US" altLang="en-US" sz="1000" b="1" dirty="0">
                <a:latin typeface="+mn-ea"/>
              </a:rPr>
              <a:t>Service</a:t>
            </a:r>
            <a:endParaRPr kumimoji="1" lang="x-none" altLang="en-US" sz="1000" b="1" dirty="0">
              <a:latin typeface="+mn-ea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B5959C8-C3D2-9AF8-2EAB-F276DA3139B8}"/>
              </a:ext>
            </a:extLst>
          </p:cNvPr>
          <p:cNvSpPr txBox="1"/>
          <p:nvPr/>
        </p:nvSpPr>
        <p:spPr>
          <a:xfrm>
            <a:off x="8651687" y="926102"/>
            <a:ext cx="407731" cy="246221"/>
          </a:xfrm>
          <a:prstGeom prst="rect">
            <a:avLst/>
          </a:prstGeom>
          <a:noFill/>
        </p:spPr>
        <p:txBody>
          <a:bodyPr wrap="none" lIns="36000" rIns="36000" rtlCol="0" anchor="ctr">
            <a:spAutoFit/>
          </a:bodyPr>
          <a:lstStyle/>
          <a:p>
            <a:pPr algn="ctr"/>
            <a:r>
              <a:rPr kumimoji="1" lang="en-US" altLang="en-US" sz="1000" b="1" dirty="0">
                <a:latin typeface="+mn-ea"/>
              </a:rPr>
              <a:t>News</a:t>
            </a:r>
            <a:endParaRPr kumimoji="1" lang="x-none" altLang="en-US" sz="1000" b="1" dirty="0">
              <a:latin typeface="+mn-ea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3F99679-29F8-B1AC-D755-405C09B5B03F}"/>
              </a:ext>
            </a:extLst>
          </p:cNvPr>
          <p:cNvSpPr txBox="1"/>
          <p:nvPr/>
        </p:nvSpPr>
        <p:spPr>
          <a:xfrm>
            <a:off x="7893956" y="926102"/>
            <a:ext cx="620930" cy="246221"/>
          </a:xfrm>
          <a:prstGeom prst="rect">
            <a:avLst/>
          </a:prstGeom>
          <a:noFill/>
        </p:spPr>
        <p:txBody>
          <a:bodyPr wrap="none" lIns="36000" rIns="36000" rtlCol="0" anchor="ctr">
            <a:spAutoFit/>
          </a:bodyPr>
          <a:lstStyle/>
          <a:p>
            <a:pPr algn="ctr"/>
            <a:r>
              <a:rPr kumimoji="1" lang="en-US" altLang="en-US" sz="1000" b="1" dirty="0">
                <a:latin typeface="+mn-ea"/>
              </a:rPr>
              <a:t>Use Case</a:t>
            </a:r>
            <a:endParaRPr kumimoji="1" lang="x-none" altLang="en-US" sz="1000" b="1" dirty="0">
              <a:latin typeface="+mn-ea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8F3B5EE-6458-6AE6-7013-C28963491840}"/>
              </a:ext>
            </a:extLst>
          </p:cNvPr>
          <p:cNvSpPr txBox="1"/>
          <p:nvPr/>
        </p:nvSpPr>
        <p:spPr>
          <a:xfrm>
            <a:off x="6170591" y="926102"/>
            <a:ext cx="451012" cy="246221"/>
          </a:xfrm>
          <a:prstGeom prst="rect">
            <a:avLst/>
          </a:prstGeom>
          <a:noFill/>
        </p:spPr>
        <p:txBody>
          <a:bodyPr wrap="none" lIns="36000" rIns="36000" rtlCol="0"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000" b="1" dirty="0">
                <a:latin typeface="+mn-ea"/>
              </a:rPr>
              <a:t>About</a:t>
            </a:r>
            <a:endParaRPr kumimoji="0" lang="ko-KR" altLang="en-US" sz="1000" b="1" dirty="0">
              <a:latin typeface="+mn-ea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8A97B67-3DEB-7474-0059-49AEFF435286}"/>
              </a:ext>
            </a:extLst>
          </p:cNvPr>
          <p:cNvSpPr txBox="1"/>
          <p:nvPr/>
        </p:nvSpPr>
        <p:spPr>
          <a:xfrm>
            <a:off x="7397514" y="926102"/>
            <a:ext cx="359641" cy="246221"/>
          </a:xfrm>
          <a:prstGeom prst="rect">
            <a:avLst/>
          </a:prstGeom>
          <a:noFill/>
        </p:spPr>
        <p:txBody>
          <a:bodyPr wrap="none" lIns="36000" rIns="36000" rtlCol="0" anchor="ctr">
            <a:spAutoFit/>
          </a:bodyPr>
          <a:lstStyle/>
          <a:p>
            <a:pPr algn="ctr"/>
            <a:r>
              <a:rPr kumimoji="1" lang="en-US" altLang="en-US" sz="1000" b="1" dirty="0">
                <a:latin typeface="+mn-ea"/>
              </a:rPr>
              <a:t>Tech</a:t>
            </a:r>
            <a:endParaRPr kumimoji="1" lang="x-none" altLang="en-US" sz="10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2821554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3F1D2B-D891-533F-0357-0ABE944787E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  <a:ea typeface="+mn-ea"/>
              </a:rPr>
              <a:t>Use Case_</a:t>
            </a:r>
            <a:r>
              <a:rPr lang="ko-KR" altLang="en-US" dirty="0">
                <a:latin typeface="+mn-ea"/>
                <a:ea typeface="+mn-ea"/>
              </a:rPr>
              <a:t>원격수업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EEEBC6B-BAE9-90D2-13D7-6D337B4267B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  <a:ea typeface="+mn-ea"/>
              </a:rPr>
              <a:t>Main &gt; Use Case</a:t>
            </a:r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91E05F9-CEFD-223A-1F47-4AFF0B56113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  <a:ea typeface="+mn-ea"/>
              </a:rPr>
              <a:t>C_CLAS_01_T</a:t>
            </a:r>
            <a:endParaRPr lang="ko-KR" altLang="en-US" dirty="0">
              <a:latin typeface="+mn-ea"/>
              <a:ea typeface="+mn-ea"/>
            </a:endParaRPr>
          </a:p>
        </p:txBody>
      </p: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E2ABAD49-E098-801E-0ACF-0D2144C0E604}"/>
              </a:ext>
            </a:extLst>
          </p:cNvPr>
          <p:cNvGrpSpPr/>
          <p:nvPr/>
        </p:nvGrpSpPr>
        <p:grpSpPr>
          <a:xfrm>
            <a:off x="3528106" y="2318635"/>
            <a:ext cx="5304744" cy="2613008"/>
            <a:chOff x="940283" y="1968960"/>
            <a:chExt cx="7460244" cy="2749990"/>
          </a:xfrm>
        </p:grpSpPr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AF0A3BF6-3785-5F6E-751B-BF4F504EE760}"/>
                </a:ext>
              </a:extLst>
            </p:cNvPr>
            <p:cNvSpPr/>
            <p:nvPr/>
          </p:nvSpPr>
          <p:spPr bwMode="auto">
            <a:xfrm>
              <a:off x="940283" y="1968960"/>
              <a:ext cx="7460244" cy="2749990"/>
            </a:xfrm>
            <a:prstGeom prst="rect">
              <a:avLst/>
            </a:prstGeom>
            <a:solidFill>
              <a:srgbClr val="D9D9D9"/>
            </a:solidFill>
            <a:ln w="2857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kumimoji="0" lang="ko-KR" altLang="en-US" dirty="0">
                <a:solidFill>
                  <a:srgbClr val="FF0000"/>
                </a:solidFill>
                <a:latin typeface="+mn-ea"/>
              </a:endParaRPr>
            </a:p>
          </p:txBody>
        </p:sp>
        <p:sp>
          <p:nvSpPr>
            <p:cNvPr id="65" name="Freeform 129">
              <a:extLst>
                <a:ext uri="{FF2B5EF4-FFF2-40B4-BE49-F238E27FC236}">
                  <a16:creationId xmlns:a16="http://schemas.microsoft.com/office/drawing/2014/main" id="{61C745B6-095E-A0CA-7C57-00244BEA40A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37971" y="3066951"/>
              <a:ext cx="986898" cy="522500"/>
            </a:xfrm>
            <a:custGeom>
              <a:avLst/>
              <a:gdLst>
                <a:gd name="T0" fmla="*/ 800850339 w 68"/>
                <a:gd name="T1" fmla="*/ 578081024 h 55"/>
                <a:gd name="T2" fmla="*/ 741964184 w 68"/>
                <a:gd name="T3" fmla="*/ 648868068 h 55"/>
                <a:gd name="T4" fmla="*/ 58886155 w 68"/>
                <a:gd name="T5" fmla="*/ 648868068 h 55"/>
                <a:gd name="T6" fmla="*/ 0 w 68"/>
                <a:gd name="T7" fmla="*/ 578081024 h 55"/>
                <a:gd name="T8" fmla="*/ 0 w 68"/>
                <a:gd name="T9" fmla="*/ 70787044 h 55"/>
                <a:gd name="T10" fmla="*/ 58886155 w 68"/>
                <a:gd name="T11" fmla="*/ 0 h 55"/>
                <a:gd name="T12" fmla="*/ 741964184 w 68"/>
                <a:gd name="T13" fmla="*/ 0 h 55"/>
                <a:gd name="T14" fmla="*/ 800850339 w 68"/>
                <a:gd name="T15" fmla="*/ 70787044 h 55"/>
                <a:gd name="T16" fmla="*/ 800850339 w 68"/>
                <a:gd name="T17" fmla="*/ 578081024 h 55"/>
                <a:gd name="T18" fmla="*/ 58886155 w 68"/>
                <a:gd name="T19" fmla="*/ 58988631 h 55"/>
                <a:gd name="T20" fmla="*/ 47108238 w 68"/>
                <a:gd name="T21" fmla="*/ 70787044 h 55"/>
                <a:gd name="T22" fmla="*/ 47108238 w 68"/>
                <a:gd name="T23" fmla="*/ 578081024 h 55"/>
                <a:gd name="T24" fmla="*/ 58886155 w 68"/>
                <a:gd name="T25" fmla="*/ 601677850 h 55"/>
                <a:gd name="T26" fmla="*/ 741964184 w 68"/>
                <a:gd name="T27" fmla="*/ 601677850 h 55"/>
                <a:gd name="T28" fmla="*/ 753742101 w 68"/>
                <a:gd name="T29" fmla="*/ 578081024 h 55"/>
                <a:gd name="T30" fmla="*/ 753742101 w 68"/>
                <a:gd name="T31" fmla="*/ 70787044 h 55"/>
                <a:gd name="T32" fmla="*/ 741964184 w 68"/>
                <a:gd name="T33" fmla="*/ 58988631 h 55"/>
                <a:gd name="T34" fmla="*/ 58886155 w 68"/>
                <a:gd name="T35" fmla="*/ 58988631 h 55"/>
                <a:gd name="T36" fmla="*/ 188436383 w 68"/>
                <a:gd name="T37" fmla="*/ 271346327 h 55"/>
                <a:gd name="T38" fmla="*/ 105994393 w 68"/>
                <a:gd name="T39" fmla="*/ 188760870 h 55"/>
                <a:gd name="T40" fmla="*/ 188436383 w 68"/>
                <a:gd name="T41" fmla="*/ 106178848 h 55"/>
                <a:gd name="T42" fmla="*/ 270874942 w 68"/>
                <a:gd name="T43" fmla="*/ 188760870 h 55"/>
                <a:gd name="T44" fmla="*/ 188436383 w 68"/>
                <a:gd name="T45" fmla="*/ 271346327 h 55"/>
                <a:gd name="T46" fmla="*/ 694855946 w 68"/>
                <a:gd name="T47" fmla="*/ 542689220 h 55"/>
                <a:gd name="T48" fmla="*/ 105994393 w 68"/>
                <a:gd name="T49" fmla="*/ 542689220 h 55"/>
                <a:gd name="T50" fmla="*/ 105994393 w 68"/>
                <a:gd name="T51" fmla="*/ 460107198 h 55"/>
                <a:gd name="T52" fmla="*/ 235544621 w 68"/>
                <a:gd name="T53" fmla="*/ 330331523 h 55"/>
                <a:gd name="T54" fmla="*/ 306208694 w 68"/>
                <a:gd name="T55" fmla="*/ 389320154 h 55"/>
                <a:gd name="T56" fmla="*/ 518197480 w 68"/>
                <a:gd name="T57" fmla="*/ 176962457 h 55"/>
                <a:gd name="T58" fmla="*/ 694855946 w 68"/>
                <a:gd name="T59" fmla="*/ 353928349 h 55"/>
                <a:gd name="T60" fmla="*/ 694855946 w 68"/>
                <a:gd name="T61" fmla="*/ 542689220 h 55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0" t="0" r="r" b="b"/>
              <a:pathLst>
                <a:path w="68" h="55">
                  <a:moveTo>
                    <a:pt x="68" y="49"/>
                  </a:moveTo>
                  <a:cubicBezTo>
                    <a:pt x="68" y="53"/>
                    <a:pt x="66" y="55"/>
                    <a:pt x="63" y="55"/>
                  </a:cubicBezTo>
                  <a:cubicBezTo>
                    <a:pt x="5" y="55"/>
                    <a:pt x="5" y="55"/>
                    <a:pt x="5" y="55"/>
                  </a:cubicBezTo>
                  <a:cubicBezTo>
                    <a:pt x="2" y="55"/>
                    <a:pt x="0" y="53"/>
                    <a:pt x="0" y="4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5" y="0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66" y="0"/>
                    <a:pt x="68" y="3"/>
                    <a:pt x="68" y="6"/>
                  </a:cubicBezTo>
                  <a:lnTo>
                    <a:pt x="68" y="49"/>
                  </a:lnTo>
                  <a:close/>
                  <a:moveTo>
                    <a:pt x="5" y="5"/>
                  </a:moveTo>
                  <a:cubicBezTo>
                    <a:pt x="5" y="5"/>
                    <a:pt x="4" y="5"/>
                    <a:pt x="4" y="6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4" y="50"/>
                    <a:pt x="5" y="51"/>
                    <a:pt x="5" y="51"/>
                  </a:cubicBezTo>
                  <a:cubicBezTo>
                    <a:pt x="63" y="51"/>
                    <a:pt x="63" y="51"/>
                    <a:pt x="63" y="51"/>
                  </a:cubicBezTo>
                  <a:cubicBezTo>
                    <a:pt x="63" y="51"/>
                    <a:pt x="64" y="50"/>
                    <a:pt x="64" y="49"/>
                  </a:cubicBezTo>
                  <a:cubicBezTo>
                    <a:pt x="64" y="6"/>
                    <a:pt x="64" y="6"/>
                    <a:pt x="64" y="6"/>
                  </a:cubicBezTo>
                  <a:cubicBezTo>
                    <a:pt x="64" y="5"/>
                    <a:pt x="63" y="5"/>
                    <a:pt x="63" y="5"/>
                  </a:cubicBezTo>
                  <a:lnTo>
                    <a:pt x="5" y="5"/>
                  </a:lnTo>
                  <a:close/>
                  <a:moveTo>
                    <a:pt x="16" y="23"/>
                  </a:moveTo>
                  <a:cubicBezTo>
                    <a:pt x="12" y="23"/>
                    <a:pt x="9" y="20"/>
                    <a:pt x="9" y="16"/>
                  </a:cubicBezTo>
                  <a:cubicBezTo>
                    <a:pt x="9" y="13"/>
                    <a:pt x="12" y="9"/>
                    <a:pt x="16" y="9"/>
                  </a:cubicBezTo>
                  <a:cubicBezTo>
                    <a:pt x="20" y="9"/>
                    <a:pt x="23" y="13"/>
                    <a:pt x="23" y="16"/>
                  </a:cubicBezTo>
                  <a:cubicBezTo>
                    <a:pt x="23" y="20"/>
                    <a:pt x="20" y="23"/>
                    <a:pt x="16" y="23"/>
                  </a:cubicBezTo>
                  <a:close/>
                  <a:moveTo>
                    <a:pt x="59" y="46"/>
                  </a:moveTo>
                  <a:cubicBezTo>
                    <a:pt x="9" y="46"/>
                    <a:pt x="9" y="46"/>
                    <a:pt x="9" y="46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20" y="28"/>
                    <a:pt x="20" y="28"/>
                    <a:pt x="20" y="28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44" y="15"/>
                    <a:pt x="44" y="15"/>
                    <a:pt x="44" y="15"/>
                  </a:cubicBezTo>
                  <a:cubicBezTo>
                    <a:pt x="59" y="30"/>
                    <a:pt x="59" y="30"/>
                    <a:pt x="59" y="30"/>
                  </a:cubicBezTo>
                  <a:lnTo>
                    <a:pt x="59" y="46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endParaRPr lang="id-ID" dirty="0">
                <a:latin typeface="+mn-ea"/>
              </a:endParaRPr>
            </a:p>
          </p:txBody>
        </p:sp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id="{BA0F3B28-C91D-14A5-39E9-BA105D24E4D3}"/>
              </a:ext>
            </a:extLst>
          </p:cNvPr>
          <p:cNvSpPr txBox="1"/>
          <p:nvPr/>
        </p:nvSpPr>
        <p:spPr>
          <a:xfrm>
            <a:off x="559827" y="2340074"/>
            <a:ext cx="269137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1. </a:t>
            </a:r>
            <a:r>
              <a:rPr lang="ko-KR" altLang="en-US" sz="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학습 지도 대상 자동 선정</a:t>
            </a:r>
          </a:p>
        </p:txBody>
      </p:sp>
      <p:sp>
        <p:nvSpPr>
          <p:cNvPr id="73" name="Chevron Down">
            <a:extLst>
              <a:ext uri="{FF2B5EF4-FFF2-40B4-BE49-F238E27FC236}">
                <a16:creationId xmlns:a16="http://schemas.microsoft.com/office/drawing/2014/main" id="{B9D76B14-63F9-025E-9270-8049809A3767}"/>
              </a:ext>
            </a:extLst>
          </p:cNvPr>
          <p:cNvSpPr>
            <a:spLocks noChangeAspect="1"/>
          </p:cNvSpPr>
          <p:nvPr/>
        </p:nvSpPr>
        <p:spPr bwMode="auto">
          <a:xfrm>
            <a:off x="2855348" y="2419490"/>
            <a:ext cx="131041" cy="72000"/>
          </a:xfrm>
          <a:custGeom>
            <a:avLst/>
            <a:gdLst>
              <a:gd name="T0" fmla="*/ 594 w 594"/>
              <a:gd name="T1" fmla="*/ 27 h 324"/>
              <a:gd name="T2" fmla="*/ 566 w 594"/>
              <a:gd name="T3" fmla="*/ 0 h 324"/>
              <a:gd name="T4" fmla="*/ 297 w 594"/>
              <a:gd name="T5" fmla="*/ 268 h 324"/>
              <a:gd name="T6" fmla="*/ 28 w 594"/>
              <a:gd name="T7" fmla="*/ 0 h 324"/>
              <a:gd name="T8" fmla="*/ 0 w 594"/>
              <a:gd name="T9" fmla="*/ 27 h 324"/>
              <a:gd name="T10" fmla="*/ 297 w 594"/>
              <a:gd name="T11" fmla="*/ 324 h 324"/>
              <a:gd name="T12" fmla="*/ 594 w 594"/>
              <a:gd name="T13" fmla="*/ 27 h 3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94" h="324">
                <a:moveTo>
                  <a:pt x="594" y="27"/>
                </a:moveTo>
                <a:lnTo>
                  <a:pt x="566" y="0"/>
                </a:lnTo>
                <a:lnTo>
                  <a:pt x="297" y="268"/>
                </a:lnTo>
                <a:lnTo>
                  <a:pt x="28" y="0"/>
                </a:lnTo>
                <a:lnTo>
                  <a:pt x="0" y="27"/>
                </a:lnTo>
                <a:lnTo>
                  <a:pt x="297" y="324"/>
                </a:lnTo>
                <a:lnTo>
                  <a:pt x="594" y="27"/>
                </a:lnTo>
                <a:close/>
              </a:path>
            </a:pathLst>
          </a:custGeom>
          <a:solidFill>
            <a:srgbClr val="5F5F5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1FA22723-881A-AACE-5537-B9C05E37D636}"/>
              </a:ext>
            </a:extLst>
          </p:cNvPr>
          <p:cNvSpPr txBox="1"/>
          <p:nvPr/>
        </p:nvSpPr>
        <p:spPr>
          <a:xfrm>
            <a:off x="559827" y="3366005"/>
            <a:ext cx="269137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19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/>
                <a:cs typeface="+mn-cs"/>
              </a:rPr>
              <a:t>3. </a:t>
            </a:r>
            <a:r>
              <a:rPr kumimoji="0" lang="ko-KR" altLang="en-US" sz="9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/>
                <a:cs typeface="+mn-cs"/>
              </a:rPr>
              <a:t>그룹별 종합 분석 데이터 제공</a:t>
            </a:r>
          </a:p>
        </p:txBody>
      </p:sp>
      <p:sp>
        <p:nvSpPr>
          <p:cNvPr id="75" name="Chevron Down">
            <a:extLst>
              <a:ext uri="{FF2B5EF4-FFF2-40B4-BE49-F238E27FC236}">
                <a16:creationId xmlns:a16="http://schemas.microsoft.com/office/drawing/2014/main" id="{CAD47BC5-7E22-8953-7826-E6051ECCBF24}"/>
              </a:ext>
            </a:extLst>
          </p:cNvPr>
          <p:cNvSpPr>
            <a:spLocks noChangeAspect="1"/>
          </p:cNvSpPr>
          <p:nvPr/>
        </p:nvSpPr>
        <p:spPr bwMode="auto">
          <a:xfrm flipV="1">
            <a:off x="2855348" y="3445421"/>
            <a:ext cx="131041" cy="72000"/>
          </a:xfrm>
          <a:custGeom>
            <a:avLst/>
            <a:gdLst>
              <a:gd name="T0" fmla="*/ 594 w 594"/>
              <a:gd name="T1" fmla="*/ 27 h 324"/>
              <a:gd name="T2" fmla="*/ 566 w 594"/>
              <a:gd name="T3" fmla="*/ 0 h 324"/>
              <a:gd name="T4" fmla="*/ 297 w 594"/>
              <a:gd name="T5" fmla="*/ 268 h 324"/>
              <a:gd name="T6" fmla="*/ 28 w 594"/>
              <a:gd name="T7" fmla="*/ 0 h 324"/>
              <a:gd name="T8" fmla="*/ 0 w 594"/>
              <a:gd name="T9" fmla="*/ 27 h 324"/>
              <a:gd name="T10" fmla="*/ 297 w 594"/>
              <a:gd name="T11" fmla="*/ 324 h 324"/>
              <a:gd name="T12" fmla="*/ 594 w 594"/>
              <a:gd name="T13" fmla="*/ 27 h 3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94" h="324">
                <a:moveTo>
                  <a:pt x="594" y="27"/>
                </a:moveTo>
                <a:lnTo>
                  <a:pt x="566" y="0"/>
                </a:lnTo>
                <a:lnTo>
                  <a:pt x="297" y="268"/>
                </a:lnTo>
                <a:lnTo>
                  <a:pt x="28" y="0"/>
                </a:lnTo>
                <a:lnTo>
                  <a:pt x="0" y="27"/>
                </a:lnTo>
                <a:lnTo>
                  <a:pt x="297" y="324"/>
                </a:lnTo>
                <a:lnTo>
                  <a:pt x="594" y="27"/>
                </a:ln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706E2D27-6858-BCE0-2173-2BB23B205748}"/>
              </a:ext>
            </a:extLst>
          </p:cNvPr>
          <p:cNvSpPr txBox="1"/>
          <p:nvPr/>
        </p:nvSpPr>
        <p:spPr>
          <a:xfrm>
            <a:off x="557417" y="3663150"/>
            <a:ext cx="2688322" cy="807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수업 중 전반적으로 집중도가 저하하거나 </a:t>
            </a:r>
            <a:endParaRPr lang="en-US" altLang="ko-KR" sz="8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수업 자세가 안 좋아지면 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AI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가 알림을 제공하고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endParaRPr lang="en-US" altLang="ko-KR" sz="8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이를 통해 수업진도를 조절하거나 </a:t>
            </a:r>
            <a:endParaRPr lang="en-US" altLang="ko-KR" sz="8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집중력을 환기시킬 수 있습니다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.</a:t>
            </a:r>
          </a:p>
        </p:txBody>
      </p: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BC1FDA04-3EF8-938D-4BE3-FF7F3D47E2AF}"/>
              </a:ext>
            </a:extLst>
          </p:cNvPr>
          <p:cNvCxnSpPr>
            <a:cxnSpLocks/>
          </p:cNvCxnSpPr>
          <p:nvPr/>
        </p:nvCxnSpPr>
        <p:spPr>
          <a:xfrm>
            <a:off x="559827" y="2628106"/>
            <a:ext cx="2567228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D0531517-983A-53EC-91E9-C94C57FEAE71}"/>
              </a:ext>
            </a:extLst>
          </p:cNvPr>
          <p:cNvCxnSpPr>
            <a:cxnSpLocks/>
          </p:cNvCxnSpPr>
          <p:nvPr/>
        </p:nvCxnSpPr>
        <p:spPr>
          <a:xfrm>
            <a:off x="559827" y="3654037"/>
            <a:ext cx="2567228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사각형: 둥근 모서리 79">
            <a:extLst>
              <a:ext uri="{FF2B5EF4-FFF2-40B4-BE49-F238E27FC236}">
                <a16:creationId xmlns:a16="http://schemas.microsoft.com/office/drawing/2014/main" id="{504B533E-1D55-BC90-C9FF-3F334082E5E0}"/>
              </a:ext>
            </a:extLst>
          </p:cNvPr>
          <p:cNvSpPr/>
          <p:nvPr/>
        </p:nvSpPr>
        <p:spPr>
          <a:xfrm>
            <a:off x="557417" y="4639585"/>
            <a:ext cx="745371" cy="26405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Ins="90000" rtlCol="0" anchor="ctr"/>
          <a:lstStyle/>
          <a:p>
            <a:pPr algn="ctr"/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#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집중도 분석 </a:t>
            </a:r>
          </a:p>
        </p:txBody>
      </p:sp>
      <p:sp>
        <p:nvSpPr>
          <p:cNvPr id="81" name="사각형: 둥근 모서리 80">
            <a:extLst>
              <a:ext uri="{FF2B5EF4-FFF2-40B4-BE49-F238E27FC236}">
                <a16:creationId xmlns:a16="http://schemas.microsoft.com/office/drawing/2014/main" id="{A2BF7B25-FB97-CFC0-FA8B-4F4F2DF285B9}"/>
              </a:ext>
            </a:extLst>
          </p:cNvPr>
          <p:cNvSpPr/>
          <p:nvPr/>
        </p:nvSpPr>
        <p:spPr>
          <a:xfrm>
            <a:off x="1447899" y="4639585"/>
            <a:ext cx="745371" cy="26405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Ins="90000" rtlCol="0" anchor="ctr"/>
          <a:lstStyle/>
          <a:p>
            <a:pPr algn="ctr"/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#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자세 분석 </a:t>
            </a:r>
          </a:p>
        </p:txBody>
      </p:sp>
      <p:sp>
        <p:nvSpPr>
          <p:cNvPr id="82" name="사각형: 둥근 모서리 81">
            <a:extLst>
              <a:ext uri="{FF2B5EF4-FFF2-40B4-BE49-F238E27FC236}">
                <a16:creationId xmlns:a16="http://schemas.microsoft.com/office/drawing/2014/main" id="{A70C8D13-22F6-FDE1-D9B6-2811E82D515D}"/>
              </a:ext>
            </a:extLst>
          </p:cNvPr>
          <p:cNvSpPr/>
          <p:nvPr/>
        </p:nvSpPr>
        <p:spPr>
          <a:xfrm>
            <a:off x="2338381" y="4639585"/>
            <a:ext cx="745371" cy="26405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Ins="90000" rtlCol="0" anchor="ctr"/>
          <a:lstStyle/>
          <a:p>
            <a:pPr algn="ctr"/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#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흥미도 분석 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58E5275-F6D6-EA4A-E906-1064A20196E4}"/>
              </a:ext>
            </a:extLst>
          </p:cNvPr>
          <p:cNvSpPr txBox="1"/>
          <p:nvPr/>
        </p:nvSpPr>
        <p:spPr>
          <a:xfrm>
            <a:off x="559827" y="2844130"/>
            <a:ext cx="269137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2. </a:t>
            </a:r>
            <a:r>
              <a:rPr lang="ko-KR" altLang="en-US" sz="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개인 종합 분석 데이터 제공</a:t>
            </a:r>
          </a:p>
        </p:txBody>
      </p:sp>
      <p:sp>
        <p:nvSpPr>
          <p:cNvPr id="38" name="Chevron Down">
            <a:extLst>
              <a:ext uri="{FF2B5EF4-FFF2-40B4-BE49-F238E27FC236}">
                <a16:creationId xmlns:a16="http://schemas.microsoft.com/office/drawing/2014/main" id="{BB3B3F3E-2A04-B3AF-7395-F3D8D1EF6AC4}"/>
              </a:ext>
            </a:extLst>
          </p:cNvPr>
          <p:cNvSpPr>
            <a:spLocks noChangeAspect="1"/>
          </p:cNvSpPr>
          <p:nvPr/>
        </p:nvSpPr>
        <p:spPr bwMode="auto">
          <a:xfrm>
            <a:off x="2855348" y="2923546"/>
            <a:ext cx="131041" cy="72000"/>
          </a:xfrm>
          <a:custGeom>
            <a:avLst/>
            <a:gdLst>
              <a:gd name="T0" fmla="*/ 594 w 594"/>
              <a:gd name="T1" fmla="*/ 27 h 324"/>
              <a:gd name="T2" fmla="*/ 566 w 594"/>
              <a:gd name="T3" fmla="*/ 0 h 324"/>
              <a:gd name="T4" fmla="*/ 297 w 594"/>
              <a:gd name="T5" fmla="*/ 268 h 324"/>
              <a:gd name="T6" fmla="*/ 28 w 594"/>
              <a:gd name="T7" fmla="*/ 0 h 324"/>
              <a:gd name="T8" fmla="*/ 0 w 594"/>
              <a:gd name="T9" fmla="*/ 27 h 324"/>
              <a:gd name="T10" fmla="*/ 297 w 594"/>
              <a:gd name="T11" fmla="*/ 324 h 324"/>
              <a:gd name="T12" fmla="*/ 594 w 594"/>
              <a:gd name="T13" fmla="*/ 27 h 3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94" h="324">
                <a:moveTo>
                  <a:pt x="594" y="27"/>
                </a:moveTo>
                <a:lnTo>
                  <a:pt x="566" y="0"/>
                </a:lnTo>
                <a:lnTo>
                  <a:pt x="297" y="268"/>
                </a:lnTo>
                <a:lnTo>
                  <a:pt x="28" y="0"/>
                </a:lnTo>
                <a:lnTo>
                  <a:pt x="0" y="27"/>
                </a:lnTo>
                <a:lnTo>
                  <a:pt x="297" y="324"/>
                </a:lnTo>
                <a:lnTo>
                  <a:pt x="594" y="27"/>
                </a:lnTo>
                <a:close/>
              </a:path>
            </a:pathLst>
          </a:custGeom>
          <a:solidFill>
            <a:srgbClr val="5F5F5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2051C199-7594-8B3A-0A14-BB87B1D9EC9F}"/>
              </a:ext>
            </a:extLst>
          </p:cNvPr>
          <p:cNvCxnSpPr>
            <a:cxnSpLocks/>
          </p:cNvCxnSpPr>
          <p:nvPr/>
        </p:nvCxnSpPr>
        <p:spPr>
          <a:xfrm>
            <a:off x="559827" y="3132162"/>
            <a:ext cx="2567228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B917945D-1E2D-F4C7-A6E7-C97BCD836F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5812" y="3709723"/>
            <a:ext cx="1047008" cy="1061888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1641A054-8221-9190-3783-B05CFD48A964}"/>
              </a:ext>
            </a:extLst>
          </p:cNvPr>
          <p:cNvSpPr txBox="1"/>
          <p:nvPr/>
        </p:nvSpPr>
        <p:spPr>
          <a:xfrm>
            <a:off x="559826" y="1799295"/>
            <a:ext cx="55361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원격 수업을 진행하면서 수집한 데이터를 기반으로 효과적인 수업 지도가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가능합니다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.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A85E3ED-AA36-F172-4A27-D249D2AED560}"/>
              </a:ext>
            </a:extLst>
          </p:cNvPr>
          <p:cNvSpPr txBox="1"/>
          <p:nvPr/>
        </p:nvSpPr>
        <p:spPr>
          <a:xfrm>
            <a:off x="558813" y="1556792"/>
            <a:ext cx="4205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19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원격수업에도 </a:t>
            </a:r>
            <a:r>
              <a:rPr kumimoji="0" lang="en-US" altLang="ko-KR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Raiseme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F4AA7F7-624F-C4A6-DA85-717E0041D54E}"/>
              </a:ext>
            </a:extLst>
          </p:cNvPr>
          <p:cNvSpPr/>
          <p:nvPr/>
        </p:nvSpPr>
        <p:spPr>
          <a:xfrm>
            <a:off x="217502" y="791183"/>
            <a:ext cx="9010636" cy="51606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 dirty="0">
              <a:latin typeface="+mn-ea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30C815C-C9AB-F8C3-56DD-75C8BA309616}"/>
              </a:ext>
            </a:extLst>
          </p:cNvPr>
          <p:cNvSpPr/>
          <p:nvPr/>
        </p:nvSpPr>
        <p:spPr>
          <a:xfrm>
            <a:off x="217502" y="791183"/>
            <a:ext cx="9010636" cy="51606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 dirty="0">
              <a:latin typeface="+mn-ea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870F8E99-60FF-3FC0-D085-378CAF922A59}"/>
              </a:ext>
            </a:extLst>
          </p:cNvPr>
          <p:cNvSpPr/>
          <p:nvPr/>
        </p:nvSpPr>
        <p:spPr bwMode="auto">
          <a:xfrm>
            <a:off x="338543" y="949952"/>
            <a:ext cx="1004929" cy="198522"/>
          </a:xfrm>
          <a:prstGeom prst="rect">
            <a:avLst/>
          </a:prstGeom>
          <a:noFill/>
          <a:ln w="28575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lIns="36000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050" b="1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Raiseme </a:t>
            </a:r>
            <a:r>
              <a:rPr lang="en-US" altLang="ko-KR" sz="1050" b="1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Logo</a:t>
            </a:r>
            <a:endParaRPr kumimoji="0" lang="ko-KR" altLang="en-US" sz="1050" b="1" dirty="0">
              <a:solidFill>
                <a:schemeClr val="bg1">
                  <a:lumMod val="65000"/>
                </a:schemeClr>
              </a:solidFill>
              <a:latin typeface="+mn-ea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F0AC534-DB37-1BAB-3B06-82E5C65DCECD}"/>
              </a:ext>
            </a:extLst>
          </p:cNvPr>
          <p:cNvSpPr txBox="1"/>
          <p:nvPr/>
        </p:nvSpPr>
        <p:spPr>
          <a:xfrm>
            <a:off x="6758404" y="926102"/>
            <a:ext cx="502309" cy="246221"/>
          </a:xfrm>
          <a:prstGeom prst="rect">
            <a:avLst/>
          </a:prstGeom>
          <a:noFill/>
        </p:spPr>
        <p:txBody>
          <a:bodyPr wrap="none" lIns="36000" rIns="36000" rtlCol="0" anchor="ctr">
            <a:spAutoFit/>
          </a:bodyPr>
          <a:lstStyle/>
          <a:p>
            <a:pPr algn="ctr"/>
            <a:r>
              <a:rPr kumimoji="1" lang="en-US" altLang="en-US" sz="1000" b="1" dirty="0">
                <a:latin typeface="+mn-ea"/>
              </a:rPr>
              <a:t>Service</a:t>
            </a:r>
            <a:endParaRPr kumimoji="1" lang="x-none" altLang="en-US" sz="1000" b="1" dirty="0">
              <a:latin typeface="+mn-ea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475A553-D164-8C39-7BCD-E1FBD0EEA004}"/>
              </a:ext>
            </a:extLst>
          </p:cNvPr>
          <p:cNvSpPr txBox="1"/>
          <p:nvPr/>
        </p:nvSpPr>
        <p:spPr>
          <a:xfrm>
            <a:off x="8651687" y="926102"/>
            <a:ext cx="407731" cy="246221"/>
          </a:xfrm>
          <a:prstGeom prst="rect">
            <a:avLst/>
          </a:prstGeom>
          <a:noFill/>
        </p:spPr>
        <p:txBody>
          <a:bodyPr wrap="none" lIns="36000" rIns="36000" rtlCol="0" anchor="ctr">
            <a:spAutoFit/>
          </a:bodyPr>
          <a:lstStyle/>
          <a:p>
            <a:pPr algn="ctr"/>
            <a:r>
              <a:rPr kumimoji="1" lang="en-US" altLang="en-US" sz="1000" b="1" dirty="0">
                <a:latin typeface="+mn-ea"/>
              </a:rPr>
              <a:t>News</a:t>
            </a:r>
            <a:endParaRPr kumimoji="1" lang="x-none" altLang="en-US" sz="1000" b="1" dirty="0">
              <a:latin typeface="+mn-ea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3A0AB33-D01F-1131-3C49-17DAB757121D}"/>
              </a:ext>
            </a:extLst>
          </p:cNvPr>
          <p:cNvSpPr txBox="1"/>
          <p:nvPr/>
        </p:nvSpPr>
        <p:spPr>
          <a:xfrm>
            <a:off x="7893956" y="926102"/>
            <a:ext cx="620930" cy="246221"/>
          </a:xfrm>
          <a:prstGeom prst="rect">
            <a:avLst/>
          </a:prstGeom>
          <a:noFill/>
        </p:spPr>
        <p:txBody>
          <a:bodyPr wrap="none" lIns="36000" rIns="36000" rtlCol="0" anchor="ctr">
            <a:spAutoFit/>
          </a:bodyPr>
          <a:lstStyle/>
          <a:p>
            <a:pPr algn="ctr"/>
            <a:r>
              <a:rPr kumimoji="1" lang="en-US" altLang="en-US" sz="1000" b="1" dirty="0">
                <a:latin typeface="+mn-ea"/>
              </a:rPr>
              <a:t>Use Case</a:t>
            </a:r>
            <a:endParaRPr kumimoji="1" lang="x-none" altLang="en-US" sz="1000" b="1" dirty="0">
              <a:latin typeface="+mn-ea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E921C8C-954B-A44D-0740-D793C5D4C03F}"/>
              </a:ext>
            </a:extLst>
          </p:cNvPr>
          <p:cNvSpPr txBox="1"/>
          <p:nvPr/>
        </p:nvSpPr>
        <p:spPr>
          <a:xfrm>
            <a:off x="6170591" y="926102"/>
            <a:ext cx="451012" cy="246221"/>
          </a:xfrm>
          <a:prstGeom prst="rect">
            <a:avLst/>
          </a:prstGeom>
          <a:noFill/>
        </p:spPr>
        <p:txBody>
          <a:bodyPr wrap="none" lIns="36000" rIns="36000" rtlCol="0"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000" b="1" dirty="0">
                <a:latin typeface="+mn-ea"/>
              </a:rPr>
              <a:t>About</a:t>
            </a:r>
            <a:endParaRPr kumimoji="0" lang="ko-KR" altLang="en-US" sz="1000" b="1" dirty="0">
              <a:latin typeface="+mn-ea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42C2916-112B-FC84-3807-F68295ED4201}"/>
              </a:ext>
            </a:extLst>
          </p:cNvPr>
          <p:cNvSpPr txBox="1"/>
          <p:nvPr/>
        </p:nvSpPr>
        <p:spPr>
          <a:xfrm>
            <a:off x="7397514" y="926102"/>
            <a:ext cx="359641" cy="246221"/>
          </a:xfrm>
          <a:prstGeom prst="rect">
            <a:avLst/>
          </a:prstGeom>
          <a:noFill/>
        </p:spPr>
        <p:txBody>
          <a:bodyPr wrap="none" lIns="36000" rIns="36000" rtlCol="0" anchor="ctr">
            <a:spAutoFit/>
          </a:bodyPr>
          <a:lstStyle/>
          <a:p>
            <a:pPr algn="ctr"/>
            <a:r>
              <a:rPr kumimoji="1" lang="en-US" altLang="en-US" sz="1000" b="1" dirty="0">
                <a:latin typeface="+mn-ea"/>
              </a:rPr>
              <a:t>Tech</a:t>
            </a:r>
            <a:endParaRPr kumimoji="1" lang="x-none" altLang="en-US" sz="10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1620663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E94295-6722-DDEB-B936-2B7BF465857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  <a:ea typeface="+mn-ea"/>
              </a:rPr>
              <a:t>Use Case_</a:t>
            </a:r>
            <a:r>
              <a:rPr lang="ko-KR" altLang="en-US" dirty="0">
                <a:latin typeface="+mn-ea"/>
                <a:ea typeface="+mn-ea"/>
              </a:rPr>
              <a:t>원격수업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E3145AA-0279-D5FC-E077-F6401B0FFEA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  <a:ea typeface="+mn-ea"/>
              </a:rPr>
              <a:t>Main &gt; Use Case</a:t>
            </a:r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9F09AB4-29E4-4716-D50C-CB68896E21D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  <a:ea typeface="+mn-ea"/>
              </a:rPr>
              <a:t>C_CLAS_01_T</a:t>
            </a:r>
            <a:endParaRPr lang="ko-KR" altLang="en-US" dirty="0">
              <a:latin typeface="+mn-ea"/>
              <a:ea typeface="+mn-ea"/>
            </a:endParaRPr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E667F44B-F49C-C1F8-C810-C6C69E436160}"/>
              </a:ext>
            </a:extLst>
          </p:cNvPr>
          <p:cNvGrpSpPr/>
          <p:nvPr/>
        </p:nvGrpSpPr>
        <p:grpSpPr>
          <a:xfrm>
            <a:off x="1208634" y="2060848"/>
            <a:ext cx="3039329" cy="1536266"/>
            <a:chOff x="550862" y="2149829"/>
            <a:chExt cx="2700338" cy="1447183"/>
          </a:xfrm>
        </p:grpSpPr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8BF2F968-4C0D-48A9-217B-AF38AAE8C278}"/>
                </a:ext>
              </a:extLst>
            </p:cNvPr>
            <p:cNvSpPr/>
            <p:nvPr/>
          </p:nvSpPr>
          <p:spPr bwMode="auto">
            <a:xfrm>
              <a:off x="550862" y="2149829"/>
              <a:ext cx="2700338" cy="1447183"/>
            </a:xfrm>
            <a:prstGeom prst="rect">
              <a:avLst/>
            </a:prstGeom>
            <a:solidFill>
              <a:srgbClr val="D9D9D9"/>
            </a:solidFill>
            <a:ln w="2857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kumimoji="0" lang="ko-KR" altLang="en-US" dirty="0">
                <a:solidFill>
                  <a:srgbClr val="FF0000"/>
                </a:solidFill>
                <a:latin typeface="+mn-ea"/>
              </a:endParaRPr>
            </a:p>
          </p:txBody>
        </p:sp>
        <p:sp>
          <p:nvSpPr>
            <p:cNvPr id="41" name="Freeform 129">
              <a:extLst>
                <a:ext uri="{FF2B5EF4-FFF2-40B4-BE49-F238E27FC236}">
                  <a16:creationId xmlns:a16="http://schemas.microsoft.com/office/drawing/2014/main" id="{77797658-3337-2391-57FD-1ED3686AB31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21397" y="2644518"/>
              <a:ext cx="559267" cy="457805"/>
            </a:xfrm>
            <a:custGeom>
              <a:avLst/>
              <a:gdLst>
                <a:gd name="T0" fmla="*/ 800850339 w 68"/>
                <a:gd name="T1" fmla="*/ 578081024 h 55"/>
                <a:gd name="T2" fmla="*/ 741964184 w 68"/>
                <a:gd name="T3" fmla="*/ 648868068 h 55"/>
                <a:gd name="T4" fmla="*/ 58886155 w 68"/>
                <a:gd name="T5" fmla="*/ 648868068 h 55"/>
                <a:gd name="T6" fmla="*/ 0 w 68"/>
                <a:gd name="T7" fmla="*/ 578081024 h 55"/>
                <a:gd name="T8" fmla="*/ 0 w 68"/>
                <a:gd name="T9" fmla="*/ 70787044 h 55"/>
                <a:gd name="T10" fmla="*/ 58886155 w 68"/>
                <a:gd name="T11" fmla="*/ 0 h 55"/>
                <a:gd name="T12" fmla="*/ 741964184 w 68"/>
                <a:gd name="T13" fmla="*/ 0 h 55"/>
                <a:gd name="T14" fmla="*/ 800850339 w 68"/>
                <a:gd name="T15" fmla="*/ 70787044 h 55"/>
                <a:gd name="T16" fmla="*/ 800850339 w 68"/>
                <a:gd name="T17" fmla="*/ 578081024 h 55"/>
                <a:gd name="T18" fmla="*/ 58886155 w 68"/>
                <a:gd name="T19" fmla="*/ 58988631 h 55"/>
                <a:gd name="T20" fmla="*/ 47108238 w 68"/>
                <a:gd name="T21" fmla="*/ 70787044 h 55"/>
                <a:gd name="T22" fmla="*/ 47108238 w 68"/>
                <a:gd name="T23" fmla="*/ 578081024 h 55"/>
                <a:gd name="T24" fmla="*/ 58886155 w 68"/>
                <a:gd name="T25" fmla="*/ 601677850 h 55"/>
                <a:gd name="T26" fmla="*/ 741964184 w 68"/>
                <a:gd name="T27" fmla="*/ 601677850 h 55"/>
                <a:gd name="T28" fmla="*/ 753742101 w 68"/>
                <a:gd name="T29" fmla="*/ 578081024 h 55"/>
                <a:gd name="T30" fmla="*/ 753742101 w 68"/>
                <a:gd name="T31" fmla="*/ 70787044 h 55"/>
                <a:gd name="T32" fmla="*/ 741964184 w 68"/>
                <a:gd name="T33" fmla="*/ 58988631 h 55"/>
                <a:gd name="T34" fmla="*/ 58886155 w 68"/>
                <a:gd name="T35" fmla="*/ 58988631 h 55"/>
                <a:gd name="T36" fmla="*/ 188436383 w 68"/>
                <a:gd name="T37" fmla="*/ 271346327 h 55"/>
                <a:gd name="T38" fmla="*/ 105994393 w 68"/>
                <a:gd name="T39" fmla="*/ 188760870 h 55"/>
                <a:gd name="T40" fmla="*/ 188436383 w 68"/>
                <a:gd name="T41" fmla="*/ 106178848 h 55"/>
                <a:gd name="T42" fmla="*/ 270874942 w 68"/>
                <a:gd name="T43" fmla="*/ 188760870 h 55"/>
                <a:gd name="T44" fmla="*/ 188436383 w 68"/>
                <a:gd name="T45" fmla="*/ 271346327 h 55"/>
                <a:gd name="T46" fmla="*/ 694855946 w 68"/>
                <a:gd name="T47" fmla="*/ 542689220 h 55"/>
                <a:gd name="T48" fmla="*/ 105994393 w 68"/>
                <a:gd name="T49" fmla="*/ 542689220 h 55"/>
                <a:gd name="T50" fmla="*/ 105994393 w 68"/>
                <a:gd name="T51" fmla="*/ 460107198 h 55"/>
                <a:gd name="T52" fmla="*/ 235544621 w 68"/>
                <a:gd name="T53" fmla="*/ 330331523 h 55"/>
                <a:gd name="T54" fmla="*/ 306208694 w 68"/>
                <a:gd name="T55" fmla="*/ 389320154 h 55"/>
                <a:gd name="T56" fmla="*/ 518197480 w 68"/>
                <a:gd name="T57" fmla="*/ 176962457 h 55"/>
                <a:gd name="T58" fmla="*/ 694855946 w 68"/>
                <a:gd name="T59" fmla="*/ 353928349 h 55"/>
                <a:gd name="T60" fmla="*/ 694855946 w 68"/>
                <a:gd name="T61" fmla="*/ 542689220 h 55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0" t="0" r="r" b="b"/>
              <a:pathLst>
                <a:path w="68" h="55">
                  <a:moveTo>
                    <a:pt x="68" y="49"/>
                  </a:moveTo>
                  <a:cubicBezTo>
                    <a:pt x="68" y="53"/>
                    <a:pt x="66" y="55"/>
                    <a:pt x="63" y="55"/>
                  </a:cubicBezTo>
                  <a:cubicBezTo>
                    <a:pt x="5" y="55"/>
                    <a:pt x="5" y="55"/>
                    <a:pt x="5" y="55"/>
                  </a:cubicBezTo>
                  <a:cubicBezTo>
                    <a:pt x="2" y="55"/>
                    <a:pt x="0" y="53"/>
                    <a:pt x="0" y="4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5" y="0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66" y="0"/>
                    <a:pt x="68" y="3"/>
                    <a:pt x="68" y="6"/>
                  </a:cubicBezTo>
                  <a:lnTo>
                    <a:pt x="68" y="49"/>
                  </a:lnTo>
                  <a:close/>
                  <a:moveTo>
                    <a:pt x="5" y="5"/>
                  </a:moveTo>
                  <a:cubicBezTo>
                    <a:pt x="5" y="5"/>
                    <a:pt x="4" y="5"/>
                    <a:pt x="4" y="6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4" y="50"/>
                    <a:pt x="5" y="51"/>
                    <a:pt x="5" y="51"/>
                  </a:cubicBezTo>
                  <a:cubicBezTo>
                    <a:pt x="63" y="51"/>
                    <a:pt x="63" y="51"/>
                    <a:pt x="63" y="51"/>
                  </a:cubicBezTo>
                  <a:cubicBezTo>
                    <a:pt x="63" y="51"/>
                    <a:pt x="64" y="50"/>
                    <a:pt x="64" y="49"/>
                  </a:cubicBezTo>
                  <a:cubicBezTo>
                    <a:pt x="64" y="6"/>
                    <a:pt x="64" y="6"/>
                    <a:pt x="64" y="6"/>
                  </a:cubicBezTo>
                  <a:cubicBezTo>
                    <a:pt x="64" y="5"/>
                    <a:pt x="63" y="5"/>
                    <a:pt x="63" y="5"/>
                  </a:cubicBezTo>
                  <a:lnTo>
                    <a:pt x="5" y="5"/>
                  </a:lnTo>
                  <a:close/>
                  <a:moveTo>
                    <a:pt x="16" y="23"/>
                  </a:moveTo>
                  <a:cubicBezTo>
                    <a:pt x="12" y="23"/>
                    <a:pt x="9" y="20"/>
                    <a:pt x="9" y="16"/>
                  </a:cubicBezTo>
                  <a:cubicBezTo>
                    <a:pt x="9" y="13"/>
                    <a:pt x="12" y="9"/>
                    <a:pt x="16" y="9"/>
                  </a:cubicBezTo>
                  <a:cubicBezTo>
                    <a:pt x="20" y="9"/>
                    <a:pt x="23" y="13"/>
                    <a:pt x="23" y="16"/>
                  </a:cubicBezTo>
                  <a:cubicBezTo>
                    <a:pt x="23" y="20"/>
                    <a:pt x="20" y="23"/>
                    <a:pt x="16" y="23"/>
                  </a:cubicBezTo>
                  <a:close/>
                  <a:moveTo>
                    <a:pt x="59" y="46"/>
                  </a:moveTo>
                  <a:cubicBezTo>
                    <a:pt x="9" y="46"/>
                    <a:pt x="9" y="46"/>
                    <a:pt x="9" y="46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20" y="28"/>
                    <a:pt x="20" y="28"/>
                    <a:pt x="20" y="28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44" y="15"/>
                    <a:pt x="44" y="15"/>
                    <a:pt x="44" y="15"/>
                  </a:cubicBezTo>
                  <a:cubicBezTo>
                    <a:pt x="59" y="30"/>
                    <a:pt x="59" y="30"/>
                    <a:pt x="59" y="30"/>
                  </a:cubicBezTo>
                  <a:lnTo>
                    <a:pt x="59" y="46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endParaRPr lang="id-ID" dirty="0">
                <a:latin typeface="+mn-ea"/>
              </a:endParaRPr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F159A50C-19C1-8EEB-F279-9AD86817E29F}"/>
              </a:ext>
            </a:extLst>
          </p:cNvPr>
          <p:cNvGrpSpPr/>
          <p:nvPr/>
        </p:nvGrpSpPr>
        <p:grpSpPr>
          <a:xfrm>
            <a:off x="4967046" y="2063750"/>
            <a:ext cx="3039329" cy="1536266"/>
            <a:chOff x="550862" y="2149829"/>
            <a:chExt cx="2700338" cy="1447183"/>
          </a:xfrm>
        </p:grpSpPr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FC75D472-FEEB-1A74-D6CA-888AB3E68C01}"/>
                </a:ext>
              </a:extLst>
            </p:cNvPr>
            <p:cNvSpPr/>
            <p:nvPr/>
          </p:nvSpPr>
          <p:spPr bwMode="auto">
            <a:xfrm>
              <a:off x="550862" y="2149829"/>
              <a:ext cx="2700338" cy="1447183"/>
            </a:xfrm>
            <a:prstGeom prst="rect">
              <a:avLst/>
            </a:prstGeom>
            <a:solidFill>
              <a:srgbClr val="D9D9D9"/>
            </a:solidFill>
            <a:ln w="2857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kumimoji="0" lang="ko-KR" altLang="en-US" dirty="0">
                <a:solidFill>
                  <a:srgbClr val="FF0000"/>
                </a:solidFill>
                <a:latin typeface="+mn-ea"/>
              </a:endParaRPr>
            </a:p>
          </p:txBody>
        </p:sp>
        <p:sp>
          <p:nvSpPr>
            <p:cNvPr id="44" name="Freeform 129">
              <a:extLst>
                <a:ext uri="{FF2B5EF4-FFF2-40B4-BE49-F238E27FC236}">
                  <a16:creationId xmlns:a16="http://schemas.microsoft.com/office/drawing/2014/main" id="{3BCC3A61-E7D5-F134-51F1-23C270CD34E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21397" y="2644518"/>
              <a:ext cx="559267" cy="457805"/>
            </a:xfrm>
            <a:custGeom>
              <a:avLst/>
              <a:gdLst>
                <a:gd name="T0" fmla="*/ 800850339 w 68"/>
                <a:gd name="T1" fmla="*/ 578081024 h 55"/>
                <a:gd name="T2" fmla="*/ 741964184 w 68"/>
                <a:gd name="T3" fmla="*/ 648868068 h 55"/>
                <a:gd name="T4" fmla="*/ 58886155 w 68"/>
                <a:gd name="T5" fmla="*/ 648868068 h 55"/>
                <a:gd name="T6" fmla="*/ 0 w 68"/>
                <a:gd name="T7" fmla="*/ 578081024 h 55"/>
                <a:gd name="T8" fmla="*/ 0 w 68"/>
                <a:gd name="T9" fmla="*/ 70787044 h 55"/>
                <a:gd name="T10" fmla="*/ 58886155 w 68"/>
                <a:gd name="T11" fmla="*/ 0 h 55"/>
                <a:gd name="T12" fmla="*/ 741964184 w 68"/>
                <a:gd name="T13" fmla="*/ 0 h 55"/>
                <a:gd name="T14" fmla="*/ 800850339 w 68"/>
                <a:gd name="T15" fmla="*/ 70787044 h 55"/>
                <a:gd name="T16" fmla="*/ 800850339 w 68"/>
                <a:gd name="T17" fmla="*/ 578081024 h 55"/>
                <a:gd name="T18" fmla="*/ 58886155 w 68"/>
                <a:gd name="T19" fmla="*/ 58988631 h 55"/>
                <a:gd name="T20" fmla="*/ 47108238 w 68"/>
                <a:gd name="T21" fmla="*/ 70787044 h 55"/>
                <a:gd name="T22" fmla="*/ 47108238 w 68"/>
                <a:gd name="T23" fmla="*/ 578081024 h 55"/>
                <a:gd name="T24" fmla="*/ 58886155 w 68"/>
                <a:gd name="T25" fmla="*/ 601677850 h 55"/>
                <a:gd name="T26" fmla="*/ 741964184 w 68"/>
                <a:gd name="T27" fmla="*/ 601677850 h 55"/>
                <a:gd name="T28" fmla="*/ 753742101 w 68"/>
                <a:gd name="T29" fmla="*/ 578081024 h 55"/>
                <a:gd name="T30" fmla="*/ 753742101 w 68"/>
                <a:gd name="T31" fmla="*/ 70787044 h 55"/>
                <a:gd name="T32" fmla="*/ 741964184 w 68"/>
                <a:gd name="T33" fmla="*/ 58988631 h 55"/>
                <a:gd name="T34" fmla="*/ 58886155 w 68"/>
                <a:gd name="T35" fmla="*/ 58988631 h 55"/>
                <a:gd name="T36" fmla="*/ 188436383 w 68"/>
                <a:gd name="T37" fmla="*/ 271346327 h 55"/>
                <a:gd name="T38" fmla="*/ 105994393 w 68"/>
                <a:gd name="T39" fmla="*/ 188760870 h 55"/>
                <a:gd name="T40" fmla="*/ 188436383 w 68"/>
                <a:gd name="T41" fmla="*/ 106178848 h 55"/>
                <a:gd name="T42" fmla="*/ 270874942 w 68"/>
                <a:gd name="T43" fmla="*/ 188760870 h 55"/>
                <a:gd name="T44" fmla="*/ 188436383 w 68"/>
                <a:gd name="T45" fmla="*/ 271346327 h 55"/>
                <a:gd name="T46" fmla="*/ 694855946 w 68"/>
                <a:gd name="T47" fmla="*/ 542689220 h 55"/>
                <a:gd name="T48" fmla="*/ 105994393 w 68"/>
                <a:gd name="T49" fmla="*/ 542689220 h 55"/>
                <a:gd name="T50" fmla="*/ 105994393 w 68"/>
                <a:gd name="T51" fmla="*/ 460107198 h 55"/>
                <a:gd name="T52" fmla="*/ 235544621 w 68"/>
                <a:gd name="T53" fmla="*/ 330331523 h 55"/>
                <a:gd name="T54" fmla="*/ 306208694 w 68"/>
                <a:gd name="T55" fmla="*/ 389320154 h 55"/>
                <a:gd name="T56" fmla="*/ 518197480 w 68"/>
                <a:gd name="T57" fmla="*/ 176962457 h 55"/>
                <a:gd name="T58" fmla="*/ 694855946 w 68"/>
                <a:gd name="T59" fmla="*/ 353928349 h 55"/>
                <a:gd name="T60" fmla="*/ 694855946 w 68"/>
                <a:gd name="T61" fmla="*/ 542689220 h 55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0" t="0" r="r" b="b"/>
              <a:pathLst>
                <a:path w="68" h="55">
                  <a:moveTo>
                    <a:pt x="68" y="49"/>
                  </a:moveTo>
                  <a:cubicBezTo>
                    <a:pt x="68" y="53"/>
                    <a:pt x="66" y="55"/>
                    <a:pt x="63" y="55"/>
                  </a:cubicBezTo>
                  <a:cubicBezTo>
                    <a:pt x="5" y="55"/>
                    <a:pt x="5" y="55"/>
                    <a:pt x="5" y="55"/>
                  </a:cubicBezTo>
                  <a:cubicBezTo>
                    <a:pt x="2" y="55"/>
                    <a:pt x="0" y="53"/>
                    <a:pt x="0" y="4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5" y="0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66" y="0"/>
                    <a:pt x="68" y="3"/>
                    <a:pt x="68" y="6"/>
                  </a:cubicBezTo>
                  <a:lnTo>
                    <a:pt x="68" y="49"/>
                  </a:lnTo>
                  <a:close/>
                  <a:moveTo>
                    <a:pt x="5" y="5"/>
                  </a:moveTo>
                  <a:cubicBezTo>
                    <a:pt x="5" y="5"/>
                    <a:pt x="4" y="5"/>
                    <a:pt x="4" y="6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4" y="50"/>
                    <a:pt x="5" y="51"/>
                    <a:pt x="5" y="51"/>
                  </a:cubicBezTo>
                  <a:cubicBezTo>
                    <a:pt x="63" y="51"/>
                    <a:pt x="63" y="51"/>
                    <a:pt x="63" y="51"/>
                  </a:cubicBezTo>
                  <a:cubicBezTo>
                    <a:pt x="63" y="51"/>
                    <a:pt x="64" y="50"/>
                    <a:pt x="64" y="49"/>
                  </a:cubicBezTo>
                  <a:cubicBezTo>
                    <a:pt x="64" y="6"/>
                    <a:pt x="64" y="6"/>
                    <a:pt x="64" y="6"/>
                  </a:cubicBezTo>
                  <a:cubicBezTo>
                    <a:pt x="64" y="5"/>
                    <a:pt x="63" y="5"/>
                    <a:pt x="63" y="5"/>
                  </a:cubicBezTo>
                  <a:lnTo>
                    <a:pt x="5" y="5"/>
                  </a:lnTo>
                  <a:close/>
                  <a:moveTo>
                    <a:pt x="16" y="23"/>
                  </a:moveTo>
                  <a:cubicBezTo>
                    <a:pt x="12" y="23"/>
                    <a:pt x="9" y="20"/>
                    <a:pt x="9" y="16"/>
                  </a:cubicBezTo>
                  <a:cubicBezTo>
                    <a:pt x="9" y="13"/>
                    <a:pt x="12" y="9"/>
                    <a:pt x="16" y="9"/>
                  </a:cubicBezTo>
                  <a:cubicBezTo>
                    <a:pt x="20" y="9"/>
                    <a:pt x="23" y="13"/>
                    <a:pt x="23" y="16"/>
                  </a:cubicBezTo>
                  <a:cubicBezTo>
                    <a:pt x="23" y="20"/>
                    <a:pt x="20" y="23"/>
                    <a:pt x="16" y="23"/>
                  </a:cubicBezTo>
                  <a:close/>
                  <a:moveTo>
                    <a:pt x="59" y="46"/>
                  </a:moveTo>
                  <a:cubicBezTo>
                    <a:pt x="9" y="46"/>
                    <a:pt x="9" y="46"/>
                    <a:pt x="9" y="46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20" y="28"/>
                    <a:pt x="20" y="28"/>
                    <a:pt x="20" y="28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44" y="15"/>
                    <a:pt x="44" y="15"/>
                    <a:pt x="44" y="15"/>
                  </a:cubicBezTo>
                  <a:cubicBezTo>
                    <a:pt x="59" y="30"/>
                    <a:pt x="59" y="30"/>
                    <a:pt x="59" y="30"/>
                  </a:cubicBezTo>
                  <a:lnTo>
                    <a:pt x="59" y="46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endParaRPr lang="id-ID" dirty="0">
                <a:latin typeface="+mn-ea"/>
              </a:endParaRPr>
            </a:p>
          </p:txBody>
        </p:sp>
      </p:grp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27CAB515-78B2-6DEA-D76A-ADF88A7C06A6}"/>
              </a:ext>
            </a:extLst>
          </p:cNvPr>
          <p:cNvSpPr/>
          <p:nvPr/>
        </p:nvSpPr>
        <p:spPr>
          <a:xfrm>
            <a:off x="1196711" y="3878554"/>
            <a:ext cx="3286108" cy="270526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Ins="90000" rtlCol="0" anchor="t"/>
          <a:lstStyle/>
          <a:p>
            <a:r>
              <a:rPr lang="ko-KR" altLang="en-US" sz="800" noProof="1">
                <a:solidFill>
                  <a:schemeClr val="tx1"/>
                </a:solidFill>
                <a:latin typeface="+mn-ea"/>
                <a:cs typeface="Segoe UI" panose="020B0502040204020203" pitchFamily="34" charset="0"/>
              </a:rPr>
              <a:t>학생 스스로 취약한 과목을 파악하고 공부의 비중을 조절할 수 있습니다</a:t>
            </a:r>
            <a:r>
              <a:rPr lang="en-US" altLang="ko-KR" sz="800" noProof="1">
                <a:solidFill>
                  <a:schemeClr val="tx1"/>
                </a:solidFill>
                <a:latin typeface="+mn-ea"/>
                <a:cs typeface="Segoe UI" panose="020B0502040204020203" pitchFamily="34" charset="0"/>
              </a:rPr>
              <a:t>.</a:t>
            </a:r>
            <a:endParaRPr lang="ko-KR" altLang="en-US" sz="800" noProof="1">
              <a:solidFill>
                <a:schemeClr val="tx1"/>
              </a:solidFill>
              <a:latin typeface="+mn-ea"/>
              <a:cs typeface="Segoe UI" panose="020B0502040204020203" pitchFamily="34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90B1E88B-EB56-4557-6EEA-F446DCBC1312}"/>
              </a:ext>
            </a:extLst>
          </p:cNvPr>
          <p:cNvSpPr/>
          <p:nvPr/>
        </p:nvSpPr>
        <p:spPr>
          <a:xfrm>
            <a:off x="1196711" y="3682663"/>
            <a:ext cx="2880320" cy="205749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Ins="90000" rtlCol="0" anchor="t"/>
          <a:lstStyle/>
          <a:p>
            <a:r>
              <a:rPr lang="ko-KR" altLang="en-US" sz="900" b="1" noProof="1">
                <a:solidFill>
                  <a:schemeClr val="tx1"/>
                </a:solidFill>
                <a:latin typeface="+mn-ea"/>
                <a:cs typeface="Segoe UI" panose="020B0502040204020203" pitchFamily="34" charset="0"/>
              </a:rPr>
              <a:t>학생용 학습 데이터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E76D0F37-BC81-DAD0-7842-5C70A1C5655B}"/>
              </a:ext>
            </a:extLst>
          </p:cNvPr>
          <p:cNvSpPr/>
          <p:nvPr/>
        </p:nvSpPr>
        <p:spPr>
          <a:xfrm>
            <a:off x="4984976" y="3861928"/>
            <a:ext cx="3290056" cy="205749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Ins="90000" rtlCol="0" anchor="t"/>
          <a:lstStyle/>
          <a:p>
            <a:r>
              <a:rPr lang="ko-KR" altLang="en-US" sz="800" noProof="1">
                <a:solidFill>
                  <a:schemeClr val="tx1"/>
                </a:solidFill>
                <a:latin typeface="+mn-ea"/>
                <a:cs typeface="Segoe UI" panose="020B0502040204020203" pitchFamily="34" charset="0"/>
              </a:rPr>
              <a:t>일정 시간 이상 자리를 비운 학생에게 </a:t>
            </a:r>
            <a:r>
              <a:rPr lang="en-US" altLang="ko-KR" sz="800" noProof="1">
                <a:solidFill>
                  <a:schemeClr val="tx1"/>
                </a:solidFill>
                <a:latin typeface="+mn-ea"/>
                <a:cs typeface="Segoe UI" panose="020B0502040204020203" pitchFamily="34" charset="0"/>
              </a:rPr>
              <a:t>SMS</a:t>
            </a:r>
            <a:r>
              <a:rPr lang="ko-KR" altLang="en-US" sz="800" noProof="1">
                <a:solidFill>
                  <a:schemeClr val="tx1"/>
                </a:solidFill>
                <a:latin typeface="+mn-ea"/>
                <a:cs typeface="Segoe UI" panose="020B0502040204020203" pitchFamily="34" charset="0"/>
              </a:rPr>
              <a:t>를 발송하고 학생 화면에 알림을 띄웁니다</a:t>
            </a:r>
            <a:r>
              <a:rPr lang="en-US" altLang="ko-KR" sz="800" noProof="1">
                <a:solidFill>
                  <a:schemeClr val="tx1"/>
                </a:solidFill>
                <a:latin typeface="+mn-ea"/>
                <a:cs typeface="Segoe UI" panose="020B0502040204020203" pitchFamily="34" charset="0"/>
              </a:rPr>
              <a:t>.</a:t>
            </a:r>
            <a:endParaRPr lang="ko-KR" altLang="en-US" sz="800" noProof="1">
              <a:solidFill>
                <a:schemeClr val="tx1"/>
              </a:solidFill>
              <a:latin typeface="+mn-ea"/>
              <a:cs typeface="Segoe UI" panose="020B0502040204020203" pitchFamily="34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5D30BD16-D36A-3CB4-05F4-38F6778914CC}"/>
              </a:ext>
            </a:extLst>
          </p:cNvPr>
          <p:cNvSpPr/>
          <p:nvPr/>
        </p:nvSpPr>
        <p:spPr>
          <a:xfrm>
            <a:off x="4984976" y="3666037"/>
            <a:ext cx="2965158" cy="205749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Ins="90000" rtlCol="0" anchor="t"/>
          <a:lstStyle/>
          <a:p>
            <a:r>
              <a:rPr lang="ko-KR" altLang="en-US" sz="900" b="1" noProof="1">
                <a:solidFill>
                  <a:schemeClr val="tx1"/>
                </a:solidFill>
                <a:latin typeface="+mn-ea"/>
                <a:cs typeface="Segoe UI" panose="020B0502040204020203" pitchFamily="34" charset="0"/>
              </a:rPr>
              <a:t>자리비움 알림 </a:t>
            </a: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A040ADB4-5760-5E97-74B0-A29485C3800A}"/>
              </a:ext>
            </a:extLst>
          </p:cNvPr>
          <p:cNvGrpSpPr/>
          <p:nvPr/>
        </p:nvGrpSpPr>
        <p:grpSpPr>
          <a:xfrm>
            <a:off x="1193153" y="4218291"/>
            <a:ext cx="3039329" cy="1536266"/>
            <a:chOff x="550862" y="2149829"/>
            <a:chExt cx="2700338" cy="1447183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AF74523B-3688-2BE2-4BD0-B4A1CD04AD68}"/>
                </a:ext>
              </a:extLst>
            </p:cNvPr>
            <p:cNvSpPr/>
            <p:nvPr/>
          </p:nvSpPr>
          <p:spPr bwMode="auto">
            <a:xfrm>
              <a:off x="550862" y="2149829"/>
              <a:ext cx="2700338" cy="1447183"/>
            </a:xfrm>
            <a:prstGeom prst="rect">
              <a:avLst/>
            </a:prstGeom>
            <a:solidFill>
              <a:srgbClr val="D9D9D9"/>
            </a:solidFill>
            <a:ln w="2857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kumimoji="0" lang="ko-KR" altLang="en-US" dirty="0">
                <a:solidFill>
                  <a:srgbClr val="FF0000"/>
                </a:solidFill>
                <a:latin typeface="+mn-ea"/>
              </a:endParaRPr>
            </a:p>
          </p:txBody>
        </p:sp>
        <p:sp>
          <p:nvSpPr>
            <p:cNvPr id="51" name="Freeform 129">
              <a:extLst>
                <a:ext uri="{FF2B5EF4-FFF2-40B4-BE49-F238E27FC236}">
                  <a16:creationId xmlns:a16="http://schemas.microsoft.com/office/drawing/2014/main" id="{A1C5D2C6-5914-7E11-87C1-E0CB5B97BC9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21397" y="2644518"/>
              <a:ext cx="559267" cy="457805"/>
            </a:xfrm>
            <a:custGeom>
              <a:avLst/>
              <a:gdLst>
                <a:gd name="T0" fmla="*/ 800850339 w 68"/>
                <a:gd name="T1" fmla="*/ 578081024 h 55"/>
                <a:gd name="T2" fmla="*/ 741964184 w 68"/>
                <a:gd name="T3" fmla="*/ 648868068 h 55"/>
                <a:gd name="T4" fmla="*/ 58886155 w 68"/>
                <a:gd name="T5" fmla="*/ 648868068 h 55"/>
                <a:gd name="T6" fmla="*/ 0 w 68"/>
                <a:gd name="T7" fmla="*/ 578081024 h 55"/>
                <a:gd name="T8" fmla="*/ 0 w 68"/>
                <a:gd name="T9" fmla="*/ 70787044 h 55"/>
                <a:gd name="T10" fmla="*/ 58886155 w 68"/>
                <a:gd name="T11" fmla="*/ 0 h 55"/>
                <a:gd name="T12" fmla="*/ 741964184 w 68"/>
                <a:gd name="T13" fmla="*/ 0 h 55"/>
                <a:gd name="T14" fmla="*/ 800850339 w 68"/>
                <a:gd name="T15" fmla="*/ 70787044 h 55"/>
                <a:gd name="T16" fmla="*/ 800850339 w 68"/>
                <a:gd name="T17" fmla="*/ 578081024 h 55"/>
                <a:gd name="T18" fmla="*/ 58886155 w 68"/>
                <a:gd name="T19" fmla="*/ 58988631 h 55"/>
                <a:gd name="T20" fmla="*/ 47108238 w 68"/>
                <a:gd name="T21" fmla="*/ 70787044 h 55"/>
                <a:gd name="T22" fmla="*/ 47108238 w 68"/>
                <a:gd name="T23" fmla="*/ 578081024 h 55"/>
                <a:gd name="T24" fmla="*/ 58886155 w 68"/>
                <a:gd name="T25" fmla="*/ 601677850 h 55"/>
                <a:gd name="T26" fmla="*/ 741964184 w 68"/>
                <a:gd name="T27" fmla="*/ 601677850 h 55"/>
                <a:gd name="T28" fmla="*/ 753742101 w 68"/>
                <a:gd name="T29" fmla="*/ 578081024 h 55"/>
                <a:gd name="T30" fmla="*/ 753742101 w 68"/>
                <a:gd name="T31" fmla="*/ 70787044 h 55"/>
                <a:gd name="T32" fmla="*/ 741964184 w 68"/>
                <a:gd name="T33" fmla="*/ 58988631 h 55"/>
                <a:gd name="T34" fmla="*/ 58886155 w 68"/>
                <a:gd name="T35" fmla="*/ 58988631 h 55"/>
                <a:gd name="T36" fmla="*/ 188436383 w 68"/>
                <a:gd name="T37" fmla="*/ 271346327 h 55"/>
                <a:gd name="T38" fmla="*/ 105994393 w 68"/>
                <a:gd name="T39" fmla="*/ 188760870 h 55"/>
                <a:gd name="T40" fmla="*/ 188436383 w 68"/>
                <a:gd name="T41" fmla="*/ 106178848 h 55"/>
                <a:gd name="T42" fmla="*/ 270874942 w 68"/>
                <a:gd name="T43" fmla="*/ 188760870 h 55"/>
                <a:gd name="T44" fmla="*/ 188436383 w 68"/>
                <a:gd name="T45" fmla="*/ 271346327 h 55"/>
                <a:gd name="T46" fmla="*/ 694855946 w 68"/>
                <a:gd name="T47" fmla="*/ 542689220 h 55"/>
                <a:gd name="T48" fmla="*/ 105994393 w 68"/>
                <a:gd name="T49" fmla="*/ 542689220 h 55"/>
                <a:gd name="T50" fmla="*/ 105994393 w 68"/>
                <a:gd name="T51" fmla="*/ 460107198 h 55"/>
                <a:gd name="T52" fmla="*/ 235544621 w 68"/>
                <a:gd name="T53" fmla="*/ 330331523 h 55"/>
                <a:gd name="T54" fmla="*/ 306208694 w 68"/>
                <a:gd name="T55" fmla="*/ 389320154 h 55"/>
                <a:gd name="T56" fmla="*/ 518197480 w 68"/>
                <a:gd name="T57" fmla="*/ 176962457 h 55"/>
                <a:gd name="T58" fmla="*/ 694855946 w 68"/>
                <a:gd name="T59" fmla="*/ 353928349 h 55"/>
                <a:gd name="T60" fmla="*/ 694855946 w 68"/>
                <a:gd name="T61" fmla="*/ 542689220 h 55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0" t="0" r="r" b="b"/>
              <a:pathLst>
                <a:path w="68" h="55">
                  <a:moveTo>
                    <a:pt x="68" y="49"/>
                  </a:moveTo>
                  <a:cubicBezTo>
                    <a:pt x="68" y="53"/>
                    <a:pt x="66" y="55"/>
                    <a:pt x="63" y="55"/>
                  </a:cubicBezTo>
                  <a:cubicBezTo>
                    <a:pt x="5" y="55"/>
                    <a:pt x="5" y="55"/>
                    <a:pt x="5" y="55"/>
                  </a:cubicBezTo>
                  <a:cubicBezTo>
                    <a:pt x="2" y="55"/>
                    <a:pt x="0" y="53"/>
                    <a:pt x="0" y="4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5" y="0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66" y="0"/>
                    <a:pt x="68" y="3"/>
                    <a:pt x="68" y="6"/>
                  </a:cubicBezTo>
                  <a:lnTo>
                    <a:pt x="68" y="49"/>
                  </a:lnTo>
                  <a:close/>
                  <a:moveTo>
                    <a:pt x="5" y="5"/>
                  </a:moveTo>
                  <a:cubicBezTo>
                    <a:pt x="5" y="5"/>
                    <a:pt x="4" y="5"/>
                    <a:pt x="4" y="6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4" y="50"/>
                    <a:pt x="5" y="51"/>
                    <a:pt x="5" y="51"/>
                  </a:cubicBezTo>
                  <a:cubicBezTo>
                    <a:pt x="63" y="51"/>
                    <a:pt x="63" y="51"/>
                    <a:pt x="63" y="51"/>
                  </a:cubicBezTo>
                  <a:cubicBezTo>
                    <a:pt x="63" y="51"/>
                    <a:pt x="64" y="50"/>
                    <a:pt x="64" y="49"/>
                  </a:cubicBezTo>
                  <a:cubicBezTo>
                    <a:pt x="64" y="6"/>
                    <a:pt x="64" y="6"/>
                    <a:pt x="64" y="6"/>
                  </a:cubicBezTo>
                  <a:cubicBezTo>
                    <a:pt x="64" y="5"/>
                    <a:pt x="63" y="5"/>
                    <a:pt x="63" y="5"/>
                  </a:cubicBezTo>
                  <a:lnTo>
                    <a:pt x="5" y="5"/>
                  </a:lnTo>
                  <a:close/>
                  <a:moveTo>
                    <a:pt x="16" y="23"/>
                  </a:moveTo>
                  <a:cubicBezTo>
                    <a:pt x="12" y="23"/>
                    <a:pt x="9" y="20"/>
                    <a:pt x="9" y="16"/>
                  </a:cubicBezTo>
                  <a:cubicBezTo>
                    <a:pt x="9" y="13"/>
                    <a:pt x="12" y="9"/>
                    <a:pt x="16" y="9"/>
                  </a:cubicBezTo>
                  <a:cubicBezTo>
                    <a:pt x="20" y="9"/>
                    <a:pt x="23" y="13"/>
                    <a:pt x="23" y="16"/>
                  </a:cubicBezTo>
                  <a:cubicBezTo>
                    <a:pt x="23" y="20"/>
                    <a:pt x="20" y="23"/>
                    <a:pt x="16" y="23"/>
                  </a:cubicBezTo>
                  <a:close/>
                  <a:moveTo>
                    <a:pt x="59" y="46"/>
                  </a:moveTo>
                  <a:cubicBezTo>
                    <a:pt x="9" y="46"/>
                    <a:pt x="9" y="46"/>
                    <a:pt x="9" y="46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20" y="28"/>
                    <a:pt x="20" y="28"/>
                    <a:pt x="20" y="28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44" y="15"/>
                    <a:pt x="44" y="15"/>
                    <a:pt x="44" y="15"/>
                  </a:cubicBezTo>
                  <a:cubicBezTo>
                    <a:pt x="59" y="30"/>
                    <a:pt x="59" y="30"/>
                    <a:pt x="59" y="30"/>
                  </a:cubicBezTo>
                  <a:lnTo>
                    <a:pt x="59" y="46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endParaRPr lang="id-ID" dirty="0">
                <a:latin typeface="+mn-ea"/>
              </a:endParaRPr>
            </a:p>
          </p:txBody>
        </p: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91F99C6C-210D-9483-BC0A-39210664B566}"/>
              </a:ext>
            </a:extLst>
          </p:cNvPr>
          <p:cNvGrpSpPr/>
          <p:nvPr/>
        </p:nvGrpSpPr>
        <p:grpSpPr>
          <a:xfrm>
            <a:off x="4967046" y="4201665"/>
            <a:ext cx="3039329" cy="1536266"/>
            <a:chOff x="550862" y="2149829"/>
            <a:chExt cx="2700338" cy="1447183"/>
          </a:xfrm>
        </p:grpSpPr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0AC843D7-3478-4921-9D1F-DBFD505EDD97}"/>
                </a:ext>
              </a:extLst>
            </p:cNvPr>
            <p:cNvSpPr/>
            <p:nvPr/>
          </p:nvSpPr>
          <p:spPr bwMode="auto">
            <a:xfrm>
              <a:off x="550862" y="2149829"/>
              <a:ext cx="2700338" cy="1447183"/>
            </a:xfrm>
            <a:prstGeom prst="rect">
              <a:avLst/>
            </a:prstGeom>
            <a:solidFill>
              <a:srgbClr val="D9D9D9"/>
            </a:solidFill>
            <a:ln w="2857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kumimoji="0" lang="ko-KR" altLang="en-US" dirty="0">
                <a:solidFill>
                  <a:srgbClr val="FF0000"/>
                </a:solidFill>
                <a:latin typeface="+mn-ea"/>
              </a:endParaRPr>
            </a:p>
          </p:txBody>
        </p:sp>
        <p:sp>
          <p:nvSpPr>
            <p:cNvPr id="54" name="Freeform 129">
              <a:extLst>
                <a:ext uri="{FF2B5EF4-FFF2-40B4-BE49-F238E27FC236}">
                  <a16:creationId xmlns:a16="http://schemas.microsoft.com/office/drawing/2014/main" id="{2B749654-66B4-25D7-DD92-AFBCAB5CFB7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21397" y="2644518"/>
              <a:ext cx="559267" cy="457805"/>
            </a:xfrm>
            <a:custGeom>
              <a:avLst/>
              <a:gdLst>
                <a:gd name="T0" fmla="*/ 800850339 w 68"/>
                <a:gd name="T1" fmla="*/ 578081024 h 55"/>
                <a:gd name="T2" fmla="*/ 741964184 w 68"/>
                <a:gd name="T3" fmla="*/ 648868068 h 55"/>
                <a:gd name="T4" fmla="*/ 58886155 w 68"/>
                <a:gd name="T5" fmla="*/ 648868068 h 55"/>
                <a:gd name="T6" fmla="*/ 0 w 68"/>
                <a:gd name="T7" fmla="*/ 578081024 h 55"/>
                <a:gd name="T8" fmla="*/ 0 w 68"/>
                <a:gd name="T9" fmla="*/ 70787044 h 55"/>
                <a:gd name="T10" fmla="*/ 58886155 w 68"/>
                <a:gd name="T11" fmla="*/ 0 h 55"/>
                <a:gd name="T12" fmla="*/ 741964184 w 68"/>
                <a:gd name="T13" fmla="*/ 0 h 55"/>
                <a:gd name="T14" fmla="*/ 800850339 w 68"/>
                <a:gd name="T15" fmla="*/ 70787044 h 55"/>
                <a:gd name="T16" fmla="*/ 800850339 w 68"/>
                <a:gd name="T17" fmla="*/ 578081024 h 55"/>
                <a:gd name="T18" fmla="*/ 58886155 w 68"/>
                <a:gd name="T19" fmla="*/ 58988631 h 55"/>
                <a:gd name="T20" fmla="*/ 47108238 w 68"/>
                <a:gd name="T21" fmla="*/ 70787044 h 55"/>
                <a:gd name="T22" fmla="*/ 47108238 w 68"/>
                <a:gd name="T23" fmla="*/ 578081024 h 55"/>
                <a:gd name="T24" fmla="*/ 58886155 w 68"/>
                <a:gd name="T25" fmla="*/ 601677850 h 55"/>
                <a:gd name="T26" fmla="*/ 741964184 w 68"/>
                <a:gd name="T27" fmla="*/ 601677850 h 55"/>
                <a:gd name="T28" fmla="*/ 753742101 w 68"/>
                <a:gd name="T29" fmla="*/ 578081024 h 55"/>
                <a:gd name="T30" fmla="*/ 753742101 w 68"/>
                <a:gd name="T31" fmla="*/ 70787044 h 55"/>
                <a:gd name="T32" fmla="*/ 741964184 w 68"/>
                <a:gd name="T33" fmla="*/ 58988631 h 55"/>
                <a:gd name="T34" fmla="*/ 58886155 w 68"/>
                <a:gd name="T35" fmla="*/ 58988631 h 55"/>
                <a:gd name="T36" fmla="*/ 188436383 w 68"/>
                <a:gd name="T37" fmla="*/ 271346327 h 55"/>
                <a:gd name="T38" fmla="*/ 105994393 w 68"/>
                <a:gd name="T39" fmla="*/ 188760870 h 55"/>
                <a:gd name="T40" fmla="*/ 188436383 w 68"/>
                <a:gd name="T41" fmla="*/ 106178848 h 55"/>
                <a:gd name="T42" fmla="*/ 270874942 w 68"/>
                <a:gd name="T43" fmla="*/ 188760870 h 55"/>
                <a:gd name="T44" fmla="*/ 188436383 w 68"/>
                <a:gd name="T45" fmla="*/ 271346327 h 55"/>
                <a:gd name="T46" fmla="*/ 694855946 w 68"/>
                <a:gd name="T47" fmla="*/ 542689220 h 55"/>
                <a:gd name="T48" fmla="*/ 105994393 w 68"/>
                <a:gd name="T49" fmla="*/ 542689220 h 55"/>
                <a:gd name="T50" fmla="*/ 105994393 w 68"/>
                <a:gd name="T51" fmla="*/ 460107198 h 55"/>
                <a:gd name="T52" fmla="*/ 235544621 w 68"/>
                <a:gd name="T53" fmla="*/ 330331523 h 55"/>
                <a:gd name="T54" fmla="*/ 306208694 w 68"/>
                <a:gd name="T55" fmla="*/ 389320154 h 55"/>
                <a:gd name="T56" fmla="*/ 518197480 w 68"/>
                <a:gd name="T57" fmla="*/ 176962457 h 55"/>
                <a:gd name="T58" fmla="*/ 694855946 w 68"/>
                <a:gd name="T59" fmla="*/ 353928349 h 55"/>
                <a:gd name="T60" fmla="*/ 694855946 w 68"/>
                <a:gd name="T61" fmla="*/ 542689220 h 55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0" t="0" r="r" b="b"/>
              <a:pathLst>
                <a:path w="68" h="55">
                  <a:moveTo>
                    <a:pt x="68" y="49"/>
                  </a:moveTo>
                  <a:cubicBezTo>
                    <a:pt x="68" y="53"/>
                    <a:pt x="66" y="55"/>
                    <a:pt x="63" y="55"/>
                  </a:cubicBezTo>
                  <a:cubicBezTo>
                    <a:pt x="5" y="55"/>
                    <a:pt x="5" y="55"/>
                    <a:pt x="5" y="55"/>
                  </a:cubicBezTo>
                  <a:cubicBezTo>
                    <a:pt x="2" y="55"/>
                    <a:pt x="0" y="53"/>
                    <a:pt x="0" y="4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5" y="0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66" y="0"/>
                    <a:pt x="68" y="3"/>
                    <a:pt x="68" y="6"/>
                  </a:cubicBezTo>
                  <a:lnTo>
                    <a:pt x="68" y="49"/>
                  </a:lnTo>
                  <a:close/>
                  <a:moveTo>
                    <a:pt x="5" y="5"/>
                  </a:moveTo>
                  <a:cubicBezTo>
                    <a:pt x="5" y="5"/>
                    <a:pt x="4" y="5"/>
                    <a:pt x="4" y="6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4" y="50"/>
                    <a:pt x="5" y="51"/>
                    <a:pt x="5" y="51"/>
                  </a:cubicBezTo>
                  <a:cubicBezTo>
                    <a:pt x="63" y="51"/>
                    <a:pt x="63" y="51"/>
                    <a:pt x="63" y="51"/>
                  </a:cubicBezTo>
                  <a:cubicBezTo>
                    <a:pt x="63" y="51"/>
                    <a:pt x="64" y="50"/>
                    <a:pt x="64" y="49"/>
                  </a:cubicBezTo>
                  <a:cubicBezTo>
                    <a:pt x="64" y="6"/>
                    <a:pt x="64" y="6"/>
                    <a:pt x="64" y="6"/>
                  </a:cubicBezTo>
                  <a:cubicBezTo>
                    <a:pt x="64" y="5"/>
                    <a:pt x="63" y="5"/>
                    <a:pt x="63" y="5"/>
                  </a:cubicBezTo>
                  <a:lnTo>
                    <a:pt x="5" y="5"/>
                  </a:lnTo>
                  <a:close/>
                  <a:moveTo>
                    <a:pt x="16" y="23"/>
                  </a:moveTo>
                  <a:cubicBezTo>
                    <a:pt x="12" y="23"/>
                    <a:pt x="9" y="20"/>
                    <a:pt x="9" y="16"/>
                  </a:cubicBezTo>
                  <a:cubicBezTo>
                    <a:pt x="9" y="13"/>
                    <a:pt x="12" y="9"/>
                    <a:pt x="16" y="9"/>
                  </a:cubicBezTo>
                  <a:cubicBezTo>
                    <a:pt x="20" y="9"/>
                    <a:pt x="23" y="13"/>
                    <a:pt x="23" y="16"/>
                  </a:cubicBezTo>
                  <a:cubicBezTo>
                    <a:pt x="23" y="20"/>
                    <a:pt x="20" y="23"/>
                    <a:pt x="16" y="23"/>
                  </a:cubicBezTo>
                  <a:close/>
                  <a:moveTo>
                    <a:pt x="59" y="46"/>
                  </a:moveTo>
                  <a:cubicBezTo>
                    <a:pt x="9" y="46"/>
                    <a:pt x="9" y="46"/>
                    <a:pt x="9" y="46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20" y="28"/>
                    <a:pt x="20" y="28"/>
                    <a:pt x="20" y="28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44" y="15"/>
                    <a:pt x="44" y="15"/>
                    <a:pt x="44" y="15"/>
                  </a:cubicBezTo>
                  <a:cubicBezTo>
                    <a:pt x="59" y="30"/>
                    <a:pt x="59" y="30"/>
                    <a:pt x="59" y="30"/>
                  </a:cubicBezTo>
                  <a:lnTo>
                    <a:pt x="59" y="46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endParaRPr lang="id-ID" dirty="0">
                <a:latin typeface="+mn-ea"/>
              </a:endParaRPr>
            </a:p>
          </p:txBody>
        </p:sp>
      </p:grp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E65B45A1-FB01-64E0-D1ED-92229BA6B1A6}"/>
              </a:ext>
            </a:extLst>
          </p:cNvPr>
          <p:cNvSpPr/>
          <p:nvPr/>
        </p:nvSpPr>
        <p:spPr>
          <a:xfrm>
            <a:off x="1196711" y="6007563"/>
            <a:ext cx="3267810" cy="189545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Ins="90000" rtlCol="0" anchor="t"/>
          <a:lstStyle/>
          <a:p>
            <a:r>
              <a:rPr lang="ko-KR" altLang="en-US" sz="800" noProof="1">
                <a:solidFill>
                  <a:schemeClr val="tx1"/>
                </a:solidFill>
                <a:latin typeface="+mn-ea"/>
                <a:cs typeface="Segoe UI" panose="020B0502040204020203" pitchFamily="34" charset="0"/>
              </a:rPr>
              <a:t>수업 중 조는 학생을 깨우는 보이스 알림을 제공합니다</a:t>
            </a:r>
            <a:r>
              <a:rPr lang="en-US" altLang="ko-KR" sz="800" noProof="1">
                <a:solidFill>
                  <a:schemeClr val="tx1"/>
                </a:solidFill>
                <a:latin typeface="+mn-ea"/>
                <a:cs typeface="Segoe UI" panose="020B0502040204020203" pitchFamily="34" charset="0"/>
              </a:rPr>
              <a:t>.</a:t>
            </a:r>
            <a:endParaRPr lang="ko-KR" altLang="en-US" sz="800" noProof="1">
              <a:solidFill>
                <a:schemeClr val="tx1"/>
              </a:solidFill>
              <a:latin typeface="+mn-ea"/>
              <a:cs typeface="Segoe UI" panose="020B0502040204020203" pitchFamily="34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DB08C381-2719-4840-A3D1-1CBEEB87752F}"/>
              </a:ext>
            </a:extLst>
          </p:cNvPr>
          <p:cNvSpPr/>
          <p:nvPr/>
        </p:nvSpPr>
        <p:spPr>
          <a:xfrm>
            <a:off x="1196711" y="5811789"/>
            <a:ext cx="2880320" cy="205749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Ins="90000" rtlCol="0" anchor="t"/>
          <a:lstStyle/>
          <a:p>
            <a:r>
              <a:rPr lang="ko-KR" altLang="en-US" sz="900" b="1" noProof="1">
                <a:solidFill>
                  <a:schemeClr val="tx1"/>
                </a:solidFill>
                <a:latin typeface="+mn-ea"/>
                <a:cs typeface="Segoe UI" panose="020B0502040204020203" pitchFamily="34" charset="0"/>
              </a:rPr>
              <a:t>조는 학생 깨우기</a:t>
            </a: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0FA95C3B-0AF1-E8FF-CBDC-E8CEAAE7DA84}"/>
              </a:ext>
            </a:extLst>
          </p:cNvPr>
          <p:cNvSpPr/>
          <p:nvPr/>
        </p:nvSpPr>
        <p:spPr>
          <a:xfrm>
            <a:off x="4984976" y="6007563"/>
            <a:ext cx="3271736" cy="265753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Ins="90000" rtlCol="0" anchor="t"/>
          <a:lstStyle/>
          <a:p>
            <a:r>
              <a:rPr lang="ko-KR" altLang="en-US" sz="800" noProof="1">
                <a:solidFill>
                  <a:schemeClr val="tx1"/>
                </a:solidFill>
                <a:latin typeface="+mn-ea"/>
                <a:cs typeface="Segoe UI" panose="020B0502040204020203" pitchFamily="34" charset="0"/>
              </a:rPr>
              <a:t>질문을 하거나 발표하기 위해 손을 드는 학생들의 화면만 선별하여 보여줍니다</a:t>
            </a:r>
            <a:r>
              <a:rPr lang="en-US" altLang="ko-KR" sz="800" noProof="1">
                <a:solidFill>
                  <a:schemeClr val="tx1"/>
                </a:solidFill>
                <a:latin typeface="+mn-ea"/>
                <a:cs typeface="Segoe UI" panose="020B0502040204020203" pitchFamily="34" charset="0"/>
              </a:rPr>
              <a:t>.</a:t>
            </a:r>
            <a:endParaRPr lang="ko-KR" altLang="en-US" sz="800" noProof="1">
              <a:solidFill>
                <a:schemeClr val="tx1"/>
              </a:solidFill>
              <a:latin typeface="+mn-ea"/>
              <a:cs typeface="Segoe UI" panose="020B0502040204020203" pitchFamily="34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14FE4F7F-71D8-7117-BD4A-EDBC6BA82F9E}"/>
              </a:ext>
            </a:extLst>
          </p:cNvPr>
          <p:cNvSpPr/>
          <p:nvPr/>
        </p:nvSpPr>
        <p:spPr>
          <a:xfrm>
            <a:off x="4984976" y="5811789"/>
            <a:ext cx="2965158" cy="205749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Ins="90000" rtlCol="0" anchor="t"/>
          <a:lstStyle/>
          <a:p>
            <a:r>
              <a:rPr lang="ko-KR" altLang="en-US" sz="900" b="1" noProof="1">
                <a:solidFill>
                  <a:schemeClr val="tx1"/>
                </a:solidFill>
                <a:latin typeface="+mn-ea"/>
                <a:cs typeface="Segoe UI" panose="020B0502040204020203" pitchFamily="34" charset="0"/>
              </a:rPr>
              <a:t>질문</a:t>
            </a:r>
            <a:r>
              <a:rPr lang="en-US" altLang="ko-KR" sz="900" b="1" noProof="1">
                <a:solidFill>
                  <a:schemeClr val="tx1"/>
                </a:solidFill>
                <a:latin typeface="+mn-ea"/>
                <a:cs typeface="Segoe UI" panose="020B0502040204020203" pitchFamily="34" charset="0"/>
              </a:rPr>
              <a:t>•</a:t>
            </a:r>
            <a:r>
              <a:rPr lang="ko-KR" altLang="en-US" sz="900" b="1" noProof="1">
                <a:solidFill>
                  <a:schemeClr val="tx1"/>
                </a:solidFill>
                <a:latin typeface="+mn-ea"/>
                <a:cs typeface="Segoe UI" panose="020B0502040204020203" pitchFamily="34" charset="0"/>
              </a:rPr>
              <a:t>발표 학생 보기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76B211F-86B3-CBC5-623D-92E83BC89EE1}"/>
              </a:ext>
            </a:extLst>
          </p:cNvPr>
          <p:cNvSpPr txBox="1"/>
          <p:nvPr/>
        </p:nvSpPr>
        <p:spPr>
          <a:xfrm>
            <a:off x="510669" y="1461121"/>
            <a:ext cx="40329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Raiseme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와 함께하는 원격수업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 </a:t>
            </a:r>
          </a:p>
          <a:p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이런 것도 가능해요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!</a:t>
            </a:r>
          </a:p>
        </p:txBody>
      </p:sp>
      <p:graphicFrame>
        <p:nvGraphicFramePr>
          <p:cNvPr id="36" name="표 35">
            <a:extLst>
              <a:ext uri="{FF2B5EF4-FFF2-40B4-BE49-F238E27FC236}">
                <a16:creationId xmlns:a16="http://schemas.microsoft.com/office/drawing/2014/main" id="{D0BBA988-98C5-4F06-6A88-8853F7B916F2}"/>
              </a:ext>
            </a:extLst>
          </p:cNvPr>
          <p:cNvGraphicFramePr>
            <a:graphicFrameLocks noGrp="1"/>
          </p:cNvGraphicFramePr>
          <p:nvPr/>
        </p:nvGraphicFramePr>
        <p:xfrm>
          <a:off x="9317697" y="798693"/>
          <a:ext cx="2656801" cy="5047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6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61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5521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endParaRPr lang="ko-KR" altLang="en-US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B="6480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lnSpc>
                          <a:spcPts val="1200"/>
                        </a:lnSpc>
                        <a:buFontTx/>
                        <a:buNone/>
                      </a:pPr>
                      <a:r>
                        <a:rPr lang="ko-KR" altLang="en-US" sz="800" b="1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부가기능 타이틀</a:t>
                      </a:r>
                      <a:endParaRPr lang="en-US" altLang="ko-KR" sz="800" b="1" baseline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B="648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1715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6</a:t>
                      </a:r>
                      <a:endParaRPr lang="ko-KR" altLang="en-US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B="6480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lnSpc>
                          <a:spcPts val="1200"/>
                        </a:lnSpc>
                        <a:buFontTx/>
                        <a:buNone/>
                      </a:pPr>
                      <a:r>
                        <a:rPr lang="ko-KR" altLang="en-US" sz="800" b="1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부가기능 소개</a:t>
                      </a:r>
                      <a:endParaRPr lang="en-US" altLang="ko-KR" sz="800" b="0" baseline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B="648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41017"/>
                  </a:ext>
                </a:extLst>
              </a:tr>
            </a:tbl>
          </a:graphicData>
        </a:graphic>
      </p:graphicFrame>
      <p:sp>
        <p:nvSpPr>
          <p:cNvPr id="37" name="타원 36">
            <a:extLst>
              <a:ext uri="{FF2B5EF4-FFF2-40B4-BE49-F238E27FC236}">
                <a16:creationId xmlns:a16="http://schemas.microsoft.com/office/drawing/2014/main" id="{30B3440A-9F87-1880-48FB-1E8F22F7A4F6}"/>
              </a:ext>
            </a:extLst>
          </p:cNvPr>
          <p:cNvSpPr/>
          <p:nvPr/>
        </p:nvSpPr>
        <p:spPr>
          <a:xfrm>
            <a:off x="366226" y="1527323"/>
            <a:ext cx="166154" cy="166154"/>
          </a:xfrm>
          <a:prstGeom prst="ellipse">
            <a:avLst/>
          </a:prstGeom>
          <a:solidFill>
            <a:srgbClr val="C0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38" dirty="0">
                <a:solidFill>
                  <a:schemeClr val="bg1"/>
                </a:solidFill>
                <a:latin typeface="+mn-ea"/>
              </a:rPr>
              <a:t>5</a:t>
            </a:r>
            <a:endParaRPr lang="ko-KR" altLang="en-US" sz="738" dirty="0" err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243A055D-722B-73C1-AFE3-FC2BC1C56B52}"/>
              </a:ext>
            </a:extLst>
          </p:cNvPr>
          <p:cNvSpPr/>
          <p:nvPr/>
        </p:nvSpPr>
        <p:spPr>
          <a:xfrm>
            <a:off x="1027000" y="3714707"/>
            <a:ext cx="166154" cy="166154"/>
          </a:xfrm>
          <a:prstGeom prst="ellipse">
            <a:avLst/>
          </a:prstGeom>
          <a:solidFill>
            <a:srgbClr val="C0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38" dirty="0">
                <a:solidFill>
                  <a:schemeClr val="bg1"/>
                </a:solidFill>
                <a:latin typeface="+mn-ea"/>
              </a:rPr>
              <a:t>6</a:t>
            </a:r>
            <a:endParaRPr lang="ko-KR" altLang="en-US" sz="738" dirty="0" err="1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248" name="그림 247">
            <a:extLst>
              <a:ext uri="{FF2B5EF4-FFF2-40B4-BE49-F238E27FC236}">
                <a16:creationId xmlns:a16="http://schemas.microsoft.com/office/drawing/2014/main" id="{CE767DD1-3634-80D6-A75A-19FB70016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8453" y="2777394"/>
            <a:ext cx="888701" cy="736554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196ACA4F-1D10-75AA-02BF-7E7BC1571C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9709" y="4905164"/>
            <a:ext cx="990463" cy="75919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FC77E983-911D-B679-D5A8-DEC7105BF95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582"/>
          <a:stretch/>
        </p:blipFill>
        <p:spPr>
          <a:xfrm>
            <a:off x="5040862" y="2959893"/>
            <a:ext cx="1055138" cy="586544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0839BCBD-025C-7F42-5841-7CA3544498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7733" y="5129339"/>
            <a:ext cx="968546" cy="540568"/>
          </a:xfrm>
          <a:prstGeom prst="rect">
            <a:avLst/>
          </a:prstGeom>
        </p:spPr>
      </p:pic>
      <p:sp>
        <p:nvSpPr>
          <p:cNvPr id="60" name="직사각형 59">
            <a:extLst>
              <a:ext uri="{FF2B5EF4-FFF2-40B4-BE49-F238E27FC236}">
                <a16:creationId xmlns:a16="http://schemas.microsoft.com/office/drawing/2014/main" id="{D96199AA-04F2-7F24-D08C-4175192F6DFF}"/>
              </a:ext>
            </a:extLst>
          </p:cNvPr>
          <p:cNvSpPr/>
          <p:nvPr/>
        </p:nvSpPr>
        <p:spPr>
          <a:xfrm>
            <a:off x="217502" y="791183"/>
            <a:ext cx="9010636" cy="51606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 dirty="0">
              <a:latin typeface="+mn-ea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BD9AC92D-94B8-EFE2-8F6E-9EAEA539AB62}"/>
              </a:ext>
            </a:extLst>
          </p:cNvPr>
          <p:cNvSpPr/>
          <p:nvPr/>
        </p:nvSpPr>
        <p:spPr>
          <a:xfrm>
            <a:off x="217502" y="791183"/>
            <a:ext cx="9010636" cy="51606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 dirty="0">
              <a:latin typeface="+mn-ea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7A68573B-B306-32B0-B66C-CD6C123FC8F5}"/>
              </a:ext>
            </a:extLst>
          </p:cNvPr>
          <p:cNvSpPr/>
          <p:nvPr/>
        </p:nvSpPr>
        <p:spPr bwMode="auto">
          <a:xfrm>
            <a:off x="338543" y="949952"/>
            <a:ext cx="1004929" cy="198522"/>
          </a:xfrm>
          <a:prstGeom prst="rect">
            <a:avLst/>
          </a:prstGeom>
          <a:noFill/>
          <a:ln w="28575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lIns="36000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050" b="1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Raiseme </a:t>
            </a:r>
            <a:r>
              <a:rPr lang="en-US" altLang="ko-KR" sz="1050" b="1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Logo</a:t>
            </a:r>
            <a:endParaRPr kumimoji="0" lang="ko-KR" altLang="en-US" sz="1050" b="1" dirty="0">
              <a:solidFill>
                <a:schemeClr val="bg1">
                  <a:lumMod val="65000"/>
                </a:schemeClr>
              </a:solidFill>
              <a:latin typeface="+mn-ea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AA1D9A89-BB49-F7FA-4B9A-81FA7CBCA63F}"/>
              </a:ext>
            </a:extLst>
          </p:cNvPr>
          <p:cNvSpPr txBox="1"/>
          <p:nvPr/>
        </p:nvSpPr>
        <p:spPr>
          <a:xfrm>
            <a:off x="6758404" y="926102"/>
            <a:ext cx="502309" cy="246221"/>
          </a:xfrm>
          <a:prstGeom prst="rect">
            <a:avLst/>
          </a:prstGeom>
          <a:noFill/>
        </p:spPr>
        <p:txBody>
          <a:bodyPr wrap="none" lIns="36000" rIns="36000" rtlCol="0" anchor="ctr">
            <a:spAutoFit/>
          </a:bodyPr>
          <a:lstStyle/>
          <a:p>
            <a:pPr algn="ctr"/>
            <a:r>
              <a:rPr kumimoji="1" lang="en-US" altLang="en-US" sz="1000" b="1" dirty="0">
                <a:latin typeface="+mn-ea"/>
              </a:rPr>
              <a:t>Service</a:t>
            </a:r>
            <a:endParaRPr kumimoji="1" lang="x-none" altLang="en-US" sz="1000" b="1" dirty="0">
              <a:latin typeface="+mn-ea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2A5F14A-AB06-7D4E-51F2-009FDC3E2771}"/>
              </a:ext>
            </a:extLst>
          </p:cNvPr>
          <p:cNvSpPr txBox="1"/>
          <p:nvPr/>
        </p:nvSpPr>
        <p:spPr>
          <a:xfrm>
            <a:off x="8651687" y="926102"/>
            <a:ext cx="407731" cy="246221"/>
          </a:xfrm>
          <a:prstGeom prst="rect">
            <a:avLst/>
          </a:prstGeom>
          <a:noFill/>
        </p:spPr>
        <p:txBody>
          <a:bodyPr wrap="none" lIns="36000" rIns="36000" rtlCol="0" anchor="ctr">
            <a:spAutoFit/>
          </a:bodyPr>
          <a:lstStyle/>
          <a:p>
            <a:pPr algn="ctr"/>
            <a:r>
              <a:rPr kumimoji="1" lang="en-US" altLang="en-US" sz="1000" b="1" dirty="0">
                <a:latin typeface="+mn-ea"/>
              </a:rPr>
              <a:t>News</a:t>
            </a:r>
            <a:endParaRPr kumimoji="1" lang="x-none" altLang="en-US" sz="1000" b="1" dirty="0">
              <a:latin typeface="+mn-ea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9FC8E4CB-2C93-217F-3A86-9307795DD1C8}"/>
              </a:ext>
            </a:extLst>
          </p:cNvPr>
          <p:cNvSpPr txBox="1"/>
          <p:nvPr/>
        </p:nvSpPr>
        <p:spPr>
          <a:xfrm>
            <a:off x="7893956" y="926102"/>
            <a:ext cx="620930" cy="246221"/>
          </a:xfrm>
          <a:prstGeom prst="rect">
            <a:avLst/>
          </a:prstGeom>
          <a:noFill/>
        </p:spPr>
        <p:txBody>
          <a:bodyPr wrap="none" lIns="36000" rIns="36000" rtlCol="0" anchor="ctr">
            <a:spAutoFit/>
          </a:bodyPr>
          <a:lstStyle/>
          <a:p>
            <a:pPr algn="ctr"/>
            <a:r>
              <a:rPr kumimoji="1" lang="en-US" altLang="en-US" sz="1000" b="1" dirty="0">
                <a:latin typeface="+mn-ea"/>
              </a:rPr>
              <a:t>Use Case</a:t>
            </a:r>
            <a:endParaRPr kumimoji="1" lang="x-none" altLang="en-US" sz="1000" b="1" dirty="0">
              <a:latin typeface="+mn-ea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1C9745EC-2FF4-E543-D674-1AEBACCBBD8A}"/>
              </a:ext>
            </a:extLst>
          </p:cNvPr>
          <p:cNvSpPr txBox="1"/>
          <p:nvPr/>
        </p:nvSpPr>
        <p:spPr>
          <a:xfrm>
            <a:off x="6170591" y="926102"/>
            <a:ext cx="451012" cy="246221"/>
          </a:xfrm>
          <a:prstGeom prst="rect">
            <a:avLst/>
          </a:prstGeom>
          <a:noFill/>
        </p:spPr>
        <p:txBody>
          <a:bodyPr wrap="none" lIns="36000" rIns="36000" rtlCol="0"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000" b="1" dirty="0">
                <a:latin typeface="+mn-ea"/>
              </a:rPr>
              <a:t>About</a:t>
            </a:r>
            <a:endParaRPr kumimoji="0" lang="ko-KR" altLang="en-US" sz="1000" b="1" dirty="0">
              <a:latin typeface="+mn-ea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C867531-CE8A-E46E-4B71-9BFBA2CA194C}"/>
              </a:ext>
            </a:extLst>
          </p:cNvPr>
          <p:cNvSpPr txBox="1"/>
          <p:nvPr/>
        </p:nvSpPr>
        <p:spPr>
          <a:xfrm>
            <a:off x="7397514" y="926102"/>
            <a:ext cx="359641" cy="246221"/>
          </a:xfrm>
          <a:prstGeom prst="rect">
            <a:avLst/>
          </a:prstGeom>
          <a:noFill/>
        </p:spPr>
        <p:txBody>
          <a:bodyPr wrap="none" lIns="36000" rIns="36000" rtlCol="0" anchor="ctr">
            <a:spAutoFit/>
          </a:bodyPr>
          <a:lstStyle/>
          <a:p>
            <a:pPr algn="ctr"/>
            <a:r>
              <a:rPr kumimoji="1" lang="en-US" altLang="en-US" sz="1000" b="1" dirty="0">
                <a:latin typeface="+mn-ea"/>
              </a:rPr>
              <a:t>Tech</a:t>
            </a:r>
            <a:endParaRPr kumimoji="1" lang="x-none" altLang="en-US" sz="10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6165005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E94295-6722-DDEB-B936-2B7BF465857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  <a:ea typeface="+mn-ea"/>
              </a:rPr>
              <a:t>Use Case_</a:t>
            </a:r>
            <a:r>
              <a:rPr lang="ko-KR" altLang="en-US" dirty="0">
                <a:latin typeface="+mn-ea"/>
                <a:ea typeface="+mn-ea"/>
              </a:rPr>
              <a:t>원격수업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E3145AA-0279-D5FC-E077-F6401B0FFEA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  <a:ea typeface="+mn-ea"/>
              </a:rPr>
              <a:t>Main &gt; Use Case</a:t>
            </a:r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9F09AB4-29E4-4716-D50C-CB68896E21D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  <a:ea typeface="+mn-ea"/>
              </a:rPr>
              <a:t>C_CLAS_01_T</a:t>
            </a:r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D8482B2-BB09-0FDB-8500-7320C969A7DE}"/>
              </a:ext>
            </a:extLst>
          </p:cNvPr>
          <p:cNvSpPr/>
          <p:nvPr/>
        </p:nvSpPr>
        <p:spPr>
          <a:xfrm>
            <a:off x="1200150" y="3390106"/>
            <a:ext cx="3047813" cy="339900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Ins="90000" rtlCol="0" anchor="t"/>
          <a:lstStyle/>
          <a:p>
            <a:r>
              <a:rPr lang="ko-KR" altLang="en-US" sz="800" noProof="1">
                <a:solidFill>
                  <a:schemeClr val="tx1"/>
                </a:solidFill>
                <a:latin typeface="+mn-ea"/>
                <a:cs typeface="Segoe UI" panose="020B0502040204020203" pitchFamily="34" charset="0"/>
              </a:rPr>
              <a:t>여럿이 투표를 하는 경우 특정 액션을 취하면 찬성</a:t>
            </a:r>
            <a:r>
              <a:rPr lang="en-US" altLang="ko-KR" sz="800" noProof="1">
                <a:solidFill>
                  <a:schemeClr val="tx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•</a:t>
            </a:r>
            <a:r>
              <a:rPr lang="ko-KR" altLang="en-US" sz="800" noProof="1">
                <a:solidFill>
                  <a:schemeClr val="tx1"/>
                </a:solidFill>
                <a:latin typeface="+mn-ea"/>
                <a:cs typeface="Segoe UI" panose="020B0502040204020203" pitchFamily="34" charset="0"/>
              </a:rPr>
              <a:t>반대 </a:t>
            </a:r>
            <a:endParaRPr lang="en-US" altLang="ko-KR" sz="800" noProof="1">
              <a:solidFill>
                <a:schemeClr val="tx1"/>
              </a:solidFill>
              <a:latin typeface="+mn-ea"/>
              <a:cs typeface="Segoe UI" panose="020B0502040204020203" pitchFamily="34" charset="0"/>
            </a:endParaRPr>
          </a:p>
          <a:p>
            <a:r>
              <a:rPr lang="ko-KR" altLang="en-US" sz="800" noProof="1">
                <a:solidFill>
                  <a:schemeClr val="tx1"/>
                </a:solidFill>
                <a:latin typeface="+mn-ea"/>
                <a:cs typeface="Segoe UI" panose="020B0502040204020203" pitchFamily="34" charset="0"/>
              </a:rPr>
              <a:t>여부를 자동으로 집계합니다</a:t>
            </a:r>
            <a:r>
              <a:rPr lang="en-US" altLang="ko-KR" sz="800" noProof="1">
                <a:solidFill>
                  <a:schemeClr val="tx1"/>
                </a:solidFill>
                <a:latin typeface="+mn-ea"/>
                <a:cs typeface="Segoe UI" panose="020B0502040204020203" pitchFamily="34" charset="0"/>
              </a:rPr>
              <a:t>.</a:t>
            </a:r>
            <a:endParaRPr lang="ko-KR" altLang="en-US" sz="800" noProof="1">
              <a:solidFill>
                <a:schemeClr val="tx1"/>
              </a:solidFill>
              <a:latin typeface="+mn-ea"/>
              <a:cs typeface="Segoe UI" panose="020B0502040204020203" pitchFamily="34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C8541C4-B798-3A3B-E538-BFE2BC02C9D2}"/>
              </a:ext>
            </a:extLst>
          </p:cNvPr>
          <p:cNvSpPr/>
          <p:nvPr/>
        </p:nvSpPr>
        <p:spPr>
          <a:xfrm>
            <a:off x="1200150" y="3206127"/>
            <a:ext cx="2880320" cy="205749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Ins="90000" rtlCol="0" anchor="t"/>
          <a:lstStyle/>
          <a:p>
            <a:r>
              <a:rPr lang="ko-KR" altLang="en-US" sz="900" b="1" noProof="1">
                <a:solidFill>
                  <a:schemeClr val="tx1"/>
                </a:solidFill>
                <a:latin typeface="+mn-ea"/>
                <a:cs typeface="Segoe UI" panose="020B0502040204020203" pitchFamily="34" charset="0"/>
              </a:rPr>
              <a:t>모션 인식 투표</a:t>
            </a: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5E730F2C-51AC-645C-ED65-B80C35140B2D}"/>
              </a:ext>
            </a:extLst>
          </p:cNvPr>
          <p:cNvGrpSpPr/>
          <p:nvPr/>
        </p:nvGrpSpPr>
        <p:grpSpPr>
          <a:xfrm>
            <a:off x="1208634" y="1668600"/>
            <a:ext cx="3039329" cy="1536266"/>
            <a:chOff x="550862" y="2149829"/>
            <a:chExt cx="2700338" cy="1447183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CC75EEA3-9F4F-54E9-9BED-ED188138F3D3}"/>
                </a:ext>
              </a:extLst>
            </p:cNvPr>
            <p:cNvSpPr/>
            <p:nvPr/>
          </p:nvSpPr>
          <p:spPr bwMode="auto">
            <a:xfrm>
              <a:off x="550862" y="2149829"/>
              <a:ext cx="2700338" cy="1447183"/>
            </a:xfrm>
            <a:prstGeom prst="rect">
              <a:avLst/>
            </a:prstGeom>
            <a:solidFill>
              <a:srgbClr val="D9D9D9"/>
            </a:solidFill>
            <a:ln w="2857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kumimoji="0" lang="ko-KR" altLang="en-US" dirty="0">
                <a:solidFill>
                  <a:srgbClr val="FF0000"/>
                </a:solidFill>
                <a:latin typeface="+mn-ea"/>
              </a:endParaRPr>
            </a:p>
          </p:txBody>
        </p:sp>
        <p:sp>
          <p:nvSpPr>
            <p:cNvPr id="33" name="Freeform 129">
              <a:extLst>
                <a:ext uri="{FF2B5EF4-FFF2-40B4-BE49-F238E27FC236}">
                  <a16:creationId xmlns:a16="http://schemas.microsoft.com/office/drawing/2014/main" id="{4F4F91DE-EEB2-CB03-E106-35252BB44B9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21397" y="2644518"/>
              <a:ext cx="559267" cy="457805"/>
            </a:xfrm>
            <a:custGeom>
              <a:avLst/>
              <a:gdLst>
                <a:gd name="T0" fmla="*/ 800850339 w 68"/>
                <a:gd name="T1" fmla="*/ 578081024 h 55"/>
                <a:gd name="T2" fmla="*/ 741964184 w 68"/>
                <a:gd name="T3" fmla="*/ 648868068 h 55"/>
                <a:gd name="T4" fmla="*/ 58886155 w 68"/>
                <a:gd name="T5" fmla="*/ 648868068 h 55"/>
                <a:gd name="T6" fmla="*/ 0 w 68"/>
                <a:gd name="T7" fmla="*/ 578081024 h 55"/>
                <a:gd name="T8" fmla="*/ 0 w 68"/>
                <a:gd name="T9" fmla="*/ 70787044 h 55"/>
                <a:gd name="T10" fmla="*/ 58886155 w 68"/>
                <a:gd name="T11" fmla="*/ 0 h 55"/>
                <a:gd name="T12" fmla="*/ 741964184 w 68"/>
                <a:gd name="T13" fmla="*/ 0 h 55"/>
                <a:gd name="T14" fmla="*/ 800850339 w 68"/>
                <a:gd name="T15" fmla="*/ 70787044 h 55"/>
                <a:gd name="T16" fmla="*/ 800850339 w 68"/>
                <a:gd name="T17" fmla="*/ 578081024 h 55"/>
                <a:gd name="T18" fmla="*/ 58886155 w 68"/>
                <a:gd name="T19" fmla="*/ 58988631 h 55"/>
                <a:gd name="T20" fmla="*/ 47108238 w 68"/>
                <a:gd name="T21" fmla="*/ 70787044 h 55"/>
                <a:gd name="T22" fmla="*/ 47108238 w 68"/>
                <a:gd name="T23" fmla="*/ 578081024 h 55"/>
                <a:gd name="T24" fmla="*/ 58886155 w 68"/>
                <a:gd name="T25" fmla="*/ 601677850 h 55"/>
                <a:gd name="T26" fmla="*/ 741964184 w 68"/>
                <a:gd name="T27" fmla="*/ 601677850 h 55"/>
                <a:gd name="T28" fmla="*/ 753742101 w 68"/>
                <a:gd name="T29" fmla="*/ 578081024 h 55"/>
                <a:gd name="T30" fmla="*/ 753742101 w 68"/>
                <a:gd name="T31" fmla="*/ 70787044 h 55"/>
                <a:gd name="T32" fmla="*/ 741964184 w 68"/>
                <a:gd name="T33" fmla="*/ 58988631 h 55"/>
                <a:gd name="T34" fmla="*/ 58886155 w 68"/>
                <a:gd name="T35" fmla="*/ 58988631 h 55"/>
                <a:gd name="T36" fmla="*/ 188436383 w 68"/>
                <a:gd name="T37" fmla="*/ 271346327 h 55"/>
                <a:gd name="T38" fmla="*/ 105994393 w 68"/>
                <a:gd name="T39" fmla="*/ 188760870 h 55"/>
                <a:gd name="T40" fmla="*/ 188436383 w 68"/>
                <a:gd name="T41" fmla="*/ 106178848 h 55"/>
                <a:gd name="T42" fmla="*/ 270874942 w 68"/>
                <a:gd name="T43" fmla="*/ 188760870 h 55"/>
                <a:gd name="T44" fmla="*/ 188436383 w 68"/>
                <a:gd name="T45" fmla="*/ 271346327 h 55"/>
                <a:gd name="T46" fmla="*/ 694855946 w 68"/>
                <a:gd name="T47" fmla="*/ 542689220 h 55"/>
                <a:gd name="T48" fmla="*/ 105994393 w 68"/>
                <a:gd name="T49" fmla="*/ 542689220 h 55"/>
                <a:gd name="T50" fmla="*/ 105994393 w 68"/>
                <a:gd name="T51" fmla="*/ 460107198 h 55"/>
                <a:gd name="T52" fmla="*/ 235544621 w 68"/>
                <a:gd name="T53" fmla="*/ 330331523 h 55"/>
                <a:gd name="T54" fmla="*/ 306208694 w 68"/>
                <a:gd name="T55" fmla="*/ 389320154 h 55"/>
                <a:gd name="T56" fmla="*/ 518197480 w 68"/>
                <a:gd name="T57" fmla="*/ 176962457 h 55"/>
                <a:gd name="T58" fmla="*/ 694855946 w 68"/>
                <a:gd name="T59" fmla="*/ 353928349 h 55"/>
                <a:gd name="T60" fmla="*/ 694855946 w 68"/>
                <a:gd name="T61" fmla="*/ 542689220 h 55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0" t="0" r="r" b="b"/>
              <a:pathLst>
                <a:path w="68" h="55">
                  <a:moveTo>
                    <a:pt x="68" y="49"/>
                  </a:moveTo>
                  <a:cubicBezTo>
                    <a:pt x="68" y="53"/>
                    <a:pt x="66" y="55"/>
                    <a:pt x="63" y="55"/>
                  </a:cubicBezTo>
                  <a:cubicBezTo>
                    <a:pt x="5" y="55"/>
                    <a:pt x="5" y="55"/>
                    <a:pt x="5" y="55"/>
                  </a:cubicBezTo>
                  <a:cubicBezTo>
                    <a:pt x="2" y="55"/>
                    <a:pt x="0" y="53"/>
                    <a:pt x="0" y="4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5" y="0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66" y="0"/>
                    <a:pt x="68" y="3"/>
                    <a:pt x="68" y="6"/>
                  </a:cubicBezTo>
                  <a:lnTo>
                    <a:pt x="68" y="49"/>
                  </a:lnTo>
                  <a:close/>
                  <a:moveTo>
                    <a:pt x="5" y="5"/>
                  </a:moveTo>
                  <a:cubicBezTo>
                    <a:pt x="5" y="5"/>
                    <a:pt x="4" y="5"/>
                    <a:pt x="4" y="6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4" y="50"/>
                    <a:pt x="5" y="51"/>
                    <a:pt x="5" y="51"/>
                  </a:cubicBezTo>
                  <a:cubicBezTo>
                    <a:pt x="63" y="51"/>
                    <a:pt x="63" y="51"/>
                    <a:pt x="63" y="51"/>
                  </a:cubicBezTo>
                  <a:cubicBezTo>
                    <a:pt x="63" y="51"/>
                    <a:pt x="64" y="50"/>
                    <a:pt x="64" y="49"/>
                  </a:cubicBezTo>
                  <a:cubicBezTo>
                    <a:pt x="64" y="6"/>
                    <a:pt x="64" y="6"/>
                    <a:pt x="64" y="6"/>
                  </a:cubicBezTo>
                  <a:cubicBezTo>
                    <a:pt x="64" y="5"/>
                    <a:pt x="63" y="5"/>
                    <a:pt x="63" y="5"/>
                  </a:cubicBezTo>
                  <a:lnTo>
                    <a:pt x="5" y="5"/>
                  </a:lnTo>
                  <a:close/>
                  <a:moveTo>
                    <a:pt x="16" y="23"/>
                  </a:moveTo>
                  <a:cubicBezTo>
                    <a:pt x="12" y="23"/>
                    <a:pt x="9" y="20"/>
                    <a:pt x="9" y="16"/>
                  </a:cubicBezTo>
                  <a:cubicBezTo>
                    <a:pt x="9" y="13"/>
                    <a:pt x="12" y="9"/>
                    <a:pt x="16" y="9"/>
                  </a:cubicBezTo>
                  <a:cubicBezTo>
                    <a:pt x="20" y="9"/>
                    <a:pt x="23" y="13"/>
                    <a:pt x="23" y="16"/>
                  </a:cubicBezTo>
                  <a:cubicBezTo>
                    <a:pt x="23" y="20"/>
                    <a:pt x="20" y="23"/>
                    <a:pt x="16" y="23"/>
                  </a:cubicBezTo>
                  <a:close/>
                  <a:moveTo>
                    <a:pt x="59" y="46"/>
                  </a:moveTo>
                  <a:cubicBezTo>
                    <a:pt x="9" y="46"/>
                    <a:pt x="9" y="46"/>
                    <a:pt x="9" y="46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20" y="28"/>
                    <a:pt x="20" y="28"/>
                    <a:pt x="20" y="28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44" y="15"/>
                    <a:pt x="44" y="15"/>
                    <a:pt x="44" y="15"/>
                  </a:cubicBezTo>
                  <a:cubicBezTo>
                    <a:pt x="59" y="30"/>
                    <a:pt x="59" y="30"/>
                    <a:pt x="59" y="30"/>
                  </a:cubicBezTo>
                  <a:lnTo>
                    <a:pt x="59" y="46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endParaRPr lang="id-ID" dirty="0">
                <a:latin typeface="+mn-ea"/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4D26A762-A563-5A9A-9141-1D28CE5D57FB}"/>
              </a:ext>
            </a:extLst>
          </p:cNvPr>
          <p:cNvSpPr txBox="1"/>
          <p:nvPr/>
        </p:nvSpPr>
        <p:spPr>
          <a:xfrm>
            <a:off x="550862" y="4149080"/>
            <a:ext cx="27003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기대 이상의 효과를 누려보세요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!</a:t>
            </a:r>
            <a:endParaRPr lang="ko-KR" altLang="en-US" sz="12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AF292770-E1C2-A60F-E886-A539EC7ADD1D}"/>
              </a:ext>
            </a:extLst>
          </p:cNvPr>
          <p:cNvSpPr/>
          <p:nvPr/>
        </p:nvSpPr>
        <p:spPr>
          <a:xfrm>
            <a:off x="384709" y="4201304"/>
            <a:ext cx="166154" cy="166154"/>
          </a:xfrm>
          <a:prstGeom prst="ellipse">
            <a:avLst/>
          </a:prstGeom>
          <a:solidFill>
            <a:srgbClr val="C0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38" dirty="0">
                <a:solidFill>
                  <a:schemeClr val="bg1"/>
                </a:solidFill>
                <a:latin typeface="+mn-ea"/>
              </a:rPr>
              <a:t>5</a:t>
            </a:r>
            <a:endParaRPr lang="ko-KR" altLang="en-US" sz="738" dirty="0" err="1">
              <a:solidFill>
                <a:schemeClr val="bg1"/>
              </a:solidFill>
              <a:latin typeface="+mn-ea"/>
            </a:endParaRPr>
          </a:p>
        </p:txBody>
      </p:sp>
      <p:graphicFrame>
        <p:nvGraphicFramePr>
          <p:cNvPr id="42" name="표 41">
            <a:extLst>
              <a:ext uri="{FF2B5EF4-FFF2-40B4-BE49-F238E27FC236}">
                <a16:creationId xmlns:a16="http://schemas.microsoft.com/office/drawing/2014/main" id="{3D76F269-EB05-76CD-BC93-D687BE1C9097}"/>
              </a:ext>
            </a:extLst>
          </p:cNvPr>
          <p:cNvGraphicFramePr>
            <a:graphicFrameLocks noGrp="1"/>
          </p:cNvGraphicFramePr>
          <p:nvPr/>
        </p:nvGraphicFramePr>
        <p:xfrm>
          <a:off x="9317697" y="798693"/>
          <a:ext cx="2656801" cy="2555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6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61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5521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endParaRPr lang="ko-KR" altLang="en-US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B="6480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lnSpc>
                          <a:spcPts val="1200"/>
                        </a:lnSpc>
                        <a:buFontTx/>
                        <a:buNone/>
                      </a:pPr>
                      <a:r>
                        <a:rPr lang="ko-KR" altLang="en-US" sz="800" b="1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기대효과 소개</a:t>
                      </a:r>
                      <a:endParaRPr lang="en-US" altLang="ko-KR" sz="800" b="1" baseline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B="648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EBE06E48-77A0-FFAF-418D-7A00C84AC9AE}"/>
              </a:ext>
            </a:extLst>
          </p:cNvPr>
          <p:cNvSpPr/>
          <p:nvPr/>
        </p:nvSpPr>
        <p:spPr>
          <a:xfrm>
            <a:off x="1026587" y="4589269"/>
            <a:ext cx="2376136" cy="1477548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Ins="90000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000" noProof="1">
                <a:solidFill>
                  <a:schemeClr val="tx1"/>
                </a:solidFill>
                <a:latin typeface="+mn-ea"/>
                <a:cs typeface="Segoe UI" panose="020B0502040204020203" pitchFamily="34" charset="0"/>
              </a:rPr>
              <a:t>개별</a:t>
            </a:r>
            <a:r>
              <a:rPr lang="en-US" altLang="ko-KR" sz="1000" noProof="1">
                <a:solidFill>
                  <a:schemeClr val="tx1"/>
                </a:solidFill>
                <a:latin typeface="+mn-ea"/>
                <a:ea typeface="Malgun Gothic Semilight" panose="020B0502040204020203" pitchFamily="50" charset="-127"/>
                <a:cs typeface="Segoe UI" panose="020B0502040204020203" pitchFamily="34" charset="0"/>
              </a:rPr>
              <a:t>•</a:t>
            </a:r>
            <a:r>
              <a:rPr lang="ko-KR" altLang="en-US" sz="1000" noProof="1">
                <a:solidFill>
                  <a:schemeClr val="tx1"/>
                </a:solidFill>
                <a:latin typeface="+mn-ea"/>
                <a:cs typeface="Segoe UI" panose="020B0502040204020203" pitchFamily="34" charset="0"/>
              </a:rPr>
              <a:t>반별 데이터를 기반으로</a:t>
            </a:r>
            <a:endParaRPr lang="en-US" altLang="ko-KR" sz="1000" noProof="1">
              <a:solidFill>
                <a:schemeClr val="tx1"/>
              </a:solidFill>
              <a:latin typeface="+mn-ea"/>
              <a:cs typeface="Segoe UI" panose="020B0502040204020203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 noProof="1">
                <a:solidFill>
                  <a:schemeClr val="tx1"/>
                </a:solidFill>
                <a:latin typeface="+mn-ea"/>
                <a:cs typeface="Segoe UI" panose="020B0502040204020203" pitchFamily="34" charset="0"/>
              </a:rPr>
              <a:t>학생들의 수업자세를 관리하고 </a:t>
            </a:r>
            <a:endParaRPr lang="en-US" altLang="ko-KR" sz="1000" noProof="1">
              <a:solidFill>
                <a:schemeClr val="tx1"/>
              </a:solidFill>
              <a:latin typeface="+mn-ea"/>
              <a:cs typeface="Segoe UI" panose="020B0502040204020203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 noProof="1">
                <a:solidFill>
                  <a:schemeClr val="tx1"/>
                </a:solidFill>
                <a:latin typeface="+mn-ea"/>
                <a:cs typeface="Segoe UI" panose="020B0502040204020203" pitchFamily="34" charset="0"/>
              </a:rPr>
              <a:t>수업내용을 개선할 수 있습니다</a:t>
            </a:r>
            <a:r>
              <a:rPr lang="en-US" altLang="ko-KR" sz="1000" noProof="1">
                <a:solidFill>
                  <a:schemeClr val="tx1"/>
                </a:solidFill>
                <a:latin typeface="+mn-ea"/>
                <a:cs typeface="Segoe UI" panose="020B0502040204020203" pitchFamily="34" charset="0"/>
              </a:rPr>
              <a:t>.</a:t>
            </a: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FA68C8F1-4352-B377-F3D0-60B14FDCB23C}"/>
              </a:ext>
            </a:extLst>
          </p:cNvPr>
          <p:cNvSpPr/>
          <p:nvPr/>
        </p:nvSpPr>
        <p:spPr>
          <a:xfrm>
            <a:off x="3546398" y="4575448"/>
            <a:ext cx="2376136" cy="1477548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Ins="90000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000" noProof="1">
                <a:solidFill>
                  <a:schemeClr val="tx1"/>
                </a:solidFill>
                <a:latin typeface="+mn-ea"/>
                <a:cs typeface="Segoe UI" panose="020B0502040204020203" pitchFamily="34" charset="0"/>
              </a:rPr>
              <a:t>학생 스스로 수업자세에 대한</a:t>
            </a:r>
            <a:endParaRPr lang="en-US" altLang="ko-KR" sz="1000" noProof="1">
              <a:solidFill>
                <a:schemeClr val="tx1"/>
              </a:solidFill>
              <a:latin typeface="+mn-ea"/>
              <a:cs typeface="Segoe UI" panose="020B0502040204020203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 noProof="1">
                <a:solidFill>
                  <a:schemeClr val="tx1"/>
                </a:solidFill>
                <a:latin typeface="+mn-ea"/>
                <a:cs typeface="Segoe UI" panose="020B0502040204020203" pitchFamily="34" charset="0"/>
              </a:rPr>
              <a:t>자발적 평가 기준으로 삼을 수 있습니다</a:t>
            </a:r>
            <a:r>
              <a:rPr lang="en-US" altLang="ko-KR" sz="1000" noProof="1">
                <a:solidFill>
                  <a:schemeClr val="tx1"/>
                </a:solidFill>
                <a:latin typeface="+mn-ea"/>
                <a:cs typeface="Segoe UI" panose="020B0502040204020203" pitchFamily="34" charset="0"/>
              </a:rPr>
              <a:t>.</a:t>
            </a: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20FC9021-A7E4-8C52-7F0F-72A649F4392C}"/>
              </a:ext>
            </a:extLst>
          </p:cNvPr>
          <p:cNvSpPr/>
          <p:nvPr/>
        </p:nvSpPr>
        <p:spPr>
          <a:xfrm>
            <a:off x="6066210" y="4589269"/>
            <a:ext cx="2376136" cy="1477548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Ins="90000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000" noProof="1">
                <a:solidFill>
                  <a:schemeClr val="tx1"/>
                </a:solidFill>
                <a:latin typeface="+mn-ea"/>
                <a:cs typeface="Segoe UI" panose="020B0502040204020203" pitchFamily="34" charset="0"/>
              </a:rPr>
              <a:t>학부모가 자녀의 학교 생활 및 </a:t>
            </a:r>
            <a:endParaRPr lang="en-US" altLang="ko-KR" sz="1000" noProof="1">
              <a:solidFill>
                <a:schemeClr val="tx1"/>
              </a:solidFill>
              <a:latin typeface="+mn-ea"/>
              <a:cs typeface="Segoe UI" panose="020B0502040204020203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 noProof="1">
                <a:solidFill>
                  <a:schemeClr val="tx1"/>
                </a:solidFill>
                <a:latin typeface="+mn-ea"/>
                <a:cs typeface="Segoe UI" panose="020B0502040204020203" pitchFamily="34" charset="0"/>
              </a:rPr>
              <a:t>수업자세를</a:t>
            </a:r>
            <a:r>
              <a:rPr lang="en-US" altLang="ko-KR" sz="1000" noProof="1">
                <a:solidFill>
                  <a:schemeClr val="tx1"/>
                </a:solidFill>
                <a:latin typeface="+mn-ea"/>
                <a:cs typeface="Segoe UI" panose="020B0502040204020203" pitchFamily="34" charset="0"/>
              </a:rPr>
              <a:t> </a:t>
            </a:r>
            <a:r>
              <a:rPr lang="ko-KR" altLang="en-US" sz="1000" noProof="1">
                <a:solidFill>
                  <a:schemeClr val="tx1"/>
                </a:solidFill>
                <a:latin typeface="+mn-ea"/>
                <a:cs typeface="Segoe UI" panose="020B0502040204020203" pitchFamily="34" charset="0"/>
              </a:rPr>
              <a:t>확인하는 지표로 </a:t>
            </a:r>
            <a:endParaRPr lang="en-US" altLang="ko-KR" sz="1000" noProof="1">
              <a:solidFill>
                <a:schemeClr val="tx1"/>
              </a:solidFill>
              <a:latin typeface="+mn-ea"/>
              <a:cs typeface="Segoe UI" panose="020B0502040204020203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 noProof="1">
                <a:solidFill>
                  <a:schemeClr val="tx1"/>
                </a:solidFill>
                <a:latin typeface="+mn-ea"/>
                <a:cs typeface="Segoe UI" panose="020B0502040204020203" pitchFamily="34" charset="0"/>
              </a:rPr>
              <a:t>활용할 수 있습니다</a:t>
            </a:r>
            <a:r>
              <a:rPr lang="en-US" altLang="ko-KR" sz="1000" noProof="1">
                <a:solidFill>
                  <a:schemeClr val="tx1"/>
                </a:solidFill>
                <a:latin typeface="+mn-ea"/>
                <a:cs typeface="Segoe UI" panose="020B0502040204020203" pitchFamily="34" charset="0"/>
              </a:rPr>
              <a:t>.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CAB25FE4-78F3-6626-CD76-56325CDA2AED}"/>
              </a:ext>
            </a:extLst>
          </p:cNvPr>
          <p:cNvSpPr/>
          <p:nvPr/>
        </p:nvSpPr>
        <p:spPr>
          <a:xfrm>
            <a:off x="217502" y="791183"/>
            <a:ext cx="9010636" cy="51606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 dirty="0">
              <a:latin typeface="+mn-ea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16628144-B465-09F9-1A02-7A63213A0BA1}"/>
              </a:ext>
            </a:extLst>
          </p:cNvPr>
          <p:cNvSpPr/>
          <p:nvPr/>
        </p:nvSpPr>
        <p:spPr>
          <a:xfrm>
            <a:off x="217502" y="791183"/>
            <a:ext cx="9010636" cy="51606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 dirty="0">
              <a:latin typeface="+mn-ea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0AF7654E-93CE-BBAD-ECE6-36776445EA66}"/>
              </a:ext>
            </a:extLst>
          </p:cNvPr>
          <p:cNvSpPr/>
          <p:nvPr/>
        </p:nvSpPr>
        <p:spPr bwMode="auto">
          <a:xfrm>
            <a:off x="338543" y="949952"/>
            <a:ext cx="1004929" cy="198522"/>
          </a:xfrm>
          <a:prstGeom prst="rect">
            <a:avLst/>
          </a:prstGeom>
          <a:noFill/>
          <a:ln w="28575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lIns="36000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050" b="1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Raiseme </a:t>
            </a:r>
            <a:r>
              <a:rPr lang="en-US" altLang="ko-KR" sz="1050" b="1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Logo</a:t>
            </a:r>
            <a:endParaRPr kumimoji="0" lang="ko-KR" altLang="en-US" sz="1050" b="1" dirty="0">
              <a:solidFill>
                <a:schemeClr val="bg1">
                  <a:lumMod val="65000"/>
                </a:schemeClr>
              </a:solidFill>
              <a:latin typeface="+mn-ea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04CCA37-A561-1CF4-02AB-8660B819B321}"/>
              </a:ext>
            </a:extLst>
          </p:cNvPr>
          <p:cNvSpPr txBox="1"/>
          <p:nvPr/>
        </p:nvSpPr>
        <p:spPr>
          <a:xfrm>
            <a:off x="6758404" y="926102"/>
            <a:ext cx="502309" cy="246221"/>
          </a:xfrm>
          <a:prstGeom prst="rect">
            <a:avLst/>
          </a:prstGeom>
          <a:noFill/>
        </p:spPr>
        <p:txBody>
          <a:bodyPr wrap="none" lIns="36000" rIns="36000" rtlCol="0" anchor="ctr">
            <a:spAutoFit/>
          </a:bodyPr>
          <a:lstStyle/>
          <a:p>
            <a:pPr algn="ctr"/>
            <a:r>
              <a:rPr kumimoji="1" lang="en-US" altLang="en-US" sz="1000" b="1" dirty="0">
                <a:latin typeface="+mn-ea"/>
              </a:rPr>
              <a:t>Service</a:t>
            </a:r>
            <a:endParaRPr kumimoji="1" lang="x-none" altLang="en-US" sz="1000" b="1" dirty="0">
              <a:latin typeface="+mn-ea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A0874A9-A1FA-3AB9-92A3-DCD1A390D851}"/>
              </a:ext>
            </a:extLst>
          </p:cNvPr>
          <p:cNvSpPr txBox="1"/>
          <p:nvPr/>
        </p:nvSpPr>
        <p:spPr>
          <a:xfrm>
            <a:off x="8651687" y="926102"/>
            <a:ext cx="407731" cy="246221"/>
          </a:xfrm>
          <a:prstGeom prst="rect">
            <a:avLst/>
          </a:prstGeom>
          <a:noFill/>
        </p:spPr>
        <p:txBody>
          <a:bodyPr wrap="none" lIns="36000" rIns="36000" rtlCol="0" anchor="ctr">
            <a:spAutoFit/>
          </a:bodyPr>
          <a:lstStyle/>
          <a:p>
            <a:pPr algn="ctr"/>
            <a:r>
              <a:rPr kumimoji="1" lang="en-US" altLang="en-US" sz="1000" b="1" dirty="0">
                <a:latin typeface="+mn-ea"/>
              </a:rPr>
              <a:t>News</a:t>
            </a:r>
            <a:endParaRPr kumimoji="1" lang="x-none" altLang="en-US" sz="1000" b="1" dirty="0">
              <a:latin typeface="+mn-ea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564FB01-4AD3-EA81-798E-49EE143CD137}"/>
              </a:ext>
            </a:extLst>
          </p:cNvPr>
          <p:cNvSpPr txBox="1"/>
          <p:nvPr/>
        </p:nvSpPr>
        <p:spPr>
          <a:xfrm>
            <a:off x="7893956" y="926102"/>
            <a:ext cx="620930" cy="246221"/>
          </a:xfrm>
          <a:prstGeom prst="rect">
            <a:avLst/>
          </a:prstGeom>
          <a:noFill/>
        </p:spPr>
        <p:txBody>
          <a:bodyPr wrap="none" lIns="36000" rIns="36000" rtlCol="0" anchor="ctr">
            <a:spAutoFit/>
          </a:bodyPr>
          <a:lstStyle/>
          <a:p>
            <a:pPr algn="ctr"/>
            <a:r>
              <a:rPr kumimoji="1" lang="en-US" altLang="en-US" sz="1000" b="1" dirty="0">
                <a:latin typeface="+mn-ea"/>
              </a:rPr>
              <a:t>Use Case</a:t>
            </a:r>
            <a:endParaRPr kumimoji="1" lang="x-none" altLang="en-US" sz="1000" b="1" dirty="0">
              <a:latin typeface="+mn-ea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04D6125-C679-6E24-98EA-E18D9B3A7EF1}"/>
              </a:ext>
            </a:extLst>
          </p:cNvPr>
          <p:cNvSpPr txBox="1"/>
          <p:nvPr/>
        </p:nvSpPr>
        <p:spPr>
          <a:xfrm>
            <a:off x="6170591" y="926102"/>
            <a:ext cx="451012" cy="246221"/>
          </a:xfrm>
          <a:prstGeom prst="rect">
            <a:avLst/>
          </a:prstGeom>
          <a:noFill/>
        </p:spPr>
        <p:txBody>
          <a:bodyPr wrap="none" lIns="36000" rIns="36000" rtlCol="0"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000" b="1" dirty="0">
                <a:latin typeface="+mn-ea"/>
              </a:rPr>
              <a:t>About</a:t>
            </a:r>
            <a:endParaRPr kumimoji="0" lang="ko-KR" altLang="en-US" sz="1000" b="1" dirty="0">
              <a:latin typeface="+mn-ea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A67FC4C-CF35-2681-0C08-B25BA8384A79}"/>
              </a:ext>
            </a:extLst>
          </p:cNvPr>
          <p:cNvSpPr txBox="1"/>
          <p:nvPr/>
        </p:nvSpPr>
        <p:spPr>
          <a:xfrm>
            <a:off x="7397514" y="926102"/>
            <a:ext cx="359641" cy="246221"/>
          </a:xfrm>
          <a:prstGeom prst="rect">
            <a:avLst/>
          </a:prstGeom>
          <a:noFill/>
        </p:spPr>
        <p:txBody>
          <a:bodyPr wrap="none" lIns="36000" rIns="36000" rtlCol="0" anchor="ctr">
            <a:spAutoFit/>
          </a:bodyPr>
          <a:lstStyle/>
          <a:p>
            <a:pPr algn="ctr"/>
            <a:r>
              <a:rPr kumimoji="1" lang="en-US" altLang="en-US" sz="1000" b="1" dirty="0">
                <a:latin typeface="+mn-ea"/>
              </a:rPr>
              <a:t>Tech</a:t>
            </a:r>
            <a:endParaRPr kumimoji="1" lang="x-none" altLang="en-US" sz="10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5973297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E94295-6722-DDEB-B936-2B7BF465857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  <a:ea typeface="+mn-ea"/>
              </a:rPr>
              <a:t>Case_</a:t>
            </a:r>
            <a:r>
              <a:rPr lang="ko-KR" altLang="en-US" dirty="0">
                <a:latin typeface="+mn-ea"/>
                <a:ea typeface="+mn-ea"/>
              </a:rPr>
              <a:t>원격수업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E3145AA-0279-D5FC-E077-F6401B0FFEA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  <a:ea typeface="+mn-ea"/>
              </a:rPr>
              <a:t>Main &gt; Case</a:t>
            </a:r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9F09AB4-29E4-4716-D50C-CB68896E21D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  <a:ea typeface="+mn-ea"/>
              </a:rPr>
              <a:t>C_CLAS_01_T</a:t>
            </a:r>
            <a:endParaRPr lang="ko-KR" altLang="en-US" dirty="0">
              <a:latin typeface="+mn-ea"/>
              <a:ea typeface="+mn-ea"/>
            </a:endParaRP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C57F6984-DF77-2DB1-2CA7-5D43B1876065}"/>
              </a:ext>
            </a:extLst>
          </p:cNvPr>
          <p:cNvGrpSpPr/>
          <p:nvPr/>
        </p:nvGrpSpPr>
        <p:grpSpPr>
          <a:xfrm>
            <a:off x="208011" y="5381167"/>
            <a:ext cx="9033791" cy="1214974"/>
            <a:chOff x="208011" y="5193196"/>
            <a:chExt cx="9033791" cy="1404156"/>
          </a:xfrm>
        </p:grpSpPr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21C80B33-EF9F-CB9C-E4B9-0C59858E49F5}"/>
                </a:ext>
              </a:extLst>
            </p:cNvPr>
            <p:cNvSpPr/>
            <p:nvPr/>
          </p:nvSpPr>
          <p:spPr>
            <a:xfrm>
              <a:off x="208011" y="5193196"/>
              <a:ext cx="9033791" cy="140415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3175"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4574E7DE-3135-1F9A-6831-16A7A24D16CF}"/>
                </a:ext>
              </a:extLst>
            </p:cNvPr>
            <p:cNvSpPr txBox="1"/>
            <p:nvPr/>
          </p:nvSpPr>
          <p:spPr>
            <a:xfrm>
              <a:off x="515380" y="5337212"/>
              <a:ext cx="595035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이용약관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C3742CF7-83EB-E82A-B391-7D4A6085745A}"/>
                </a:ext>
              </a:extLst>
            </p:cNvPr>
            <p:cNvSpPr txBox="1"/>
            <p:nvPr/>
          </p:nvSpPr>
          <p:spPr>
            <a:xfrm>
              <a:off x="1307468" y="5337212"/>
              <a:ext cx="1005403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개인정보처리방침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FC3AED4A-FF4E-FE82-25FD-E6C52EE13149}"/>
                </a:ext>
              </a:extLst>
            </p:cNvPr>
            <p:cNvSpPr txBox="1"/>
            <p:nvPr/>
          </p:nvSpPr>
          <p:spPr>
            <a:xfrm>
              <a:off x="551385" y="5758080"/>
              <a:ext cx="6300700" cy="5068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이메일</a:t>
              </a:r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: raiseme@raiseme.ai 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주소 </a:t>
              </a:r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: 05510 </a:t>
              </a:r>
              <a:r>
                <a:rPr lang="ko-KR" alt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서울시 송파구 </a:t>
              </a:r>
              <a:r>
                <a:rPr lang="ko-KR" altLang="en-US" sz="800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올림픽로</a:t>
              </a:r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35</a:t>
              </a:r>
              <a:r>
                <a:rPr lang="ko-KR" alt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길 </a:t>
              </a:r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125 </a:t>
              </a:r>
              <a:r>
                <a:rPr lang="ko-KR" alt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삼성</a:t>
              </a:r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SDS </a:t>
              </a:r>
              <a:r>
                <a:rPr lang="ko-KR" alt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서관캠퍼스 </a:t>
              </a:r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4</a:t>
              </a:r>
              <a:r>
                <a:rPr lang="ko-KR" alt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층</a:t>
              </a:r>
              <a:endPara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099BE4A8-1784-BA5D-8B5C-2142653F2D70}"/>
                </a:ext>
              </a:extLst>
            </p:cNvPr>
            <p:cNvSpPr txBox="1"/>
            <p:nvPr/>
          </p:nvSpPr>
          <p:spPr>
            <a:xfrm>
              <a:off x="6860418" y="6049509"/>
              <a:ext cx="2373050" cy="2489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sz="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Copyrightⓒ 2022 </a:t>
              </a:r>
              <a:r>
                <a:rPr lang="en-US" altLang="ko-KR" sz="8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Raiseme</a:t>
              </a:r>
              <a:r>
                <a:rPr lang="en-US" altLang="ko-KR" sz="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. All rights reserved.</a:t>
              </a:r>
              <a:endParaRPr lang="ko-KR" altLang="en-US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3470EDAC-062C-883E-6876-3851E71F3376}"/>
              </a:ext>
            </a:extLst>
          </p:cNvPr>
          <p:cNvSpPr txBox="1"/>
          <p:nvPr/>
        </p:nvSpPr>
        <p:spPr>
          <a:xfrm>
            <a:off x="558813" y="1815173"/>
            <a:ext cx="21247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Raiseme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에게 </a:t>
            </a:r>
            <a:endParaRPr lang="en-US" altLang="ko-KR" sz="12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무엇이든 물어보세요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B0692B8-7EB2-099E-74BC-700CE9339267}"/>
              </a:ext>
            </a:extLst>
          </p:cNvPr>
          <p:cNvSpPr txBox="1"/>
          <p:nvPr/>
        </p:nvSpPr>
        <p:spPr>
          <a:xfrm>
            <a:off x="558813" y="2627599"/>
            <a:ext cx="23043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05510 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서울시 송파구 </a:t>
            </a:r>
            <a:r>
              <a:rPr lang="ko-KR" altLang="en-US" sz="10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올림픽로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35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길 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125 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삼성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SDS 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서관캠퍼스 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4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층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60400C4-E1C1-ACF9-8904-FCDE9231A7A8}"/>
              </a:ext>
            </a:extLst>
          </p:cNvPr>
          <p:cNvSpPr txBox="1"/>
          <p:nvPr/>
        </p:nvSpPr>
        <p:spPr>
          <a:xfrm>
            <a:off x="558813" y="2319823"/>
            <a:ext cx="23043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hello@raiseme.kr</a:t>
            </a:r>
            <a:endParaRPr lang="ko-KR" altLang="en-US" sz="1000" b="1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A2042E7-960B-06E5-EC2E-0A77A2B97DA5}"/>
              </a:ext>
            </a:extLst>
          </p:cNvPr>
          <p:cNvSpPr txBox="1"/>
          <p:nvPr/>
        </p:nvSpPr>
        <p:spPr>
          <a:xfrm>
            <a:off x="3767256" y="2319823"/>
            <a:ext cx="46330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Raiseme</a:t>
            </a:r>
            <a:r>
              <a:rPr lang="ko-KR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의 </a:t>
            </a:r>
            <a:r>
              <a:rPr lang="en-US" altLang="ko-KR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AI </a:t>
            </a:r>
            <a:r>
              <a:rPr lang="ko-KR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모델로 여러분의 서비스를 업그레이드 하고 싶다면</a:t>
            </a:r>
          </a:p>
          <a:p>
            <a:r>
              <a:rPr lang="ko-KR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회사명</a:t>
            </a:r>
            <a:r>
              <a:rPr lang="en-US" altLang="ko-KR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 </a:t>
            </a:r>
            <a:r>
              <a:rPr lang="ko-KR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성함</a:t>
            </a:r>
            <a:r>
              <a:rPr lang="en-US" altLang="ko-KR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 </a:t>
            </a:r>
            <a:r>
              <a:rPr lang="ko-KR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연락처</a:t>
            </a:r>
            <a:r>
              <a:rPr lang="en-US" altLang="ko-KR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 </a:t>
            </a:r>
            <a:r>
              <a:rPr lang="ko-KR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문의내용을 메일로 보내주세요</a:t>
            </a:r>
            <a:r>
              <a:rPr lang="en-US" altLang="ko-KR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.</a:t>
            </a:r>
          </a:p>
          <a:p>
            <a:endParaRPr lang="en-US" altLang="ko-KR" sz="10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r>
              <a:rPr lang="ko-KR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서비스 컨설턴트가 성공 사례와 함께 여러분의 서비스를 </a:t>
            </a:r>
            <a:r>
              <a:rPr lang="en-US" altLang="ko-KR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Raise</a:t>
            </a:r>
            <a:r>
              <a:rPr lang="ko-KR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해 드립니다</a:t>
            </a:r>
            <a:r>
              <a:rPr lang="en-US" altLang="ko-KR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.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D2399D9-60E9-A7EB-43E9-4695B415DC52}"/>
              </a:ext>
            </a:extLst>
          </p:cNvPr>
          <p:cNvSpPr txBox="1"/>
          <p:nvPr/>
        </p:nvSpPr>
        <p:spPr>
          <a:xfrm>
            <a:off x="3767256" y="3366345"/>
            <a:ext cx="379462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파트너십 문의 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| 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기술 문의 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| 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요금 문의 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| 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서비스 이용문의 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| 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기타</a:t>
            </a:r>
            <a:endParaRPr lang="en-US" altLang="ko-KR" sz="10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9AF2E10B-B654-E6F6-DF45-D3D6A94B7ABC}"/>
              </a:ext>
            </a:extLst>
          </p:cNvPr>
          <p:cNvGrpSpPr/>
          <p:nvPr/>
        </p:nvGrpSpPr>
        <p:grpSpPr>
          <a:xfrm>
            <a:off x="558813" y="3143732"/>
            <a:ext cx="1774874" cy="468834"/>
            <a:chOff x="600141" y="3111507"/>
            <a:chExt cx="1774874" cy="468834"/>
          </a:xfrm>
        </p:grpSpPr>
        <p:pic>
          <p:nvPicPr>
            <p:cNvPr id="37" name="그래픽 36" descr="다운로드 단색으로 채워진">
              <a:extLst>
                <a:ext uri="{FF2B5EF4-FFF2-40B4-BE49-F238E27FC236}">
                  <a16:creationId xmlns:a16="http://schemas.microsoft.com/office/drawing/2014/main" id="{85430D63-5F4E-626D-3A32-B47AD38E90A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flipH="1">
              <a:off x="600141" y="3163551"/>
              <a:ext cx="144000" cy="144000"/>
            </a:xfrm>
            <a:prstGeom prst="rect">
              <a:avLst/>
            </a:prstGeom>
          </p:spPr>
        </p:pic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73D298AC-FCA8-0098-3541-10C979521719}"/>
                </a:ext>
              </a:extLst>
            </p:cNvPr>
            <p:cNvSpPr/>
            <p:nvPr/>
          </p:nvSpPr>
          <p:spPr>
            <a:xfrm>
              <a:off x="678404" y="3111507"/>
              <a:ext cx="1696611" cy="265064"/>
            </a:xfrm>
            <a:prstGeom prst="rect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Ins="90000" rtlCol="0" anchor="ctr"/>
            <a:lstStyle/>
            <a:p>
              <a:pPr algn="l"/>
              <a:r>
                <a:rPr lang="en-US" altLang="ko-KR" sz="800" u="sng" noProof="1">
                  <a:solidFill>
                    <a:schemeClr val="tx1">
                      <a:lumMod val="85000"/>
                      <a:lumOff val="1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Raiseme </a:t>
              </a:r>
              <a:r>
                <a:rPr lang="ko-KR" altLang="en-US" sz="800" u="sng" noProof="1">
                  <a:solidFill>
                    <a:schemeClr val="tx1">
                      <a:lumMod val="85000"/>
                      <a:lumOff val="1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소개자료를 받고 싶어요</a:t>
              </a: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185726C0-7DCB-4D81-6C65-FACF798C2AB4}"/>
                </a:ext>
              </a:extLst>
            </p:cNvPr>
            <p:cNvSpPr/>
            <p:nvPr/>
          </p:nvSpPr>
          <p:spPr>
            <a:xfrm>
              <a:off x="678404" y="3315277"/>
              <a:ext cx="1696611" cy="265064"/>
            </a:xfrm>
            <a:prstGeom prst="rect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Ins="90000" rtlCol="0" anchor="ctr"/>
            <a:lstStyle/>
            <a:p>
              <a:pPr algn="l"/>
              <a:r>
                <a:rPr lang="en-US" altLang="ko-KR" sz="800" u="sng" noProof="1">
                  <a:solidFill>
                    <a:schemeClr val="tx1">
                      <a:lumMod val="85000"/>
                      <a:lumOff val="1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API </a:t>
              </a:r>
              <a:r>
                <a:rPr lang="ko-KR" altLang="en-US" sz="800" u="sng" noProof="1">
                  <a:solidFill>
                    <a:schemeClr val="tx1">
                      <a:lumMod val="85000"/>
                      <a:lumOff val="1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사용 방법을 알고 싶어요</a:t>
              </a:r>
            </a:p>
          </p:txBody>
        </p:sp>
        <p:sp>
          <p:nvSpPr>
            <p:cNvPr id="40" name="Open External">
              <a:extLst>
                <a:ext uri="{FF2B5EF4-FFF2-40B4-BE49-F238E27FC236}">
                  <a16:creationId xmlns:a16="http://schemas.microsoft.com/office/drawing/2014/main" id="{DB86E366-8410-86D4-022B-ADA24DF7BFE2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623258" y="3392056"/>
              <a:ext cx="97766" cy="108000"/>
            </a:xfrm>
            <a:custGeom>
              <a:avLst/>
              <a:gdLst>
                <a:gd name="T0" fmla="*/ 445 w 666"/>
                <a:gd name="T1" fmla="*/ 0 h 666"/>
                <a:gd name="T2" fmla="*/ 433 w 666"/>
                <a:gd name="T3" fmla="*/ 14 h 666"/>
                <a:gd name="T4" fmla="*/ 447 w 666"/>
                <a:gd name="T5" fmla="*/ 26 h 666"/>
                <a:gd name="T6" fmla="*/ 621 w 666"/>
                <a:gd name="T7" fmla="*/ 26 h 666"/>
                <a:gd name="T8" fmla="*/ 342 w 666"/>
                <a:gd name="T9" fmla="*/ 305 h 666"/>
                <a:gd name="T10" fmla="*/ 342 w 666"/>
                <a:gd name="T11" fmla="*/ 324 h 666"/>
                <a:gd name="T12" fmla="*/ 361 w 666"/>
                <a:gd name="T13" fmla="*/ 324 h 666"/>
                <a:gd name="T14" fmla="*/ 640 w 666"/>
                <a:gd name="T15" fmla="*/ 45 h 666"/>
                <a:gd name="T16" fmla="*/ 640 w 666"/>
                <a:gd name="T17" fmla="*/ 218 h 666"/>
                <a:gd name="T18" fmla="*/ 653 w 666"/>
                <a:gd name="T19" fmla="*/ 232 h 666"/>
                <a:gd name="T20" fmla="*/ 666 w 666"/>
                <a:gd name="T21" fmla="*/ 218 h 666"/>
                <a:gd name="T22" fmla="*/ 666 w 666"/>
                <a:gd name="T23" fmla="*/ 0 h 666"/>
                <a:gd name="T24" fmla="*/ 445 w 666"/>
                <a:gd name="T25" fmla="*/ 0 h 666"/>
                <a:gd name="T26" fmla="*/ 27 w 666"/>
                <a:gd name="T27" fmla="*/ 119 h 666"/>
                <a:gd name="T28" fmla="*/ 0 w 666"/>
                <a:gd name="T29" fmla="*/ 146 h 666"/>
                <a:gd name="T30" fmla="*/ 0 w 666"/>
                <a:gd name="T31" fmla="*/ 639 h 666"/>
                <a:gd name="T32" fmla="*/ 27 w 666"/>
                <a:gd name="T33" fmla="*/ 666 h 666"/>
                <a:gd name="T34" fmla="*/ 520 w 666"/>
                <a:gd name="T35" fmla="*/ 666 h 666"/>
                <a:gd name="T36" fmla="*/ 547 w 666"/>
                <a:gd name="T37" fmla="*/ 639 h 666"/>
                <a:gd name="T38" fmla="*/ 547 w 666"/>
                <a:gd name="T39" fmla="*/ 226 h 666"/>
                <a:gd name="T40" fmla="*/ 533 w 666"/>
                <a:gd name="T41" fmla="*/ 212 h 666"/>
                <a:gd name="T42" fmla="*/ 520 w 666"/>
                <a:gd name="T43" fmla="*/ 226 h 666"/>
                <a:gd name="T44" fmla="*/ 520 w 666"/>
                <a:gd name="T45" fmla="*/ 639 h 666"/>
                <a:gd name="T46" fmla="*/ 27 w 666"/>
                <a:gd name="T47" fmla="*/ 639 h 666"/>
                <a:gd name="T48" fmla="*/ 27 w 666"/>
                <a:gd name="T49" fmla="*/ 146 h 666"/>
                <a:gd name="T50" fmla="*/ 440 w 666"/>
                <a:gd name="T51" fmla="*/ 146 h 666"/>
                <a:gd name="T52" fmla="*/ 453 w 666"/>
                <a:gd name="T53" fmla="*/ 133 h 666"/>
                <a:gd name="T54" fmla="*/ 440 w 666"/>
                <a:gd name="T55" fmla="*/ 119 h 666"/>
                <a:gd name="T56" fmla="*/ 27 w 666"/>
                <a:gd name="T57" fmla="*/ 119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66" h="666">
                  <a:moveTo>
                    <a:pt x="445" y="0"/>
                  </a:moveTo>
                  <a:cubicBezTo>
                    <a:pt x="438" y="0"/>
                    <a:pt x="432" y="7"/>
                    <a:pt x="433" y="14"/>
                  </a:cubicBezTo>
                  <a:cubicBezTo>
                    <a:pt x="434" y="21"/>
                    <a:pt x="440" y="27"/>
                    <a:pt x="447" y="26"/>
                  </a:cubicBezTo>
                  <a:lnTo>
                    <a:pt x="621" y="26"/>
                  </a:lnTo>
                  <a:lnTo>
                    <a:pt x="342" y="305"/>
                  </a:lnTo>
                  <a:cubicBezTo>
                    <a:pt x="337" y="310"/>
                    <a:pt x="337" y="319"/>
                    <a:pt x="342" y="324"/>
                  </a:cubicBezTo>
                  <a:cubicBezTo>
                    <a:pt x="347" y="329"/>
                    <a:pt x="356" y="329"/>
                    <a:pt x="361" y="324"/>
                  </a:cubicBezTo>
                  <a:lnTo>
                    <a:pt x="640" y="45"/>
                  </a:lnTo>
                  <a:lnTo>
                    <a:pt x="640" y="218"/>
                  </a:lnTo>
                  <a:cubicBezTo>
                    <a:pt x="639" y="225"/>
                    <a:pt x="646" y="232"/>
                    <a:pt x="653" y="232"/>
                  </a:cubicBezTo>
                  <a:cubicBezTo>
                    <a:pt x="660" y="232"/>
                    <a:pt x="666" y="225"/>
                    <a:pt x="666" y="218"/>
                  </a:cubicBezTo>
                  <a:lnTo>
                    <a:pt x="666" y="0"/>
                  </a:lnTo>
                  <a:lnTo>
                    <a:pt x="445" y="0"/>
                  </a:lnTo>
                  <a:close/>
                  <a:moveTo>
                    <a:pt x="27" y="119"/>
                  </a:moveTo>
                  <a:cubicBezTo>
                    <a:pt x="12" y="119"/>
                    <a:pt x="0" y="131"/>
                    <a:pt x="0" y="146"/>
                  </a:cubicBezTo>
                  <a:lnTo>
                    <a:pt x="0" y="639"/>
                  </a:lnTo>
                  <a:cubicBezTo>
                    <a:pt x="0" y="654"/>
                    <a:pt x="12" y="666"/>
                    <a:pt x="27" y="666"/>
                  </a:cubicBezTo>
                  <a:lnTo>
                    <a:pt x="520" y="666"/>
                  </a:lnTo>
                  <a:cubicBezTo>
                    <a:pt x="535" y="666"/>
                    <a:pt x="547" y="654"/>
                    <a:pt x="547" y="639"/>
                  </a:cubicBezTo>
                  <a:lnTo>
                    <a:pt x="547" y="226"/>
                  </a:lnTo>
                  <a:cubicBezTo>
                    <a:pt x="547" y="219"/>
                    <a:pt x="540" y="212"/>
                    <a:pt x="533" y="212"/>
                  </a:cubicBezTo>
                  <a:cubicBezTo>
                    <a:pt x="526" y="212"/>
                    <a:pt x="520" y="219"/>
                    <a:pt x="520" y="226"/>
                  </a:cubicBezTo>
                  <a:lnTo>
                    <a:pt x="520" y="639"/>
                  </a:lnTo>
                  <a:lnTo>
                    <a:pt x="27" y="639"/>
                  </a:lnTo>
                  <a:lnTo>
                    <a:pt x="27" y="146"/>
                  </a:lnTo>
                  <a:lnTo>
                    <a:pt x="440" y="146"/>
                  </a:lnTo>
                  <a:cubicBezTo>
                    <a:pt x="447" y="146"/>
                    <a:pt x="453" y="140"/>
                    <a:pt x="453" y="133"/>
                  </a:cubicBezTo>
                  <a:cubicBezTo>
                    <a:pt x="453" y="125"/>
                    <a:pt x="447" y="119"/>
                    <a:pt x="440" y="119"/>
                  </a:cubicBezTo>
                  <a:lnTo>
                    <a:pt x="27" y="119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5BAF86AF-61EF-3DDA-0174-AEF3BA5DF20E}"/>
              </a:ext>
            </a:extLst>
          </p:cNvPr>
          <p:cNvSpPr/>
          <p:nvPr/>
        </p:nvSpPr>
        <p:spPr>
          <a:xfrm>
            <a:off x="217502" y="791183"/>
            <a:ext cx="9010636" cy="51606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 dirty="0">
              <a:latin typeface="+mn-ea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28D40E0A-C9AF-76A1-CD4E-173CE468D1FF}"/>
              </a:ext>
            </a:extLst>
          </p:cNvPr>
          <p:cNvSpPr/>
          <p:nvPr/>
        </p:nvSpPr>
        <p:spPr bwMode="auto">
          <a:xfrm>
            <a:off x="338543" y="949952"/>
            <a:ext cx="1004929" cy="198522"/>
          </a:xfrm>
          <a:prstGeom prst="rect">
            <a:avLst/>
          </a:prstGeom>
          <a:noFill/>
          <a:ln w="28575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lIns="36000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050" b="1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Raiseme </a:t>
            </a:r>
            <a:r>
              <a:rPr lang="en-US" altLang="ko-KR" sz="1050" b="1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Logo</a:t>
            </a:r>
            <a:endParaRPr kumimoji="0" lang="ko-KR" altLang="en-US" sz="1050" b="1" dirty="0">
              <a:solidFill>
                <a:schemeClr val="bg1">
                  <a:lumMod val="65000"/>
                </a:schemeClr>
              </a:solidFill>
              <a:latin typeface="+mn-ea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3CA1A41-015F-3CF2-D3EC-14EC99F6D711}"/>
              </a:ext>
            </a:extLst>
          </p:cNvPr>
          <p:cNvSpPr txBox="1"/>
          <p:nvPr/>
        </p:nvSpPr>
        <p:spPr>
          <a:xfrm>
            <a:off x="6758404" y="926102"/>
            <a:ext cx="502309" cy="246221"/>
          </a:xfrm>
          <a:prstGeom prst="rect">
            <a:avLst/>
          </a:prstGeom>
          <a:noFill/>
        </p:spPr>
        <p:txBody>
          <a:bodyPr wrap="none" lIns="36000" rIns="36000" rtlCol="0" anchor="ctr">
            <a:spAutoFit/>
          </a:bodyPr>
          <a:lstStyle/>
          <a:p>
            <a:pPr algn="ctr"/>
            <a:r>
              <a:rPr kumimoji="1" lang="en-US" altLang="en-US" sz="1000" b="1" dirty="0">
                <a:latin typeface="+mn-ea"/>
              </a:rPr>
              <a:t>Service</a:t>
            </a:r>
            <a:endParaRPr kumimoji="1" lang="x-none" altLang="en-US" sz="1000" b="1" dirty="0">
              <a:latin typeface="+mn-ea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FB5AA0B-B182-1639-8FBC-E2097EDE58A2}"/>
              </a:ext>
            </a:extLst>
          </p:cNvPr>
          <p:cNvSpPr txBox="1"/>
          <p:nvPr/>
        </p:nvSpPr>
        <p:spPr>
          <a:xfrm>
            <a:off x="8651687" y="926102"/>
            <a:ext cx="407731" cy="246221"/>
          </a:xfrm>
          <a:prstGeom prst="rect">
            <a:avLst/>
          </a:prstGeom>
          <a:noFill/>
        </p:spPr>
        <p:txBody>
          <a:bodyPr wrap="none" lIns="36000" rIns="36000" rtlCol="0" anchor="ctr">
            <a:spAutoFit/>
          </a:bodyPr>
          <a:lstStyle/>
          <a:p>
            <a:pPr algn="ctr"/>
            <a:r>
              <a:rPr kumimoji="1" lang="en-US" altLang="en-US" sz="1000" b="1" dirty="0">
                <a:latin typeface="+mn-ea"/>
              </a:rPr>
              <a:t>News</a:t>
            </a:r>
            <a:endParaRPr kumimoji="1" lang="x-none" altLang="en-US" sz="1000" b="1" dirty="0">
              <a:latin typeface="+mn-ea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9638054-05C6-A6D7-1E18-E2578D424C14}"/>
              </a:ext>
            </a:extLst>
          </p:cNvPr>
          <p:cNvSpPr txBox="1"/>
          <p:nvPr/>
        </p:nvSpPr>
        <p:spPr>
          <a:xfrm>
            <a:off x="7893956" y="926102"/>
            <a:ext cx="620930" cy="246221"/>
          </a:xfrm>
          <a:prstGeom prst="rect">
            <a:avLst/>
          </a:prstGeom>
          <a:noFill/>
        </p:spPr>
        <p:txBody>
          <a:bodyPr wrap="none" lIns="36000" rIns="36000" rtlCol="0" anchor="ctr">
            <a:spAutoFit/>
          </a:bodyPr>
          <a:lstStyle/>
          <a:p>
            <a:pPr algn="ctr"/>
            <a:r>
              <a:rPr kumimoji="1" lang="en-US" altLang="en-US" sz="1000" b="1" dirty="0">
                <a:latin typeface="+mn-ea"/>
              </a:rPr>
              <a:t>Use Case</a:t>
            </a:r>
            <a:endParaRPr kumimoji="1" lang="x-none" altLang="en-US" sz="1000" b="1" dirty="0">
              <a:latin typeface="+mn-ea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6630E6F-0B48-A90A-56A1-74E20EB30649}"/>
              </a:ext>
            </a:extLst>
          </p:cNvPr>
          <p:cNvSpPr txBox="1"/>
          <p:nvPr/>
        </p:nvSpPr>
        <p:spPr>
          <a:xfrm>
            <a:off x="6170591" y="926102"/>
            <a:ext cx="451012" cy="246221"/>
          </a:xfrm>
          <a:prstGeom prst="rect">
            <a:avLst/>
          </a:prstGeom>
          <a:noFill/>
        </p:spPr>
        <p:txBody>
          <a:bodyPr wrap="none" lIns="36000" rIns="36000" rtlCol="0"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000" b="1" dirty="0">
                <a:latin typeface="+mn-ea"/>
              </a:rPr>
              <a:t>About</a:t>
            </a:r>
            <a:endParaRPr kumimoji="0" lang="ko-KR" altLang="en-US" sz="1000" b="1" dirty="0">
              <a:latin typeface="+mn-ea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92C589C-B68D-3A44-5E88-81D3880A8BA0}"/>
              </a:ext>
            </a:extLst>
          </p:cNvPr>
          <p:cNvSpPr txBox="1"/>
          <p:nvPr/>
        </p:nvSpPr>
        <p:spPr>
          <a:xfrm>
            <a:off x="7397514" y="926102"/>
            <a:ext cx="359641" cy="246221"/>
          </a:xfrm>
          <a:prstGeom prst="rect">
            <a:avLst/>
          </a:prstGeom>
          <a:noFill/>
        </p:spPr>
        <p:txBody>
          <a:bodyPr wrap="none" lIns="36000" rIns="36000" rtlCol="0" anchor="ctr">
            <a:spAutoFit/>
          </a:bodyPr>
          <a:lstStyle/>
          <a:p>
            <a:pPr algn="ctr"/>
            <a:r>
              <a:rPr kumimoji="1" lang="en-US" altLang="en-US" sz="1000" b="1" dirty="0">
                <a:latin typeface="+mn-ea"/>
              </a:rPr>
              <a:t>Tech</a:t>
            </a:r>
            <a:endParaRPr kumimoji="1" lang="x-none" altLang="en-US" sz="10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3675261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BE796F06-D029-44AC-AB87-9C24BCB2A51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  <a:ea typeface="+mn-ea"/>
              </a:rPr>
              <a:t>Use Case_</a:t>
            </a:r>
            <a:r>
              <a:rPr lang="ko-KR" altLang="en-US" dirty="0">
                <a:latin typeface="+mn-ea"/>
                <a:ea typeface="+mn-ea"/>
              </a:rPr>
              <a:t>온라인시험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3E2C56D-8838-3556-ACD6-6A02018D7E8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  <a:ea typeface="+mn-ea"/>
              </a:rPr>
              <a:t>Main &gt; Use Case</a:t>
            </a:r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30F0EAB1-3B8A-D283-BB2A-EFDE5216662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  <a:ea typeface="+mn-ea"/>
              </a:rPr>
              <a:t>C_TEST_01_T</a:t>
            </a:r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7FE4E18-3838-34A2-9C6B-A3855E2DD41C}"/>
              </a:ext>
            </a:extLst>
          </p:cNvPr>
          <p:cNvSpPr/>
          <p:nvPr/>
        </p:nvSpPr>
        <p:spPr bwMode="auto">
          <a:xfrm>
            <a:off x="217502" y="1307243"/>
            <a:ext cx="9010633" cy="2648751"/>
          </a:xfrm>
          <a:prstGeom prst="rect">
            <a:avLst/>
          </a:prstGeom>
          <a:solidFill>
            <a:srgbClr val="D9D9D9"/>
          </a:solidFill>
          <a:ln w="28575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0" lang="ko-KR" altLang="en-US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21" name="Freeform 129">
            <a:extLst>
              <a:ext uri="{FF2B5EF4-FFF2-40B4-BE49-F238E27FC236}">
                <a16:creationId xmlns:a16="http://schemas.microsoft.com/office/drawing/2014/main" id="{68B94DF3-C65B-F019-D97E-67A957E544DD}"/>
              </a:ext>
            </a:extLst>
          </p:cNvPr>
          <p:cNvSpPr>
            <a:spLocks noEditPoints="1"/>
          </p:cNvSpPr>
          <p:nvPr/>
        </p:nvSpPr>
        <p:spPr bwMode="auto">
          <a:xfrm>
            <a:off x="4329119" y="2313334"/>
            <a:ext cx="787402" cy="644552"/>
          </a:xfrm>
          <a:custGeom>
            <a:avLst/>
            <a:gdLst>
              <a:gd name="T0" fmla="*/ 800850339 w 68"/>
              <a:gd name="T1" fmla="*/ 578081024 h 55"/>
              <a:gd name="T2" fmla="*/ 741964184 w 68"/>
              <a:gd name="T3" fmla="*/ 648868068 h 55"/>
              <a:gd name="T4" fmla="*/ 58886155 w 68"/>
              <a:gd name="T5" fmla="*/ 648868068 h 55"/>
              <a:gd name="T6" fmla="*/ 0 w 68"/>
              <a:gd name="T7" fmla="*/ 578081024 h 55"/>
              <a:gd name="T8" fmla="*/ 0 w 68"/>
              <a:gd name="T9" fmla="*/ 70787044 h 55"/>
              <a:gd name="T10" fmla="*/ 58886155 w 68"/>
              <a:gd name="T11" fmla="*/ 0 h 55"/>
              <a:gd name="T12" fmla="*/ 741964184 w 68"/>
              <a:gd name="T13" fmla="*/ 0 h 55"/>
              <a:gd name="T14" fmla="*/ 800850339 w 68"/>
              <a:gd name="T15" fmla="*/ 70787044 h 55"/>
              <a:gd name="T16" fmla="*/ 800850339 w 68"/>
              <a:gd name="T17" fmla="*/ 578081024 h 55"/>
              <a:gd name="T18" fmla="*/ 58886155 w 68"/>
              <a:gd name="T19" fmla="*/ 58988631 h 55"/>
              <a:gd name="T20" fmla="*/ 47108238 w 68"/>
              <a:gd name="T21" fmla="*/ 70787044 h 55"/>
              <a:gd name="T22" fmla="*/ 47108238 w 68"/>
              <a:gd name="T23" fmla="*/ 578081024 h 55"/>
              <a:gd name="T24" fmla="*/ 58886155 w 68"/>
              <a:gd name="T25" fmla="*/ 601677850 h 55"/>
              <a:gd name="T26" fmla="*/ 741964184 w 68"/>
              <a:gd name="T27" fmla="*/ 601677850 h 55"/>
              <a:gd name="T28" fmla="*/ 753742101 w 68"/>
              <a:gd name="T29" fmla="*/ 578081024 h 55"/>
              <a:gd name="T30" fmla="*/ 753742101 w 68"/>
              <a:gd name="T31" fmla="*/ 70787044 h 55"/>
              <a:gd name="T32" fmla="*/ 741964184 w 68"/>
              <a:gd name="T33" fmla="*/ 58988631 h 55"/>
              <a:gd name="T34" fmla="*/ 58886155 w 68"/>
              <a:gd name="T35" fmla="*/ 58988631 h 55"/>
              <a:gd name="T36" fmla="*/ 188436383 w 68"/>
              <a:gd name="T37" fmla="*/ 271346327 h 55"/>
              <a:gd name="T38" fmla="*/ 105994393 w 68"/>
              <a:gd name="T39" fmla="*/ 188760870 h 55"/>
              <a:gd name="T40" fmla="*/ 188436383 w 68"/>
              <a:gd name="T41" fmla="*/ 106178848 h 55"/>
              <a:gd name="T42" fmla="*/ 270874942 w 68"/>
              <a:gd name="T43" fmla="*/ 188760870 h 55"/>
              <a:gd name="T44" fmla="*/ 188436383 w 68"/>
              <a:gd name="T45" fmla="*/ 271346327 h 55"/>
              <a:gd name="T46" fmla="*/ 694855946 w 68"/>
              <a:gd name="T47" fmla="*/ 542689220 h 55"/>
              <a:gd name="T48" fmla="*/ 105994393 w 68"/>
              <a:gd name="T49" fmla="*/ 542689220 h 55"/>
              <a:gd name="T50" fmla="*/ 105994393 w 68"/>
              <a:gd name="T51" fmla="*/ 460107198 h 55"/>
              <a:gd name="T52" fmla="*/ 235544621 w 68"/>
              <a:gd name="T53" fmla="*/ 330331523 h 55"/>
              <a:gd name="T54" fmla="*/ 306208694 w 68"/>
              <a:gd name="T55" fmla="*/ 389320154 h 55"/>
              <a:gd name="T56" fmla="*/ 518197480 w 68"/>
              <a:gd name="T57" fmla="*/ 176962457 h 55"/>
              <a:gd name="T58" fmla="*/ 694855946 w 68"/>
              <a:gd name="T59" fmla="*/ 353928349 h 55"/>
              <a:gd name="T60" fmla="*/ 694855946 w 68"/>
              <a:gd name="T61" fmla="*/ 542689220 h 55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68" h="55">
                <a:moveTo>
                  <a:pt x="68" y="49"/>
                </a:moveTo>
                <a:cubicBezTo>
                  <a:pt x="68" y="53"/>
                  <a:pt x="66" y="55"/>
                  <a:pt x="63" y="55"/>
                </a:cubicBezTo>
                <a:cubicBezTo>
                  <a:pt x="5" y="55"/>
                  <a:pt x="5" y="55"/>
                  <a:pt x="5" y="55"/>
                </a:cubicBezTo>
                <a:cubicBezTo>
                  <a:pt x="2" y="55"/>
                  <a:pt x="0" y="53"/>
                  <a:pt x="0" y="49"/>
                </a:cubicBezTo>
                <a:cubicBezTo>
                  <a:pt x="0" y="6"/>
                  <a:pt x="0" y="6"/>
                  <a:pt x="0" y="6"/>
                </a:cubicBezTo>
                <a:cubicBezTo>
                  <a:pt x="0" y="3"/>
                  <a:pt x="2" y="0"/>
                  <a:pt x="5" y="0"/>
                </a:cubicBezTo>
                <a:cubicBezTo>
                  <a:pt x="63" y="0"/>
                  <a:pt x="63" y="0"/>
                  <a:pt x="63" y="0"/>
                </a:cubicBezTo>
                <a:cubicBezTo>
                  <a:pt x="66" y="0"/>
                  <a:pt x="68" y="3"/>
                  <a:pt x="68" y="6"/>
                </a:cubicBezTo>
                <a:lnTo>
                  <a:pt x="68" y="49"/>
                </a:lnTo>
                <a:close/>
                <a:moveTo>
                  <a:pt x="5" y="5"/>
                </a:moveTo>
                <a:cubicBezTo>
                  <a:pt x="5" y="5"/>
                  <a:pt x="4" y="5"/>
                  <a:pt x="4" y="6"/>
                </a:cubicBezTo>
                <a:cubicBezTo>
                  <a:pt x="4" y="49"/>
                  <a:pt x="4" y="49"/>
                  <a:pt x="4" y="49"/>
                </a:cubicBezTo>
                <a:cubicBezTo>
                  <a:pt x="4" y="50"/>
                  <a:pt x="5" y="51"/>
                  <a:pt x="5" y="51"/>
                </a:cubicBezTo>
                <a:cubicBezTo>
                  <a:pt x="63" y="51"/>
                  <a:pt x="63" y="51"/>
                  <a:pt x="63" y="51"/>
                </a:cubicBezTo>
                <a:cubicBezTo>
                  <a:pt x="63" y="51"/>
                  <a:pt x="64" y="50"/>
                  <a:pt x="64" y="49"/>
                </a:cubicBezTo>
                <a:cubicBezTo>
                  <a:pt x="64" y="6"/>
                  <a:pt x="64" y="6"/>
                  <a:pt x="64" y="6"/>
                </a:cubicBezTo>
                <a:cubicBezTo>
                  <a:pt x="64" y="5"/>
                  <a:pt x="63" y="5"/>
                  <a:pt x="63" y="5"/>
                </a:cubicBezTo>
                <a:lnTo>
                  <a:pt x="5" y="5"/>
                </a:lnTo>
                <a:close/>
                <a:moveTo>
                  <a:pt x="16" y="23"/>
                </a:moveTo>
                <a:cubicBezTo>
                  <a:pt x="12" y="23"/>
                  <a:pt x="9" y="20"/>
                  <a:pt x="9" y="16"/>
                </a:cubicBezTo>
                <a:cubicBezTo>
                  <a:pt x="9" y="13"/>
                  <a:pt x="12" y="9"/>
                  <a:pt x="16" y="9"/>
                </a:cubicBezTo>
                <a:cubicBezTo>
                  <a:pt x="20" y="9"/>
                  <a:pt x="23" y="13"/>
                  <a:pt x="23" y="16"/>
                </a:cubicBezTo>
                <a:cubicBezTo>
                  <a:pt x="23" y="20"/>
                  <a:pt x="20" y="23"/>
                  <a:pt x="16" y="23"/>
                </a:cubicBezTo>
                <a:close/>
                <a:moveTo>
                  <a:pt x="59" y="46"/>
                </a:moveTo>
                <a:cubicBezTo>
                  <a:pt x="9" y="46"/>
                  <a:pt x="9" y="46"/>
                  <a:pt x="9" y="46"/>
                </a:cubicBezTo>
                <a:cubicBezTo>
                  <a:pt x="9" y="39"/>
                  <a:pt x="9" y="39"/>
                  <a:pt x="9" y="39"/>
                </a:cubicBezTo>
                <a:cubicBezTo>
                  <a:pt x="20" y="28"/>
                  <a:pt x="20" y="28"/>
                  <a:pt x="20" y="28"/>
                </a:cubicBezTo>
                <a:cubicBezTo>
                  <a:pt x="26" y="33"/>
                  <a:pt x="26" y="33"/>
                  <a:pt x="26" y="33"/>
                </a:cubicBezTo>
                <a:cubicBezTo>
                  <a:pt x="44" y="15"/>
                  <a:pt x="44" y="15"/>
                  <a:pt x="44" y="15"/>
                </a:cubicBezTo>
                <a:cubicBezTo>
                  <a:pt x="59" y="30"/>
                  <a:pt x="59" y="30"/>
                  <a:pt x="59" y="30"/>
                </a:cubicBezTo>
                <a:lnTo>
                  <a:pt x="59" y="46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/>
          <a:lstStyle/>
          <a:p>
            <a:endParaRPr lang="id-ID" dirty="0">
              <a:latin typeface="+mn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581F440-063B-DF95-7C9D-3083508EB5D5}"/>
              </a:ext>
            </a:extLst>
          </p:cNvPr>
          <p:cNvSpPr txBox="1"/>
          <p:nvPr/>
        </p:nvSpPr>
        <p:spPr>
          <a:xfrm>
            <a:off x="3251200" y="1764865"/>
            <a:ext cx="30241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언제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어디서나</a:t>
            </a:r>
            <a:endParaRPr lang="en-US" altLang="ko-KR" sz="12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2759C6A-27D1-60CF-4DAE-C5329A3EFABC}"/>
              </a:ext>
            </a:extLst>
          </p:cNvPr>
          <p:cNvSpPr txBox="1"/>
          <p:nvPr/>
        </p:nvSpPr>
        <p:spPr>
          <a:xfrm>
            <a:off x="3724375" y="1971880"/>
            <a:ext cx="2006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Raiseme</a:t>
            </a:r>
          </a:p>
        </p:txBody>
      </p:sp>
      <p:graphicFrame>
        <p:nvGraphicFramePr>
          <p:cNvPr id="7" name="표 7">
            <a:extLst>
              <a:ext uri="{FF2B5EF4-FFF2-40B4-BE49-F238E27FC236}">
                <a16:creationId xmlns:a16="http://schemas.microsoft.com/office/drawing/2014/main" id="{4267B0B1-7DF9-AB34-B448-EDD7D518AC00}"/>
              </a:ext>
            </a:extLst>
          </p:cNvPr>
          <p:cNvGraphicFramePr>
            <a:graphicFrameLocks noGrp="1"/>
          </p:cNvGraphicFramePr>
          <p:nvPr/>
        </p:nvGraphicFramePr>
        <p:xfrm>
          <a:off x="200314" y="3959344"/>
          <a:ext cx="9027815" cy="4404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5563">
                  <a:extLst>
                    <a:ext uri="{9D8B030D-6E8A-4147-A177-3AD203B41FA5}">
                      <a16:colId xmlns:a16="http://schemas.microsoft.com/office/drawing/2014/main" val="1189413438"/>
                    </a:ext>
                  </a:extLst>
                </a:gridCol>
                <a:gridCol w="1805563">
                  <a:extLst>
                    <a:ext uri="{9D8B030D-6E8A-4147-A177-3AD203B41FA5}">
                      <a16:colId xmlns:a16="http://schemas.microsoft.com/office/drawing/2014/main" val="2926711323"/>
                    </a:ext>
                  </a:extLst>
                </a:gridCol>
                <a:gridCol w="1805563">
                  <a:extLst>
                    <a:ext uri="{9D8B030D-6E8A-4147-A177-3AD203B41FA5}">
                      <a16:colId xmlns:a16="http://schemas.microsoft.com/office/drawing/2014/main" val="1573006716"/>
                    </a:ext>
                  </a:extLst>
                </a:gridCol>
                <a:gridCol w="1805563">
                  <a:extLst>
                    <a:ext uri="{9D8B030D-6E8A-4147-A177-3AD203B41FA5}">
                      <a16:colId xmlns:a16="http://schemas.microsoft.com/office/drawing/2014/main" val="2609106868"/>
                    </a:ext>
                  </a:extLst>
                </a:gridCol>
                <a:gridCol w="1805563">
                  <a:extLst>
                    <a:ext uri="{9D8B030D-6E8A-4147-A177-3AD203B41FA5}">
                      <a16:colId xmlns:a16="http://schemas.microsoft.com/office/drawing/2014/main" val="21874734"/>
                    </a:ext>
                  </a:extLst>
                </a:gridCol>
              </a:tblGrid>
              <a:tr h="440481">
                <a:tc>
                  <a:txBody>
                    <a:bodyPr/>
                    <a:lstStyle/>
                    <a:p>
                      <a:pPr marL="0" marR="0" lvl="0" indent="0" algn="ctr" defTabSz="914192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/>
                          <a:ea typeface="+mn-ea"/>
                          <a:cs typeface="Segoe UI" panose="020B0502040204020203" pitchFamily="34" charset="0"/>
                        </a:rPr>
                        <a:t>화상상담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192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/>
                          <a:ea typeface="+mn-ea"/>
                          <a:cs typeface="Segoe UI" panose="020B0502040204020203" pitchFamily="34" charset="0"/>
                        </a:rPr>
                        <a:t>인터넷강의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192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/>
                          <a:ea typeface="+mn-ea"/>
                          <a:cs typeface="Segoe UI" panose="020B0502040204020203" pitchFamily="34" charset="0"/>
                        </a:rPr>
                        <a:t>자율학습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192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/>
                          <a:ea typeface="+mn-ea"/>
                          <a:cs typeface="Segoe UI" panose="020B0502040204020203" pitchFamily="34" charset="0"/>
                        </a:rPr>
                        <a:t>원격수업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192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/>
                          <a:ea typeface="+mn-ea"/>
                          <a:cs typeface="Segoe UI" panose="020B0502040204020203" pitchFamily="34" charset="0"/>
                        </a:rPr>
                        <a:t>온라인시험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6128675"/>
                  </a:ext>
                </a:extLst>
              </a:tr>
            </a:tbl>
          </a:graphicData>
        </a:graphic>
      </p:graphicFrame>
      <p:sp>
        <p:nvSpPr>
          <p:cNvPr id="43" name="직사각형 42">
            <a:extLst>
              <a:ext uri="{FF2B5EF4-FFF2-40B4-BE49-F238E27FC236}">
                <a16:creationId xmlns:a16="http://schemas.microsoft.com/office/drawing/2014/main" id="{FA8290AB-D93A-27F2-69B9-71A1E8FA1E9F}"/>
              </a:ext>
            </a:extLst>
          </p:cNvPr>
          <p:cNvSpPr/>
          <p:nvPr/>
        </p:nvSpPr>
        <p:spPr>
          <a:xfrm>
            <a:off x="7418125" y="4341771"/>
            <a:ext cx="1812397" cy="6105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Ins="90000" rtlCol="0" anchor="ctr"/>
          <a:lstStyle/>
          <a:p>
            <a:pPr algn="l"/>
            <a:endParaRPr lang="ko-KR" altLang="en-US" sz="1000" noProof="1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426800C1-D969-F3EF-E533-94187BCAEE1C}"/>
              </a:ext>
            </a:extLst>
          </p:cNvPr>
          <p:cNvSpPr/>
          <p:nvPr/>
        </p:nvSpPr>
        <p:spPr>
          <a:xfrm>
            <a:off x="214262" y="4396538"/>
            <a:ext cx="9010632" cy="2224174"/>
          </a:xfrm>
          <a:prstGeom prst="rect">
            <a:avLst/>
          </a:prstGeom>
          <a:solidFill>
            <a:schemeClr val="bg1">
              <a:lumMod val="65000"/>
            </a:schemeClr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Ins="90000" rtlCol="0" anchor="ctr"/>
          <a:lstStyle/>
          <a:p>
            <a:pPr algn="ctr"/>
            <a:r>
              <a:rPr lang="ko-KR" altLang="en-US" b="1" noProof="1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온라인시험 소개 영역</a:t>
            </a:r>
            <a:endParaRPr lang="en-US" altLang="ko-KR" b="1" noProof="1">
              <a:solidFill>
                <a:srgbClr val="FF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en-US" altLang="ko-KR" b="1" noProof="1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</a:t>
            </a:r>
            <a:r>
              <a:rPr lang="ko-KR" altLang="en-US" b="1" noProof="1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추가 예정</a:t>
            </a:r>
            <a:r>
              <a:rPr lang="en-US" altLang="ko-KR" b="1" noProof="1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  <a:endParaRPr lang="ko-KR" altLang="en-US" b="1" noProof="1">
              <a:solidFill>
                <a:srgbClr val="FF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1CBF299-2135-EAF0-4457-1755FE174214}"/>
              </a:ext>
            </a:extLst>
          </p:cNvPr>
          <p:cNvSpPr/>
          <p:nvPr/>
        </p:nvSpPr>
        <p:spPr>
          <a:xfrm>
            <a:off x="217502" y="791183"/>
            <a:ext cx="9010636" cy="51606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 dirty="0">
              <a:latin typeface="+mn-ea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441DD2F-A5F9-4541-91E6-9AFEEC0AB5FF}"/>
              </a:ext>
            </a:extLst>
          </p:cNvPr>
          <p:cNvSpPr/>
          <p:nvPr/>
        </p:nvSpPr>
        <p:spPr>
          <a:xfrm>
            <a:off x="217502" y="791183"/>
            <a:ext cx="9010636" cy="51606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 dirty="0">
              <a:latin typeface="+mn-ea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5692F13-BE9B-74C9-6731-08C7CA862AA1}"/>
              </a:ext>
            </a:extLst>
          </p:cNvPr>
          <p:cNvSpPr/>
          <p:nvPr/>
        </p:nvSpPr>
        <p:spPr bwMode="auto">
          <a:xfrm>
            <a:off x="338543" y="949952"/>
            <a:ext cx="1004929" cy="198522"/>
          </a:xfrm>
          <a:prstGeom prst="rect">
            <a:avLst/>
          </a:prstGeom>
          <a:noFill/>
          <a:ln w="28575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lIns="36000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050" b="1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Raiseme </a:t>
            </a:r>
            <a:r>
              <a:rPr lang="en-US" altLang="ko-KR" sz="1050" b="1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Logo</a:t>
            </a:r>
            <a:endParaRPr kumimoji="0" lang="ko-KR" altLang="en-US" sz="1050" b="1" dirty="0">
              <a:solidFill>
                <a:schemeClr val="bg1">
                  <a:lumMod val="65000"/>
                </a:schemeClr>
              </a:solidFill>
              <a:latin typeface="+mn-ea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DB149B1-3FF4-64F7-5BF8-2F3DBFE27F8B}"/>
              </a:ext>
            </a:extLst>
          </p:cNvPr>
          <p:cNvSpPr txBox="1"/>
          <p:nvPr/>
        </p:nvSpPr>
        <p:spPr>
          <a:xfrm>
            <a:off x="6758404" y="926102"/>
            <a:ext cx="502309" cy="246221"/>
          </a:xfrm>
          <a:prstGeom prst="rect">
            <a:avLst/>
          </a:prstGeom>
          <a:noFill/>
        </p:spPr>
        <p:txBody>
          <a:bodyPr wrap="none" lIns="36000" rIns="36000" rtlCol="0" anchor="ctr">
            <a:spAutoFit/>
          </a:bodyPr>
          <a:lstStyle/>
          <a:p>
            <a:pPr algn="ctr"/>
            <a:r>
              <a:rPr kumimoji="1" lang="en-US" altLang="en-US" sz="1000" b="1" dirty="0">
                <a:latin typeface="+mn-ea"/>
              </a:rPr>
              <a:t>Service</a:t>
            </a:r>
            <a:endParaRPr kumimoji="1" lang="x-none" altLang="en-US" sz="1000" b="1" dirty="0">
              <a:latin typeface="+mn-ea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E8D424F-272C-8B25-DF3D-D1AE344816A9}"/>
              </a:ext>
            </a:extLst>
          </p:cNvPr>
          <p:cNvSpPr txBox="1"/>
          <p:nvPr/>
        </p:nvSpPr>
        <p:spPr>
          <a:xfrm>
            <a:off x="8651687" y="926102"/>
            <a:ext cx="407731" cy="246221"/>
          </a:xfrm>
          <a:prstGeom prst="rect">
            <a:avLst/>
          </a:prstGeom>
          <a:noFill/>
        </p:spPr>
        <p:txBody>
          <a:bodyPr wrap="none" lIns="36000" rIns="36000" rtlCol="0" anchor="ctr">
            <a:spAutoFit/>
          </a:bodyPr>
          <a:lstStyle/>
          <a:p>
            <a:pPr algn="ctr"/>
            <a:r>
              <a:rPr kumimoji="1" lang="en-US" altLang="en-US" sz="1000" b="1" dirty="0">
                <a:latin typeface="+mn-ea"/>
              </a:rPr>
              <a:t>News</a:t>
            </a:r>
            <a:endParaRPr kumimoji="1" lang="x-none" altLang="en-US" sz="1000" b="1" dirty="0">
              <a:latin typeface="+mn-ea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4988168-9E56-1093-F6FF-537946646BEB}"/>
              </a:ext>
            </a:extLst>
          </p:cNvPr>
          <p:cNvSpPr txBox="1"/>
          <p:nvPr/>
        </p:nvSpPr>
        <p:spPr>
          <a:xfrm>
            <a:off x="7893956" y="926102"/>
            <a:ext cx="620930" cy="246221"/>
          </a:xfrm>
          <a:prstGeom prst="rect">
            <a:avLst/>
          </a:prstGeom>
          <a:noFill/>
        </p:spPr>
        <p:txBody>
          <a:bodyPr wrap="none" lIns="36000" rIns="36000" rtlCol="0" anchor="ctr">
            <a:spAutoFit/>
          </a:bodyPr>
          <a:lstStyle/>
          <a:p>
            <a:pPr algn="ctr"/>
            <a:r>
              <a:rPr kumimoji="1" lang="en-US" altLang="en-US" sz="1000" b="1" dirty="0">
                <a:latin typeface="+mn-ea"/>
              </a:rPr>
              <a:t>Use Case</a:t>
            </a:r>
            <a:endParaRPr kumimoji="1" lang="x-none" altLang="en-US" sz="1000" b="1" dirty="0">
              <a:latin typeface="+mn-ea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FCE18DD-770E-6304-7B80-705CECB04D86}"/>
              </a:ext>
            </a:extLst>
          </p:cNvPr>
          <p:cNvSpPr txBox="1"/>
          <p:nvPr/>
        </p:nvSpPr>
        <p:spPr>
          <a:xfrm>
            <a:off x="6170591" y="926102"/>
            <a:ext cx="451012" cy="246221"/>
          </a:xfrm>
          <a:prstGeom prst="rect">
            <a:avLst/>
          </a:prstGeom>
          <a:noFill/>
        </p:spPr>
        <p:txBody>
          <a:bodyPr wrap="none" lIns="36000" rIns="36000" rtlCol="0"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000" b="1" dirty="0">
                <a:latin typeface="+mn-ea"/>
              </a:rPr>
              <a:t>About</a:t>
            </a:r>
            <a:endParaRPr kumimoji="0" lang="ko-KR" altLang="en-US" sz="1000" b="1" dirty="0">
              <a:latin typeface="+mn-ea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56C148E-9AB1-9F43-3CEB-627DEA97C437}"/>
              </a:ext>
            </a:extLst>
          </p:cNvPr>
          <p:cNvSpPr txBox="1"/>
          <p:nvPr/>
        </p:nvSpPr>
        <p:spPr>
          <a:xfrm>
            <a:off x="7397514" y="926102"/>
            <a:ext cx="359641" cy="246221"/>
          </a:xfrm>
          <a:prstGeom prst="rect">
            <a:avLst/>
          </a:prstGeom>
          <a:noFill/>
        </p:spPr>
        <p:txBody>
          <a:bodyPr wrap="none" lIns="36000" rIns="36000" rtlCol="0" anchor="ctr">
            <a:spAutoFit/>
          </a:bodyPr>
          <a:lstStyle/>
          <a:p>
            <a:pPr algn="ctr"/>
            <a:r>
              <a:rPr kumimoji="1" lang="en-US" altLang="en-US" sz="1000" b="1" dirty="0">
                <a:latin typeface="+mn-ea"/>
              </a:rPr>
              <a:t>Tech</a:t>
            </a:r>
            <a:endParaRPr kumimoji="1" lang="x-none" altLang="en-US" sz="10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6453009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BE796F06-D029-44AC-AB87-9C24BCB2A51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  <a:ea typeface="+mn-ea"/>
              </a:rPr>
              <a:t>News</a:t>
            </a:r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0ADFDF9-4331-3B01-F164-BC32A9F127B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  <a:ea typeface="+mn-ea"/>
              </a:rPr>
              <a:t>Main &gt; News</a:t>
            </a:r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0E3E215-2F9B-CBFF-049B-CE535E8216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N_NEWS_01</a:t>
            </a:r>
            <a:endParaRPr lang="ko-KR" altLang="en-US" dirty="0"/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D1778208-0863-4506-BA34-CE6744DC43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2391692"/>
              </p:ext>
            </p:extLst>
          </p:nvPr>
        </p:nvGraphicFramePr>
        <p:xfrm>
          <a:off x="9317697" y="798693"/>
          <a:ext cx="2656801" cy="22160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6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61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5521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B="6480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lnSpc>
                          <a:spcPts val="1200"/>
                        </a:lnSpc>
                        <a:buFontTx/>
                        <a:buNone/>
                      </a:pPr>
                      <a:r>
                        <a:rPr lang="en-US" altLang="ko-KR" sz="800" b="1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Main Hero</a:t>
                      </a:r>
                    </a:p>
                    <a:p>
                      <a:pPr marL="0" indent="0" latinLnBrk="1">
                        <a:lnSpc>
                          <a:spcPts val="1200"/>
                        </a:lnSpc>
                        <a:buFontTx/>
                        <a:buNone/>
                      </a:pP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이미지</a:t>
                      </a: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+ </a:t>
                      </a: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텍스트</a:t>
                      </a:r>
                      <a:endParaRPr lang="en-US" altLang="ko-KR" sz="800" b="0" baseline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B="648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1715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B="6480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lnSpc>
                          <a:spcPts val="1200"/>
                        </a:lnSpc>
                        <a:buFontTx/>
                        <a:buNone/>
                      </a:pPr>
                      <a:r>
                        <a:rPr lang="en-US" altLang="ko-KR" sz="800" b="1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News</a:t>
                      </a:r>
                      <a:r>
                        <a:rPr lang="ko-KR" altLang="en-US" sz="800" b="1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en-US" altLang="ko-KR" sz="800" b="1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Tab</a:t>
                      </a:r>
                    </a:p>
                    <a:p>
                      <a:pPr marL="171450" indent="-171450" latinLnBrk="1">
                        <a:lnSpc>
                          <a:spcPts val="1200"/>
                        </a:lnSpc>
                        <a:buFontTx/>
                        <a:buChar char="-"/>
                      </a:pP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메뉴 진입 시 디폴트 </a:t>
                      </a: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= </a:t>
                      </a: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전체</a:t>
                      </a:r>
                      <a:endParaRPr lang="en-US" altLang="ko-KR" sz="800" b="0" baseline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B="648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4184608"/>
                  </a:ext>
                </a:extLst>
              </a:tr>
              <a:tr h="231715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B="6480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lnSpc>
                          <a:spcPts val="1200"/>
                        </a:lnSpc>
                        <a:buFontTx/>
                        <a:buNone/>
                      </a:pPr>
                      <a:r>
                        <a:rPr lang="ko-KR" altLang="en-US" sz="800" b="1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동영상 콘텐츠 </a:t>
                      </a: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(*</a:t>
                      </a: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콘텐츠 수급 필요</a:t>
                      </a: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  <a:endParaRPr lang="en-US" altLang="ko-KR" sz="800" b="1" baseline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lnSpc>
                          <a:spcPts val="1200"/>
                        </a:lnSpc>
                        <a:buFontTx/>
                        <a:buChar char="-"/>
                      </a:pP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선택 시 유튜브로 링크 이동</a:t>
                      </a:r>
                      <a:endParaRPr lang="en-US" altLang="ko-KR" sz="800" b="0" baseline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lnSpc>
                          <a:spcPts val="1200"/>
                        </a:lnSpc>
                        <a:buFontTx/>
                        <a:buChar char="-"/>
                      </a:pP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말머리 </a:t>
                      </a: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</a:t>
                      </a: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동영상</a:t>
                      </a: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]</a:t>
                      </a:r>
                    </a:p>
                    <a:p>
                      <a:pPr marL="171450" indent="-171450" latinLnBrk="1">
                        <a:lnSpc>
                          <a:spcPts val="1200"/>
                        </a:lnSpc>
                        <a:buFontTx/>
                        <a:buChar char="-"/>
                      </a:pP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타이틀 글자 수 제한 </a:t>
                      </a: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40</a:t>
                      </a: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자</a:t>
                      </a:r>
                      <a:endParaRPr lang="en-US" altLang="ko-KR" sz="800" b="0" baseline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B="648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6433964"/>
                  </a:ext>
                </a:extLst>
              </a:tr>
              <a:tr h="231715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B="6480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lnSpc>
                          <a:spcPts val="1200"/>
                        </a:lnSpc>
                        <a:buFontTx/>
                        <a:buNone/>
                      </a:pPr>
                      <a:r>
                        <a:rPr lang="ko-KR" altLang="en-US" sz="800" b="1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뉴스 콘텐츠</a:t>
                      </a:r>
                      <a:endParaRPr lang="en-US" altLang="ko-KR" sz="800" b="1" baseline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lnSpc>
                          <a:spcPts val="1200"/>
                        </a:lnSpc>
                        <a:buFontTx/>
                        <a:buChar char="-"/>
                      </a:pP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선택 시 기사 페이지로 링크 이동</a:t>
                      </a:r>
                      <a:endParaRPr lang="en-US" altLang="ko-KR" sz="800" b="0" baseline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marR="0" lvl="0" indent="-171450" algn="l" defTabSz="908399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타이틀 글자 수 제한 </a:t>
                      </a: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40</a:t>
                      </a: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자</a:t>
                      </a:r>
                      <a:endParaRPr lang="en-US" altLang="ko-KR" sz="800" b="0" baseline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lnSpc>
                          <a:spcPts val="1200"/>
                        </a:lnSpc>
                        <a:buFontTx/>
                        <a:buChar char="-"/>
                      </a:pP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말머리 </a:t>
                      </a: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</a:t>
                      </a: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뉴스</a:t>
                      </a: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]</a:t>
                      </a:r>
                    </a:p>
                  </a:txBody>
                  <a:tcPr marB="648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0813635"/>
                  </a:ext>
                </a:extLst>
              </a:tr>
            </a:tbl>
          </a:graphicData>
        </a:graphic>
      </p:graphicFrame>
      <p:sp>
        <p:nvSpPr>
          <p:cNvPr id="28" name="직사각형 27">
            <a:extLst>
              <a:ext uri="{FF2B5EF4-FFF2-40B4-BE49-F238E27FC236}">
                <a16:creationId xmlns:a16="http://schemas.microsoft.com/office/drawing/2014/main" id="{3A0107D2-0614-692D-BEB6-E58D6B531A8C}"/>
              </a:ext>
            </a:extLst>
          </p:cNvPr>
          <p:cNvSpPr/>
          <p:nvPr/>
        </p:nvSpPr>
        <p:spPr bwMode="auto">
          <a:xfrm>
            <a:off x="217502" y="1307243"/>
            <a:ext cx="9010633" cy="2656734"/>
          </a:xfrm>
          <a:prstGeom prst="rect">
            <a:avLst/>
          </a:prstGeom>
          <a:solidFill>
            <a:srgbClr val="D9D9D9"/>
          </a:solidFill>
          <a:ln w="28575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0" lang="ko-KR" altLang="en-US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29" name="Freeform 129">
            <a:extLst>
              <a:ext uri="{FF2B5EF4-FFF2-40B4-BE49-F238E27FC236}">
                <a16:creationId xmlns:a16="http://schemas.microsoft.com/office/drawing/2014/main" id="{667C271F-881F-97EC-1F93-638BD67E7502}"/>
              </a:ext>
            </a:extLst>
          </p:cNvPr>
          <p:cNvSpPr>
            <a:spLocks noEditPoints="1"/>
          </p:cNvSpPr>
          <p:nvPr/>
        </p:nvSpPr>
        <p:spPr bwMode="auto">
          <a:xfrm>
            <a:off x="4329119" y="2313334"/>
            <a:ext cx="787402" cy="644552"/>
          </a:xfrm>
          <a:custGeom>
            <a:avLst/>
            <a:gdLst>
              <a:gd name="T0" fmla="*/ 800850339 w 68"/>
              <a:gd name="T1" fmla="*/ 578081024 h 55"/>
              <a:gd name="T2" fmla="*/ 741964184 w 68"/>
              <a:gd name="T3" fmla="*/ 648868068 h 55"/>
              <a:gd name="T4" fmla="*/ 58886155 w 68"/>
              <a:gd name="T5" fmla="*/ 648868068 h 55"/>
              <a:gd name="T6" fmla="*/ 0 w 68"/>
              <a:gd name="T7" fmla="*/ 578081024 h 55"/>
              <a:gd name="T8" fmla="*/ 0 w 68"/>
              <a:gd name="T9" fmla="*/ 70787044 h 55"/>
              <a:gd name="T10" fmla="*/ 58886155 w 68"/>
              <a:gd name="T11" fmla="*/ 0 h 55"/>
              <a:gd name="T12" fmla="*/ 741964184 w 68"/>
              <a:gd name="T13" fmla="*/ 0 h 55"/>
              <a:gd name="T14" fmla="*/ 800850339 w 68"/>
              <a:gd name="T15" fmla="*/ 70787044 h 55"/>
              <a:gd name="T16" fmla="*/ 800850339 w 68"/>
              <a:gd name="T17" fmla="*/ 578081024 h 55"/>
              <a:gd name="T18" fmla="*/ 58886155 w 68"/>
              <a:gd name="T19" fmla="*/ 58988631 h 55"/>
              <a:gd name="T20" fmla="*/ 47108238 w 68"/>
              <a:gd name="T21" fmla="*/ 70787044 h 55"/>
              <a:gd name="T22" fmla="*/ 47108238 w 68"/>
              <a:gd name="T23" fmla="*/ 578081024 h 55"/>
              <a:gd name="T24" fmla="*/ 58886155 w 68"/>
              <a:gd name="T25" fmla="*/ 601677850 h 55"/>
              <a:gd name="T26" fmla="*/ 741964184 w 68"/>
              <a:gd name="T27" fmla="*/ 601677850 h 55"/>
              <a:gd name="T28" fmla="*/ 753742101 w 68"/>
              <a:gd name="T29" fmla="*/ 578081024 h 55"/>
              <a:gd name="T30" fmla="*/ 753742101 w 68"/>
              <a:gd name="T31" fmla="*/ 70787044 h 55"/>
              <a:gd name="T32" fmla="*/ 741964184 w 68"/>
              <a:gd name="T33" fmla="*/ 58988631 h 55"/>
              <a:gd name="T34" fmla="*/ 58886155 w 68"/>
              <a:gd name="T35" fmla="*/ 58988631 h 55"/>
              <a:gd name="T36" fmla="*/ 188436383 w 68"/>
              <a:gd name="T37" fmla="*/ 271346327 h 55"/>
              <a:gd name="T38" fmla="*/ 105994393 w 68"/>
              <a:gd name="T39" fmla="*/ 188760870 h 55"/>
              <a:gd name="T40" fmla="*/ 188436383 w 68"/>
              <a:gd name="T41" fmla="*/ 106178848 h 55"/>
              <a:gd name="T42" fmla="*/ 270874942 w 68"/>
              <a:gd name="T43" fmla="*/ 188760870 h 55"/>
              <a:gd name="T44" fmla="*/ 188436383 w 68"/>
              <a:gd name="T45" fmla="*/ 271346327 h 55"/>
              <a:gd name="T46" fmla="*/ 694855946 w 68"/>
              <a:gd name="T47" fmla="*/ 542689220 h 55"/>
              <a:gd name="T48" fmla="*/ 105994393 w 68"/>
              <a:gd name="T49" fmla="*/ 542689220 h 55"/>
              <a:gd name="T50" fmla="*/ 105994393 w 68"/>
              <a:gd name="T51" fmla="*/ 460107198 h 55"/>
              <a:gd name="T52" fmla="*/ 235544621 w 68"/>
              <a:gd name="T53" fmla="*/ 330331523 h 55"/>
              <a:gd name="T54" fmla="*/ 306208694 w 68"/>
              <a:gd name="T55" fmla="*/ 389320154 h 55"/>
              <a:gd name="T56" fmla="*/ 518197480 w 68"/>
              <a:gd name="T57" fmla="*/ 176962457 h 55"/>
              <a:gd name="T58" fmla="*/ 694855946 w 68"/>
              <a:gd name="T59" fmla="*/ 353928349 h 55"/>
              <a:gd name="T60" fmla="*/ 694855946 w 68"/>
              <a:gd name="T61" fmla="*/ 542689220 h 55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68" h="55">
                <a:moveTo>
                  <a:pt x="68" y="49"/>
                </a:moveTo>
                <a:cubicBezTo>
                  <a:pt x="68" y="53"/>
                  <a:pt x="66" y="55"/>
                  <a:pt x="63" y="55"/>
                </a:cubicBezTo>
                <a:cubicBezTo>
                  <a:pt x="5" y="55"/>
                  <a:pt x="5" y="55"/>
                  <a:pt x="5" y="55"/>
                </a:cubicBezTo>
                <a:cubicBezTo>
                  <a:pt x="2" y="55"/>
                  <a:pt x="0" y="53"/>
                  <a:pt x="0" y="49"/>
                </a:cubicBezTo>
                <a:cubicBezTo>
                  <a:pt x="0" y="6"/>
                  <a:pt x="0" y="6"/>
                  <a:pt x="0" y="6"/>
                </a:cubicBezTo>
                <a:cubicBezTo>
                  <a:pt x="0" y="3"/>
                  <a:pt x="2" y="0"/>
                  <a:pt x="5" y="0"/>
                </a:cubicBezTo>
                <a:cubicBezTo>
                  <a:pt x="63" y="0"/>
                  <a:pt x="63" y="0"/>
                  <a:pt x="63" y="0"/>
                </a:cubicBezTo>
                <a:cubicBezTo>
                  <a:pt x="66" y="0"/>
                  <a:pt x="68" y="3"/>
                  <a:pt x="68" y="6"/>
                </a:cubicBezTo>
                <a:lnTo>
                  <a:pt x="68" y="49"/>
                </a:lnTo>
                <a:close/>
                <a:moveTo>
                  <a:pt x="5" y="5"/>
                </a:moveTo>
                <a:cubicBezTo>
                  <a:pt x="5" y="5"/>
                  <a:pt x="4" y="5"/>
                  <a:pt x="4" y="6"/>
                </a:cubicBezTo>
                <a:cubicBezTo>
                  <a:pt x="4" y="49"/>
                  <a:pt x="4" y="49"/>
                  <a:pt x="4" y="49"/>
                </a:cubicBezTo>
                <a:cubicBezTo>
                  <a:pt x="4" y="50"/>
                  <a:pt x="5" y="51"/>
                  <a:pt x="5" y="51"/>
                </a:cubicBezTo>
                <a:cubicBezTo>
                  <a:pt x="63" y="51"/>
                  <a:pt x="63" y="51"/>
                  <a:pt x="63" y="51"/>
                </a:cubicBezTo>
                <a:cubicBezTo>
                  <a:pt x="63" y="51"/>
                  <a:pt x="64" y="50"/>
                  <a:pt x="64" y="49"/>
                </a:cubicBezTo>
                <a:cubicBezTo>
                  <a:pt x="64" y="6"/>
                  <a:pt x="64" y="6"/>
                  <a:pt x="64" y="6"/>
                </a:cubicBezTo>
                <a:cubicBezTo>
                  <a:pt x="64" y="5"/>
                  <a:pt x="63" y="5"/>
                  <a:pt x="63" y="5"/>
                </a:cubicBezTo>
                <a:lnTo>
                  <a:pt x="5" y="5"/>
                </a:lnTo>
                <a:close/>
                <a:moveTo>
                  <a:pt x="16" y="23"/>
                </a:moveTo>
                <a:cubicBezTo>
                  <a:pt x="12" y="23"/>
                  <a:pt x="9" y="20"/>
                  <a:pt x="9" y="16"/>
                </a:cubicBezTo>
                <a:cubicBezTo>
                  <a:pt x="9" y="13"/>
                  <a:pt x="12" y="9"/>
                  <a:pt x="16" y="9"/>
                </a:cubicBezTo>
                <a:cubicBezTo>
                  <a:pt x="20" y="9"/>
                  <a:pt x="23" y="13"/>
                  <a:pt x="23" y="16"/>
                </a:cubicBezTo>
                <a:cubicBezTo>
                  <a:pt x="23" y="20"/>
                  <a:pt x="20" y="23"/>
                  <a:pt x="16" y="23"/>
                </a:cubicBezTo>
                <a:close/>
                <a:moveTo>
                  <a:pt x="59" y="46"/>
                </a:moveTo>
                <a:cubicBezTo>
                  <a:pt x="9" y="46"/>
                  <a:pt x="9" y="46"/>
                  <a:pt x="9" y="46"/>
                </a:cubicBezTo>
                <a:cubicBezTo>
                  <a:pt x="9" y="39"/>
                  <a:pt x="9" y="39"/>
                  <a:pt x="9" y="39"/>
                </a:cubicBezTo>
                <a:cubicBezTo>
                  <a:pt x="20" y="28"/>
                  <a:pt x="20" y="28"/>
                  <a:pt x="20" y="28"/>
                </a:cubicBezTo>
                <a:cubicBezTo>
                  <a:pt x="26" y="33"/>
                  <a:pt x="26" y="33"/>
                  <a:pt x="26" y="33"/>
                </a:cubicBezTo>
                <a:cubicBezTo>
                  <a:pt x="44" y="15"/>
                  <a:pt x="44" y="15"/>
                  <a:pt x="44" y="15"/>
                </a:cubicBezTo>
                <a:cubicBezTo>
                  <a:pt x="59" y="30"/>
                  <a:pt x="59" y="30"/>
                  <a:pt x="59" y="30"/>
                </a:cubicBezTo>
                <a:lnTo>
                  <a:pt x="59" y="46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/>
          <a:lstStyle/>
          <a:p>
            <a:endParaRPr lang="id-ID" dirty="0">
              <a:latin typeface="+mn-ea"/>
            </a:endParaRPr>
          </a:p>
        </p:txBody>
      </p:sp>
      <p:sp>
        <p:nvSpPr>
          <p:cNvPr id="64" name="사각형: 둥근 모서리 63">
            <a:extLst>
              <a:ext uri="{FF2B5EF4-FFF2-40B4-BE49-F238E27FC236}">
                <a16:creationId xmlns:a16="http://schemas.microsoft.com/office/drawing/2014/main" id="{A70D436A-8518-D242-4468-18EF51E902E0}"/>
              </a:ext>
            </a:extLst>
          </p:cNvPr>
          <p:cNvSpPr/>
          <p:nvPr/>
        </p:nvSpPr>
        <p:spPr>
          <a:xfrm>
            <a:off x="550862" y="4093133"/>
            <a:ext cx="752811" cy="268434"/>
          </a:xfrm>
          <a:prstGeom prst="roundRect">
            <a:avLst>
              <a:gd name="adj" fmla="val 50000"/>
            </a:avLst>
          </a:prstGeom>
          <a:solidFill>
            <a:schemeClr val="tx1">
              <a:lumMod val="50000"/>
              <a:lumOff val="50000"/>
            </a:schemeClr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Ins="90000" rtlCol="0" anchor="ctr"/>
          <a:lstStyle/>
          <a:p>
            <a:pPr algn="ctr"/>
            <a:r>
              <a:rPr lang="ko-KR" altLang="en-US" sz="800" b="1" noProof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전체</a:t>
            </a:r>
          </a:p>
        </p:txBody>
      </p:sp>
      <p:sp>
        <p:nvSpPr>
          <p:cNvPr id="65" name="사각형: 둥근 모서리 64">
            <a:extLst>
              <a:ext uri="{FF2B5EF4-FFF2-40B4-BE49-F238E27FC236}">
                <a16:creationId xmlns:a16="http://schemas.microsoft.com/office/drawing/2014/main" id="{529B6EEE-EA4F-2DE1-3AC2-1DCCAD882AA1}"/>
              </a:ext>
            </a:extLst>
          </p:cNvPr>
          <p:cNvSpPr/>
          <p:nvPr/>
        </p:nvSpPr>
        <p:spPr>
          <a:xfrm>
            <a:off x="1557824" y="4093133"/>
            <a:ext cx="752811" cy="26843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Ins="90000" rtlCol="0" anchor="ctr"/>
          <a:lstStyle/>
          <a:p>
            <a:pPr algn="ctr"/>
            <a:r>
              <a:rPr lang="ko-KR" altLang="en-US" sz="800" b="1" noProof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동영상</a:t>
            </a:r>
          </a:p>
        </p:txBody>
      </p:sp>
      <p:sp>
        <p:nvSpPr>
          <p:cNvPr id="66" name="사각형: 둥근 모서리 65">
            <a:extLst>
              <a:ext uri="{FF2B5EF4-FFF2-40B4-BE49-F238E27FC236}">
                <a16:creationId xmlns:a16="http://schemas.microsoft.com/office/drawing/2014/main" id="{0F3A8789-37E3-DB26-7AD7-3795E0AFC2FD}"/>
              </a:ext>
            </a:extLst>
          </p:cNvPr>
          <p:cNvSpPr/>
          <p:nvPr/>
        </p:nvSpPr>
        <p:spPr>
          <a:xfrm>
            <a:off x="2564786" y="4093133"/>
            <a:ext cx="752811" cy="26843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Ins="90000" rtlCol="0" anchor="ctr"/>
          <a:lstStyle/>
          <a:p>
            <a:pPr algn="ctr"/>
            <a:r>
              <a:rPr lang="ko-KR" altLang="en-US" sz="800" b="1" noProof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뉴스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FC5AE3-6589-1107-BA4F-CB221A5682DD}"/>
              </a:ext>
            </a:extLst>
          </p:cNvPr>
          <p:cNvSpPr txBox="1"/>
          <p:nvPr/>
        </p:nvSpPr>
        <p:spPr>
          <a:xfrm>
            <a:off x="3251202" y="1764865"/>
            <a:ext cx="30209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새로운 소식을 전달하는</a:t>
            </a:r>
            <a:endParaRPr lang="en-US" altLang="ko-KR" sz="12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3078EBB-CF1C-48D6-8E0F-DFEED6E00107}"/>
              </a:ext>
            </a:extLst>
          </p:cNvPr>
          <p:cNvSpPr txBox="1"/>
          <p:nvPr/>
        </p:nvSpPr>
        <p:spPr>
          <a:xfrm>
            <a:off x="3724375" y="1971880"/>
            <a:ext cx="2006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Raiseme</a:t>
            </a: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FFBC7C40-6E6F-63C9-BFAF-3F64275B7717}"/>
              </a:ext>
            </a:extLst>
          </p:cNvPr>
          <p:cNvSpPr/>
          <p:nvPr/>
        </p:nvSpPr>
        <p:spPr>
          <a:xfrm>
            <a:off x="3569077" y="1791626"/>
            <a:ext cx="166154" cy="166154"/>
          </a:xfrm>
          <a:prstGeom prst="ellipse">
            <a:avLst/>
          </a:prstGeom>
          <a:solidFill>
            <a:srgbClr val="C0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38" dirty="0">
                <a:solidFill>
                  <a:schemeClr val="bg1"/>
                </a:solidFill>
                <a:latin typeface="+mn-ea"/>
              </a:rPr>
              <a:t>1</a:t>
            </a:r>
            <a:endParaRPr lang="ko-KR" altLang="en-US" sz="738" dirty="0" err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FDEBDC87-EE4C-E37D-A071-A04097E3780C}"/>
              </a:ext>
            </a:extLst>
          </p:cNvPr>
          <p:cNvSpPr/>
          <p:nvPr/>
        </p:nvSpPr>
        <p:spPr>
          <a:xfrm>
            <a:off x="296711" y="4122746"/>
            <a:ext cx="166154" cy="166154"/>
          </a:xfrm>
          <a:prstGeom prst="ellipse">
            <a:avLst/>
          </a:prstGeom>
          <a:solidFill>
            <a:srgbClr val="C0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38" dirty="0">
                <a:solidFill>
                  <a:schemeClr val="bg1"/>
                </a:solidFill>
                <a:latin typeface="+mn-ea"/>
              </a:rPr>
              <a:t>2</a:t>
            </a:r>
            <a:endParaRPr lang="ko-KR" altLang="en-US" sz="738" dirty="0" err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EF28A9D1-6B50-0EE2-0DD5-D0E616644B14}"/>
              </a:ext>
            </a:extLst>
          </p:cNvPr>
          <p:cNvSpPr/>
          <p:nvPr/>
        </p:nvSpPr>
        <p:spPr bwMode="auto">
          <a:xfrm>
            <a:off x="1208634" y="4536583"/>
            <a:ext cx="3039329" cy="1536266"/>
          </a:xfrm>
          <a:prstGeom prst="rect">
            <a:avLst/>
          </a:prstGeom>
          <a:solidFill>
            <a:srgbClr val="D9D9D9"/>
          </a:solidFill>
          <a:ln w="28575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0" lang="ko-KR" altLang="en-US" dirty="0">
              <a:solidFill>
                <a:srgbClr val="FF0000"/>
              </a:solidFill>
              <a:latin typeface="+mn-ea"/>
            </a:endParaRPr>
          </a:p>
        </p:txBody>
      </p: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7C2745A8-0401-B1BC-FC32-6AF6A10B4CF6}"/>
              </a:ext>
            </a:extLst>
          </p:cNvPr>
          <p:cNvGrpSpPr/>
          <p:nvPr/>
        </p:nvGrpSpPr>
        <p:grpSpPr>
          <a:xfrm>
            <a:off x="4967046" y="4539485"/>
            <a:ext cx="3039329" cy="1536266"/>
            <a:chOff x="550862" y="2149829"/>
            <a:chExt cx="2700338" cy="1447183"/>
          </a:xfrm>
        </p:grpSpPr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CBC4D6DE-E52C-B64F-8B01-97C2D69E0BED}"/>
                </a:ext>
              </a:extLst>
            </p:cNvPr>
            <p:cNvSpPr/>
            <p:nvPr/>
          </p:nvSpPr>
          <p:spPr bwMode="auto">
            <a:xfrm>
              <a:off x="550862" y="2149829"/>
              <a:ext cx="2700338" cy="1447183"/>
            </a:xfrm>
            <a:prstGeom prst="rect">
              <a:avLst/>
            </a:prstGeom>
            <a:solidFill>
              <a:srgbClr val="D9D9D9"/>
            </a:solidFill>
            <a:ln w="2857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kumimoji="0" lang="ko-KR" altLang="en-US" dirty="0">
                <a:solidFill>
                  <a:srgbClr val="FF0000"/>
                </a:solidFill>
                <a:latin typeface="+mn-ea"/>
              </a:endParaRPr>
            </a:p>
          </p:txBody>
        </p:sp>
        <p:sp>
          <p:nvSpPr>
            <p:cNvPr id="74" name="Freeform 129">
              <a:extLst>
                <a:ext uri="{FF2B5EF4-FFF2-40B4-BE49-F238E27FC236}">
                  <a16:creationId xmlns:a16="http://schemas.microsoft.com/office/drawing/2014/main" id="{F92FFB25-4CB4-6544-02B5-42C3265347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21397" y="2644518"/>
              <a:ext cx="559267" cy="457805"/>
            </a:xfrm>
            <a:custGeom>
              <a:avLst/>
              <a:gdLst>
                <a:gd name="T0" fmla="*/ 800850339 w 68"/>
                <a:gd name="T1" fmla="*/ 578081024 h 55"/>
                <a:gd name="T2" fmla="*/ 741964184 w 68"/>
                <a:gd name="T3" fmla="*/ 648868068 h 55"/>
                <a:gd name="T4" fmla="*/ 58886155 w 68"/>
                <a:gd name="T5" fmla="*/ 648868068 h 55"/>
                <a:gd name="T6" fmla="*/ 0 w 68"/>
                <a:gd name="T7" fmla="*/ 578081024 h 55"/>
                <a:gd name="T8" fmla="*/ 0 w 68"/>
                <a:gd name="T9" fmla="*/ 70787044 h 55"/>
                <a:gd name="T10" fmla="*/ 58886155 w 68"/>
                <a:gd name="T11" fmla="*/ 0 h 55"/>
                <a:gd name="T12" fmla="*/ 741964184 w 68"/>
                <a:gd name="T13" fmla="*/ 0 h 55"/>
                <a:gd name="T14" fmla="*/ 800850339 w 68"/>
                <a:gd name="T15" fmla="*/ 70787044 h 55"/>
                <a:gd name="T16" fmla="*/ 800850339 w 68"/>
                <a:gd name="T17" fmla="*/ 578081024 h 55"/>
                <a:gd name="T18" fmla="*/ 58886155 w 68"/>
                <a:gd name="T19" fmla="*/ 58988631 h 55"/>
                <a:gd name="T20" fmla="*/ 47108238 w 68"/>
                <a:gd name="T21" fmla="*/ 70787044 h 55"/>
                <a:gd name="T22" fmla="*/ 47108238 w 68"/>
                <a:gd name="T23" fmla="*/ 578081024 h 55"/>
                <a:gd name="T24" fmla="*/ 58886155 w 68"/>
                <a:gd name="T25" fmla="*/ 601677850 h 55"/>
                <a:gd name="T26" fmla="*/ 741964184 w 68"/>
                <a:gd name="T27" fmla="*/ 601677850 h 55"/>
                <a:gd name="T28" fmla="*/ 753742101 w 68"/>
                <a:gd name="T29" fmla="*/ 578081024 h 55"/>
                <a:gd name="T30" fmla="*/ 753742101 w 68"/>
                <a:gd name="T31" fmla="*/ 70787044 h 55"/>
                <a:gd name="T32" fmla="*/ 741964184 w 68"/>
                <a:gd name="T33" fmla="*/ 58988631 h 55"/>
                <a:gd name="T34" fmla="*/ 58886155 w 68"/>
                <a:gd name="T35" fmla="*/ 58988631 h 55"/>
                <a:gd name="T36" fmla="*/ 188436383 w 68"/>
                <a:gd name="T37" fmla="*/ 271346327 h 55"/>
                <a:gd name="T38" fmla="*/ 105994393 w 68"/>
                <a:gd name="T39" fmla="*/ 188760870 h 55"/>
                <a:gd name="T40" fmla="*/ 188436383 w 68"/>
                <a:gd name="T41" fmla="*/ 106178848 h 55"/>
                <a:gd name="T42" fmla="*/ 270874942 w 68"/>
                <a:gd name="T43" fmla="*/ 188760870 h 55"/>
                <a:gd name="T44" fmla="*/ 188436383 w 68"/>
                <a:gd name="T45" fmla="*/ 271346327 h 55"/>
                <a:gd name="T46" fmla="*/ 694855946 w 68"/>
                <a:gd name="T47" fmla="*/ 542689220 h 55"/>
                <a:gd name="T48" fmla="*/ 105994393 w 68"/>
                <a:gd name="T49" fmla="*/ 542689220 h 55"/>
                <a:gd name="T50" fmla="*/ 105994393 w 68"/>
                <a:gd name="T51" fmla="*/ 460107198 h 55"/>
                <a:gd name="T52" fmla="*/ 235544621 w 68"/>
                <a:gd name="T53" fmla="*/ 330331523 h 55"/>
                <a:gd name="T54" fmla="*/ 306208694 w 68"/>
                <a:gd name="T55" fmla="*/ 389320154 h 55"/>
                <a:gd name="T56" fmla="*/ 518197480 w 68"/>
                <a:gd name="T57" fmla="*/ 176962457 h 55"/>
                <a:gd name="T58" fmla="*/ 694855946 w 68"/>
                <a:gd name="T59" fmla="*/ 353928349 h 55"/>
                <a:gd name="T60" fmla="*/ 694855946 w 68"/>
                <a:gd name="T61" fmla="*/ 542689220 h 55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0" t="0" r="r" b="b"/>
              <a:pathLst>
                <a:path w="68" h="55">
                  <a:moveTo>
                    <a:pt x="68" y="49"/>
                  </a:moveTo>
                  <a:cubicBezTo>
                    <a:pt x="68" y="53"/>
                    <a:pt x="66" y="55"/>
                    <a:pt x="63" y="55"/>
                  </a:cubicBezTo>
                  <a:cubicBezTo>
                    <a:pt x="5" y="55"/>
                    <a:pt x="5" y="55"/>
                    <a:pt x="5" y="55"/>
                  </a:cubicBezTo>
                  <a:cubicBezTo>
                    <a:pt x="2" y="55"/>
                    <a:pt x="0" y="53"/>
                    <a:pt x="0" y="4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5" y="0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66" y="0"/>
                    <a:pt x="68" y="3"/>
                    <a:pt x="68" y="6"/>
                  </a:cubicBezTo>
                  <a:lnTo>
                    <a:pt x="68" y="49"/>
                  </a:lnTo>
                  <a:close/>
                  <a:moveTo>
                    <a:pt x="5" y="5"/>
                  </a:moveTo>
                  <a:cubicBezTo>
                    <a:pt x="5" y="5"/>
                    <a:pt x="4" y="5"/>
                    <a:pt x="4" y="6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4" y="50"/>
                    <a:pt x="5" y="51"/>
                    <a:pt x="5" y="51"/>
                  </a:cubicBezTo>
                  <a:cubicBezTo>
                    <a:pt x="63" y="51"/>
                    <a:pt x="63" y="51"/>
                    <a:pt x="63" y="51"/>
                  </a:cubicBezTo>
                  <a:cubicBezTo>
                    <a:pt x="63" y="51"/>
                    <a:pt x="64" y="50"/>
                    <a:pt x="64" y="49"/>
                  </a:cubicBezTo>
                  <a:cubicBezTo>
                    <a:pt x="64" y="6"/>
                    <a:pt x="64" y="6"/>
                    <a:pt x="64" y="6"/>
                  </a:cubicBezTo>
                  <a:cubicBezTo>
                    <a:pt x="64" y="5"/>
                    <a:pt x="63" y="5"/>
                    <a:pt x="63" y="5"/>
                  </a:cubicBezTo>
                  <a:lnTo>
                    <a:pt x="5" y="5"/>
                  </a:lnTo>
                  <a:close/>
                  <a:moveTo>
                    <a:pt x="16" y="23"/>
                  </a:moveTo>
                  <a:cubicBezTo>
                    <a:pt x="12" y="23"/>
                    <a:pt x="9" y="20"/>
                    <a:pt x="9" y="16"/>
                  </a:cubicBezTo>
                  <a:cubicBezTo>
                    <a:pt x="9" y="13"/>
                    <a:pt x="12" y="9"/>
                    <a:pt x="16" y="9"/>
                  </a:cubicBezTo>
                  <a:cubicBezTo>
                    <a:pt x="20" y="9"/>
                    <a:pt x="23" y="13"/>
                    <a:pt x="23" y="16"/>
                  </a:cubicBezTo>
                  <a:cubicBezTo>
                    <a:pt x="23" y="20"/>
                    <a:pt x="20" y="23"/>
                    <a:pt x="16" y="23"/>
                  </a:cubicBezTo>
                  <a:close/>
                  <a:moveTo>
                    <a:pt x="59" y="46"/>
                  </a:moveTo>
                  <a:cubicBezTo>
                    <a:pt x="9" y="46"/>
                    <a:pt x="9" y="46"/>
                    <a:pt x="9" y="46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20" y="28"/>
                    <a:pt x="20" y="28"/>
                    <a:pt x="20" y="28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44" y="15"/>
                    <a:pt x="44" y="15"/>
                    <a:pt x="44" y="15"/>
                  </a:cubicBezTo>
                  <a:cubicBezTo>
                    <a:pt x="59" y="30"/>
                    <a:pt x="59" y="30"/>
                    <a:pt x="59" y="30"/>
                  </a:cubicBezTo>
                  <a:lnTo>
                    <a:pt x="59" y="46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endParaRPr lang="id-ID" dirty="0">
                <a:latin typeface="+mn-ea"/>
              </a:endParaRPr>
            </a:p>
          </p:txBody>
        </p:sp>
      </p:grp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A226856F-676C-0CAE-0FF9-6C25B04837E3}"/>
              </a:ext>
            </a:extLst>
          </p:cNvPr>
          <p:cNvSpPr/>
          <p:nvPr/>
        </p:nvSpPr>
        <p:spPr>
          <a:xfrm>
            <a:off x="1196711" y="6289187"/>
            <a:ext cx="3286108" cy="270526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Ins="90000" rtlCol="0" anchor="t"/>
          <a:lstStyle/>
          <a:p>
            <a:pPr>
              <a:defRPr/>
            </a:pPr>
            <a:r>
              <a:rPr lang="en-US" altLang="ko-KR" sz="1000" b="1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/>
                <a:ea typeface="맑은 고딕"/>
              </a:rPr>
              <a:t>[</a:t>
            </a:r>
            <a:r>
              <a:rPr lang="ko-KR" altLang="en-US" sz="1000" b="1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/>
                <a:ea typeface="맑은 고딕"/>
              </a:rPr>
              <a:t>동영상</a:t>
            </a:r>
            <a:r>
              <a:rPr lang="en-US" altLang="ko-KR" sz="1000" b="1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/>
                <a:ea typeface="맑은 고딕"/>
              </a:rPr>
              <a:t>] </a:t>
            </a:r>
            <a:r>
              <a:rPr lang="ko-KR" altLang="en-US" sz="1000" b="1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/>
                <a:ea typeface="맑은 고딕"/>
              </a:rPr>
              <a:t>원격수업으로 인한 학습격차를 걱정하는 </a:t>
            </a:r>
            <a:endParaRPr lang="en-US" altLang="ko-KR" sz="1000" b="1" dirty="0">
              <a:solidFill>
                <a:prstClr val="black">
                  <a:lumMod val="65000"/>
                  <a:lumOff val="35000"/>
                </a:prstClr>
              </a:solidFill>
              <a:latin typeface="맑은 고딕"/>
              <a:ea typeface="맑은 고딕"/>
            </a:endParaRPr>
          </a:p>
          <a:p>
            <a:pPr>
              <a:defRPr/>
            </a:pPr>
            <a:r>
              <a:rPr lang="ko-KR" altLang="en-US" sz="1000" b="1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/>
                <a:ea typeface="맑은 고딕"/>
              </a:rPr>
              <a:t>학부모들의 이야기</a:t>
            </a: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633F34C6-DA3C-57EB-9676-EABD16B95D72}"/>
              </a:ext>
            </a:extLst>
          </p:cNvPr>
          <p:cNvSpPr/>
          <p:nvPr/>
        </p:nvSpPr>
        <p:spPr>
          <a:xfrm>
            <a:off x="1196711" y="6093296"/>
            <a:ext cx="2880320" cy="205749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Ins="90000" rtlCol="0" anchor="t"/>
          <a:lstStyle/>
          <a:p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2022.05.03</a:t>
            </a:r>
            <a:endParaRPr lang="ko-KR" altLang="en-US" sz="9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19BF8294-42AB-B552-D6AC-8C6DB68F568B}"/>
              </a:ext>
            </a:extLst>
          </p:cNvPr>
          <p:cNvSpPr/>
          <p:nvPr/>
        </p:nvSpPr>
        <p:spPr>
          <a:xfrm>
            <a:off x="4984976" y="6289187"/>
            <a:ext cx="3290056" cy="205749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Ins="90000" rtlCol="0" anchor="t"/>
          <a:lstStyle/>
          <a:p>
            <a:pPr marL="0" marR="0" lvl="0" indent="0" algn="l" defTabSz="91419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[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뉴스</a:t>
            </a: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] </a:t>
            </a:r>
            <a:r>
              <a:rPr kumimoji="0" lang="en-US" altLang="ko-KR" sz="1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Raiseme</a:t>
            </a: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, 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구루미와 </a:t>
            </a:r>
            <a:r>
              <a:rPr kumimoji="0" lang="ko-KR" altLang="en-US" sz="1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비대면</a:t>
            </a: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 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강의 </a:t>
            </a: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MOU 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체결</a:t>
            </a: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B4EB3DA5-CB2B-60AB-84DC-C4B0B4FF6176}"/>
              </a:ext>
            </a:extLst>
          </p:cNvPr>
          <p:cNvSpPr/>
          <p:nvPr/>
        </p:nvSpPr>
        <p:spPr>
          <a:xfrm>
            <a:off x="4984976" y="6093296"/>
            <a:ext cx="2965158" cy="205749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Ins="90000" rtlCol="0" anchor="t"/>
          <a:lstStyle/>
          <a:p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2022.05.03</a:t>
            </a:r>
            <a:endParaRPr lang="ko-KR" altLang="en-US" sz="9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id="{7EEDCF7E-4225-65C0-7B08-5E670D75568A}"/>
              </a:ext>
            </a:extLst>
          </p:cNvPr>
          <p:cNvSpPr/>
          <p:nvPr/>
        </p:nvSpPr>
        <p:spPr>
          <a:xfrm>
            <a:off x="1260395" y="4659404"/>
            <a:ext cx="166154" cy="166154"/>
          </a:xfrm>
          <a:prstGeom prst="ellipse">
            <a:avLst/>
          </a:prstGeom>
          <a:solidFill>
            <a:srgbClr val="C0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38" dirty="0">
                <a:solidFill>
                  <a:schemeClr val="bg1"/>
                </a:solidFill>
                <a:latin typeface="+mn-ea"/>
              </a:rPr>
              <a:t>3</a:t>
            </a:r>
            <a:endParaRPr lang="ko-KR" altLang="en-US" sz="738" dirty="0" err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80" name="이등변 삼각형 79">
            <a:extLst>
              <a:ext uri="{FF2B5EF4-FFF2-40B4-BE49-F238E27FC236}">
                <a16:creationId xmlns:a16="http://schemas.microsoft.com/office/drawing/2014/main" id="{FCA66146-5C65-729E-DEDE-72EE55242982}"/>
              </a:ext>
            </a:extLst>
          </p:cNvPr>
          <p:cNvSpPr/>
          <p:nvPr/>
        </p:nvSpPr>
        <p:spPr>
          <a:xfrm rot="5400000">
            <a:off x="2466013" y="5084821"/>
            <a:ext cx="519732" cy="430624"/>
          </a:xfrm>
          <a:prstGeom prst="triangle">
            <a:avLst/>
          </a:prstGeom>
          <a:solidFill>
            <a:srgbClr val="BFBFBF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Ins="90000" rtlCol="0" anchor="ctr"/>
          <a:lstStyle/>
          <a:p>
            <a:pPr algn="l"/>
            <a:endParaRPr lang="ko-KR" altLang="en-US" sz="800" noProof="1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B9DA2456-C728-DBEA-E98E-704037D92BB4}"/>
              </a:ext>
            </a:extLst>
          </p:cNvPr>
          <p:cNvSpPr/>
          <p:nvPr/>
        </p:nvSpPr>
        <p:spPr>
          <a:xfrm>
            <a:off x="5145807" y="4659404"/>
            <a:ext cx="166154" cy="166154"/>
          </a:xfrm>
          <a:prstGeom prst="ellipse">
            <a:avLst/>
          </a:prstGeom>
          <a:solidFill>
            <a:srgbClr val="C0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38" dirty="0">
                <a:solidFill>
                  <a:schemeClr val="bg1"/>
                </a:solidFill>
                <a:latin typeface="+mn-ea"/>
              </a:rPr>
              <a:t>4</a:t>
            </a:r>
            <a:endParaRPr lang="ko-KR" altLang="en-US" sz="738" dirty="0" err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10B96AD4-A49B-6F0F-1208-6245BEE01333}"/>
              </a:ext>
            </a:extLst>
          </p:cNvPr>
          <p:cNvSpPr/>
          <p:nvPr/>
        </p:nvSpPr>
        <p:spPr>
          <a:xfrm>
            <a:off x="217502" y="791183"/>
            <a:ext cx="9010636" cy="51606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 dirty="0">
              <a:latin typeface="+mn-ea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25A5D75B-7428-FF4F-FB72-5746760EF576}"/>
              </a:ext>
            </a:extLst>
          </p:cNvPr>
          <p:cNvSpPr/>
          <p:nvPr/>
        </p:nvSpPr>
        <p:spPr>
          <a:xfrm>
            <a:off x="217502" y="791183"/>
            <a:ext cx="9010636" cy="51606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 dirty="0">
              <a:latin typeface="+mn-ea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B22D8B6C-DCAE-B12E-9AD7-261808E07353}"/>
              </a:ext>
            </a:extLst>
          </p:cNvPr>
          <p:cNvSpPr/>
          <p:nvPr/>
        </p:nvSpPr>
        <p:spPr bwMode="auto">
          <a:xfrm>
            <a:off x="338543" y="949952"/>
            <a:ext cx="1004929" cy="198522"/>
          </a:xfrm>
          <a:prstGeom prst="rect">
            <a:avLst/>
          </a:prstGeom>
          <a:noFill/>
          <a:ln w="28575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lIns="36000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050" b="1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Raiseme </a:t>
            </a:r>
            <a:r>
              <a:rPr lang="en-US" altLang="ko-KR" sz="1050" b="1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Logo</a:t>
            </a:r>
            <a:endParaRPr kumimoji="0" lang="ko-KR" altLang="en-US" sz="1050" b="1" dirty="0">
              <a:solidFill>
                <a:schemeClr val="bg1">
                  <a:lumMod val="65000"/>
                </a:schemeClr>
              </a:solidFill>
              <a:latin typeface="+mn-ea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7AA918A-D59B-6BDB-1CF4-C7D77C26DBEC}"/>
              </a:ext>
            </a:extLst>
          </p:cNvPr>
          <p:cNvSpPr txBox="1"/>
          <p:nvPr/>
        </p:nvSpPr>
        <p:spPr>
          <a:xfrm>
            <a:off x="6758404" y="926102"/>
            <a:ext cx="502309" cy="246221"/>
          </a:xfrm>
          <a:prstGeom prst="rect">
            <a:avLst/>
          </a:prstGeom>
          <a:noFill/>
        </p:spPr>
        <p:txBody>
          <a:bodyPr wrap="none" lIns="36000" rIns="36000" rtlCol="0" anchor="ctr">
            <a:spAutoFit/>
          </a:bodyPr>
          <a:lstStyle/>
          <a:p>
            <a:pPr algn="ctr"/>
            <a:r>
              <a:rPr kumimoji="1" lang="en-US" altLang="en-US" sz="1000" b="1" dirty="0">
                <a:latin typeface="+mn-ea"/>
              </a:rPr>
              <a:t>Service</a:t>
            </a:r>
            <a:endParaRPr kumimoji="1" lang="x-none" altLang="en-US" sz="1000" b="1" dirty="0">
              <a:latin typeface="+mn-ea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ACBA538-6CCB-624C-B0BF-D1709BAE4219}"/>
              </a:ext>
            </a:extLst>
          </p:cNvPr>
          <p:cNvSpPr txBox="1"/>
          <p:nvPr/>
        </p:nvSpPr>
        <p:spPr>
          <a:xfrm>
            <a:off x="8651687" y="926102"/>
            <a:ext cx="407731" cy="246221"/>
          </a:xfrm>
          <a:prstGeom prst="rect">
            <a:avLst/>
          </a:prstGeom>
          <a:noFill/>
        </p:spPr>
        <p:txBody>
          <a:bodyPr wrap="none" lIns="36000" rIns="36000" rtlCol="0" anchor="ctr">
            <a:spAutoFit/>
          </a:bodyPr>
          <a:lstStyle/>
          <a:p>
            <a:pPr algn="ctr"/>
            <a:r>
              <a:rPr kumimoji="1" lang="en-US" altLang="en-US" sz="1000" b="1" dirty="0">
                <a:latin typeface="+mn-ea"/>
              </a:rPr>
              <a:t>News</a:t>
            </a:r>
            <a:endParaRPr kumimoji="1" lang="x-none" altLang="en-US" sz="1000" b="1" dirty="0">
              <a:latin typeface="+mn-ea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0D3B493-DC49-8AC9-5D84-C607A53F436C}"/>
              </a:ext>
            </a:extLst>
          </p:cNvPr>
          <p:cNvSpPr txBox="1"/>
          <p:nvPr/>
        </p:nvSpPr>
        <p:spPr>
          <a:xfrm>
            <a:off x="7893956" y="926102"/>
            <a:ext cx="620930" cy="246221"/>
          </a:xfrm>
          <a:prstGeom prst="rect">
            <a:avLst/>
          </a:prstGeom>
          <a:noFill/>
        </p:spPr>
        <p:txBody>
          <a:bodyPr wrap="none" lIns="36000" rIns="36000" rtlCol="0" anchor="ctr">
            <a:spAutoFit/>
          </a:bodyPr>
          <a:lstStyle/>
          <a:p>
            <a:pPr algn="ctr"/>
            <a:r>
              <a:rPr kumimoji="1" lang="en-US" altLang="en-US" sz="1000" b="1" dirty="0">
                <a:latin typeface="+mn-ea"/>
              </a:rPr>
              <a:t>Use Case</a:t>
            </a:r>
            <a:endParaRPr kumimoji="1" lang="x-none" altLang="en-US" sz="1000" b="1" dirty="0">
              <a:latin typeface="+mn-ea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28CA9C4-3423-2C0C-92DC-6811FA150605}"/>
              </a:ext>
            </a:extLst>
          </p:cNvPr>
          <p:cNvSpPr txBox="1"/>
          <p:nvPr/>
        </p:nvSpPr>
        <p:spPr>
          <a:xfrm>
            <a:off x="6170591" y="926102"/>
            <a:ext cx="451012" cy="246221"/>
          </a:xfrm>
          <a:prstGeom prst="rect">
            <a:avLst/>
          </a:prstGeom>
          <a:noFill/>
        </p:spPr>
        <p:txBody>
          <a:bodyPr wrap="none" lIns="36000" rIns="36000" rtlCol="0"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000" b="1" dirty="0">
                <a:latin typeface="+mn-ea"/>
              </a:rPr>
              <a:t>About</a:t>
            </a:r>
            <a:endParaRPr kumimoji="0" lang="ko-KR" altLang="en-US" sz="1000" b="1" dirty="0">
              <a:latin typeface="+mn-ea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1B17ADD-9544-A12A-EF54-D98B9BE56E34}"/>
              </a:ext>
            </a:extLst>
          </p:cNvPr>
          <p:cNvSpPr txBox="1"/>
          <p:nvPr/>
        </p:nvSpPr>
        <p:spPr>
          <a:xfrm>
            <a:off x="7397514" y="926102"/>
            <a:ext cx="359641" cy="246221"/>
          </a:xfrm>
          <a:prstGeom prst="rect">
            <a:avLst/>
          </a:prstGeom>
          <a:noFill/>
        </p:spPr>
        <p:txBody>
          <a:bodyPr wrap="none" lIns="36000" rIns="36000" rtlCol="0" anchor="ctr">
            <a:spAutoFit/>
          </a:bodyPr>
          <a:lstStyle/>
          <a:p>
            <a:pPr algn="ctr"/>
            <a:r>
              <a:rPr kumimoji="1" lang="en-US" altLang="en-US" sz="1000" b="1" dirty="0">
                <a:latin typeface="+mn-ea"/>
              </a:rPr>
              <a:t>Tech</a:t>
            </a:r>
            <a:endParaRPr kumimoji="1" lang="x-none" altLang="en-US" sz="10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359781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BE796F06-D029-44AC-AB87-9C24BCB2A51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  <a:ea typeface="+mn-ea"/>
              </a:rPr>
              <a:t>Main</a:t>
            </a:r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13" name="부제목 12">
            <a:extLst>
              <a:ext uri="{FF2B5EF4-FFF2-40B4-BE49-F238E27FC236}">
                <a16:creationId xmlns:a16="http://schemas.microsoft.com/office/drawing/2014/main" id="{D78655BA-25E7-41A6-80CC-9EB0D221064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Main</a:t>
            </a:r>
            <a:endParaRPr lang="ko-KR" altLang="en-US" dirty="0"/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F66B7100-8839-F511-95CB-B31A9E12D6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M_MAIN_01</a:t>
            </a:r>
            <a:endParaRPr lang="ko-KR" altLang="en-US" dirty="0"/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D1778208-0863-4506-BA34-CE6744DC43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4257395"/>
              </p:ext>
            </p:extLst>
          </p:nvPr>
        </p:nvGraphicFramePr>
        <p:xfrm>
          <a:off x="9317697" y="798693"/>
          <a:ext cx="2656801" cy="14128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6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61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5521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B="6480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lnSpc>
                          <a:spcPts val="1200"/>
                        </a:lnSpc>
                        <a:buFontTx/>
                        <a:buNone/>
                      </a:pPr>
                      <a:r>
                        <a:rPr lang="en-US" altLang="ko-KR" sz="800" b="1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Main Hero</a:t>
                      </a:r>
                      <a:endParaRPr lang="en-US" altLang="ko-KR" sz="800" b="0" baseline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lnSpc>
                          <a:spcPts val="1200"/>
                        </a:lnSpc>
                        <a:buFontTx/>
                        <a:buChar char="-"/>
                      </a:pP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집에서 </a:t>
                      </a: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Raiseme, </a:t>
                      </a: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학교에서 </a:t>
                      </a: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Raiseme</a:t>
                      </a: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와 같은 문구와 함께 일상에서 </a:t>
                      </a: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Raiseme</a:t>
                      </a: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기술을 사용하는 모습을 </a:t>
                      </a: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3D </a:t>
                      </a: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애니메이션으로 표현</a:t>
                      </a: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endParaRPr lang="en-US" altLang="ko-KR" sz="800" b="0" baseline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B="648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1715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B="6480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lnSpc>
                          <a:spcPts val="1200"/>
                        </a:lnSpc>
                        <a:buFontTx/>
                        <a:buNone/>
                      </a:pPr>
                      <a:r>
                        <a:rPr lang="en-US" altLang="ko-KR" sz="800" b="1" dirty="0" err="1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Raiseme</a:t>
                      </a:r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소개</a:t>
                      </a:r>
                      <a:endParaRPr lang="en-US" altLang="ko-KR" sz="800" b="1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lnSpc>
                          <a:spcPts val="1200"/>
                        </a:lnSpc>
                        <a:buFontTx/>
                        <a:buChar char="-"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타이틀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+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메시지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lnSpc>
                          <a:spcPts val="1200"/>
                        </a:lnSpc>
                        <a:buFontTx/>
                        <a:buChar char="-"/>
                      </a:pPr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2a,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[more]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버튼 클릭 시 회사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소개페이지로 이동 </a:t>
                      </a: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3483CB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Quattrocento Sans"/>
                          <a:sym typeface="Quattrocento Sans"/>
                        </a:rPr>
                        <a:t>[Screen ID: </a:t>
                      </a:r>
                      <a:r>
                        <a:rPr kumimoji="0" lang="en-US" altLang="ko-KR" sz="8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483CB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A_ABOU_01]</a:t>
                      </a:r>
                    </a:p>
                  </a:txBody>
                  <a:tcPr marB="648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4184608"/>
                  </a:ext>
                </a:extLst>
              </a:tr>
            </a:tbl>
          </a:graphicData>
        </a:graphic>
      </p:graphicFrame>
      <p:sp>
        <p:nvSpPr>
          <p:cNvPr id="22" name="직사각형 21">
            <a:extLst>
              <a:ext uri="{FF2B5EF4-FFF2-40B4-BE49-F238E27FC236}">
                <a16:creationId xmlns:a16="http://schemas.microsoft.com/office/drawing/2014/main" id="{872F6D9B-AEBA-4119-BBBC-5B26B7A2A0BF}"/>
              </a:ext>
            </a:extLst>
          </p:cNvPr>
          <p:cNvSpPr/>
          <p:nvPr/>
        </p:nvSpPr>
        <p:spPr bwMode="auto">
          <a:xfrm>
            <a:off x="217502" y="1307243"/>
            <a:ext cx="9010633" cy="2656734"/>
          </a:xfrm>
          <a:prstGeom prst="rect">
            <a:avLst/>
          </a:prstGeom>
          <a:solidFill>
            <a:srgbClr val="D9D9D9"/>
          </a:solidFill>
          <a:ln w="28575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0" lang="ko-KR" altLang="en-US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881B5C9-7CEE-566F-AD8B-54B013999DBB}"/>
              </a:ext>
            </a:extLst>
          </p:cNvPr>
          <p:cNvSpPr txBox="1"/>
          <p:nvPr/>
        </p:nvSpPr>
        <p:spPr>
          <a:xfrm>
            <a:off x="1487488" y="4473116"/>
            <a:ext cx="1244386" cy="1510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Raiseme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는</a:t>
            </a:r>
            <a:endParaRPr lang="en-US" altLang="ko-KR" sz="12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>
              <a:lnSpc>
                <a:spcPct val="200000"/>
              </a:lnSpc>
            </a:pP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우리의 일상</a:t>
            </a:r>
            <a:endParaRPr lang="en-US" altLang="ko-KR" sz="12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>
              <a:lnSpc>
                <a:spcPct val="200000"/>
              </a:lnSpc>
            </a:pP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어느 곳이든 </a:t>
            </a:r>
            <a:endParaRPr lang="en-US" altLang="ko-KR" sz="12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>
              <a:lnSpc>
                <a:spcPct val="200000"/>
              </a:lnSpc>
            </a:pP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함께 합니다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1D7FD09-CF22-3A80-E3C2-92338AF18C63}"/>
              </a:ext>
            </a:extLst>
          </p:cNvPr>
          <p:cNvSpPr txBox="1"/>
          <p:nvPr/>
        </p:nvSpPr>
        <p:spPr>
          <a:xfrm>
            <a:off x="2905378" y="4473116"/>
            <a:ext cx="5609508" cy="1216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우리는 평소 대화하면서 표정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 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눈빛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 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목소리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 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자세로 말보다 더 많은 의미를 전달합니다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하지만 포스트코로나 시대에는 </a:t>
            </a:r>
            <a:r>
              <a:rPr lang="ko-KR" alt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비대면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 소통의 일상화로</a:t>
            </a: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불편함을 겪는 사람들이 많아졌습니다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0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Raiseme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는 비대면이 일상이 된 삶 속에서 서로를 원활하게 연결하기 위해 시작되었습니다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. 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869BB23-61A1-7852-2152-D681750FEBD6}"/>
              </a:ext>
            </a:extLst>
          </p:cNvPr>
          <p:cNvSpPr txBox="1"/>
          <p:nvPr/>
        </p:nvSpPr>
        <p:spPr>
          <a:xfrm>
            <a:off x="3724375" y="1764865"/>
            <a:ext cx="20063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집에서</a:t>
            </a:r>
            <a:endParaRPr lang="en-US" altLang="ko-KR" sz="12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1AE1AB0-5DF9-F615-755F-CD3337AD2594}"/>
              </a:ext>
            </a:extLst>
          </p:cNvPr>
          <p:cNvSpPr txBox="1"/>
          <p:nvPr/>
        </p:nvSpPr>
        <p:spPr>
          <a:xfrm>
            <a:off x="3724375" y="1971880"/>
            <a:ext cx="2006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Raiseme</a:t>
            </a:r>
          </a:p>
        </p:txBody>
      </p:sp>
      <p:sp>
        <p:nvSpPr>
          <p:cNvPr id="39" name="Button">
            <a:extLst>
              <a:ext uri="{FF2B5EF4-FFF2-40B4-BE49-F238E27FC236}">
                <a16:creationId xmlns:a16="http://schemas.microsoft.com/office/drawing/2014/main" id="{1DF905DA-4906-1995-2287-C016F4C19AEB}"/>
              </a:ext>
            </a:extLst>
          </p:cNvPr>
          <p:cNvSpPr>
            <a:spLocks/>
          </p:cNvSpPr>
          <p:nvPr/>
        </p:nvSpPr>
        <p:spPr bwMode="auto">
          <a:xfrm>
            <a:off x="2905378" y="5741984"/>
            <a:ext cx="573864" cy="241995"/>
          </a:xfrm>
          <a:prstGeom prst="roundRect">
            <a:avLst>
              <a:gd name="adj" fmla="val 8776"/>
            </a:avLst>
          </a:prstGeom>
          <a:solidFill>
            <a:srgbClr val="FFFFFF"/>
          </a:solidFill>
          <a:ln w="635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more &gt;</a:t>
            </a: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07C2D6F9-1B71-68FF-F136-D6D29B2AF476}"/>
              </a:ext>
            </a:extLst>
          </p:cNvPr>
          <p:cNvSpPr/>
          <p:nvPr/>
        </p:nvSpPr>
        <p:spPr>
          <a:xfrm>
            <a:off x="3332873" y="1671224"/>
            <a:ext cx="166154" cy="166154"/>
          </a:xfrm>
          <a:prstGeom prst="ellipse">
            <a:avLst/>
          </a:prstGeom>
          <a:solidFill>
            <a:srgbClr val="C0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38" dirty="0">
                <a:solidFill>
                  <a:schemeClr val="bg1"/>
                </a:solidFill>
                <a:latin typeface="+mn-ea"/>
              </a:rPr>
              <a:t>1</a:t>
            </a:r>
            <a:endParaRPr lang="ko-KR" altLang="en-US" sz="738" dirty="0" err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19601AEB-1C31-1543-B2BA-8F92D7C1F332}"/>
              </a:ext>
            </a:extLst>
          </p:cNvPr>
          <p:cNvSpPr/>
          <p:nvPr/>
        </p:nvSpPr>
        <p:spPr>
          <a:xfrm>
            <a:off x="1147830" y="4664248"/>
            <a:ext cx="166154" cy="166154"/>
          </a:xfrm>
          <a:prstGeom prst="ellipse">
            <a:avLst/>
          </a:prstGeom>
          <a:solidFill>
            <a:srgbClr val="C0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38" dirty="0">
                <a:solidFill>
                  <a:schemeClr val="bg1"/>
                </a:solidFill>
                <a:latin typeface="+mn-ea"/>
              </a:rPr>
              <a:t>2</a:t>
            </a:r>
            <a:endParaRPr lang="ko-KR" altLang="en-US" sz="738" dirty="0" err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4F1D00E0-62BA-0F53-D4AA-ABA33442E4B2}"/>
              </a:ext>
            </a:extLst>
          </p:cNvPr>
          <p:cNvSpPr/>
          <p:nvPr/>
        </p:nvSpPr>
        <p:spPr>
          <a:xfrm>
            <a:off x="2814951" y="5696827"/>
            <a:ext cx="166154" cy="166154"/>
          </a:xfrm>
          <a:prstGeom prst="ellipse">
            <a:avLst/>
          </a:prstGeom>
          <a:solidFill>
            <a:srgbClr val="C0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38" dirty="0">
                <a:solidFill>
                  <a:schemeClr val="bg1"/>
                </a:solidFill>
                <a:latin typeface="+mn-ea"/>
              </a:rPr>
              <a:t>2a</a:t>
            </a:r>
            <a:endParaRPr lang="ko-KR" altLang="en-US" sz="738" dirty="0" err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27" name="이등변 삼각형 26">
            <a:extLst>
              <a:ext uri="{FF2B5EF4-FFF2-40B4-BE49-F238E27FC236}">
                <a16:creationId xmlns:a16="http://schemas.microsoft.com/office/drawing/2014/main" id="{4095DB6D-31A9-2B8E-E620-F309E7A24B37}"/>
              </a:ext>
            </a:extLst>
          </p:cNvPr>
          <p:cNvSpPr/>
          <p:nvPr/>
        </p:nvSpPr>
        <p:spPr>
          <a:xfrm rot="5400000">
            <a:off x="4488792" y="2636213"/>
            <a:ext cx="468052" cy="432048"/>
          </a:xfrm>
          <a:prstGeom prst="triangle">
            <a:avLst/>
          </a:prstGeom>
          <a:solidFill>
            <a:schemeClr val="bg1">
              <a:lumMod val="7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Ins="90000" rtlCol="0" anchor="ctr"/>
          <a:lstStyle/>
          <a:p>
            <a:pPr algn="l"/>
            <a:endParaRPr lang="ko-KR" altLang="en-US" sz="800" noProof="1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4969E69-A3B3-B29C-06BD-7564DFEC3A4D}"/>
              </a:ext>
            </a:extLst>
          </p:cNvPr>
          <p:cNvSpPr/>
          <p:nvPr/>
        </p:nvSpPr>
        <p:spPr>
          <a:xfrm>
            <a:off x="217502" y="791183"/>
            <a:ext cx="9010636" cy="51606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 dirty="0">
              <a:latin typeface="+mn-ea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2C2BC00-925C-5F15-1427-9340390C1029}"/>
              </a:ext>
            </a:extLst>
          </p:cNvPr>
          <p:cNvSpPr/>
          <p:nvPr/>
        </p:nvSpPr>
        <p:spPr>
          <a:xfrm>
            <a:off x="217502" y="791183"/>
            <a:ext cx="9010636" cy="51606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 dirty="0">
              <a:latin typeface="+mn-ea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C50625F-07CD-7784-1128-12D1FD2AD6BA}"/>
              </a:ext>
            </a:extLst>
          </p:cNvPr>
          <p:cNvSpPr/>
          <p:nvPr/>
        </p:nvSpPr>
        <p:spPr bwMode="auto">
          <a:xfrm>
            <a:off x="338543" y="949952"/>
            <a:ext cx="1004929" cy="198522"/>
          </a:xfrm>
          <a:prstGeom prst="rect">
            <a:avLst/>
          </a:prstGeom>
          <a:noFill/>
          <a:ln w="28575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lIns="36000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050" b="1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Raiseme </a:t>
            </a:r>
            <a:r>
              <a:rPr lang="en-US" altLang="ko-KR" sz="1050" b="1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Logo</a:t>
            </a:r>
            <a:endParaRPr kumimoji="0" lang="ko-KR" altLang="en-US" sz="1050" b="1" dirty="0">
              <a:solidFill>
                <a:schemeClr val="bg1">
                  <a:lumMod val="65000"/>
                </a:schemeClr>
              </a:solidFill>
              <a:latin typeface="+mn-ea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34AF2D0-B305-FFF7-E55D-82CFE23AE33C}"/>
              </a:ext>
            </a:extLst>
          </p:cNvPr>
          <p:cNvSpPr txBox="1"/>
          <p:nvPr/>
        </p:nvSpPr>
        <p:spPr>
          <a:xfrm>
            <a:off x="6758404" y="926102"/>
            <a:ext cx="502309" cy="246221"/>
          </a:xfrm>
          <a:prstGeom prst="rect">
            <a:avLst/>
          </a:prstGeom>
          <a:noFill/>
        </p:spPr>
        <p:txBody>
          <a:bodyPr wrap="none" lIns="36000" rIns="36000" rtlCol="0" anchor="ctr">
            <a:spAutoFit/>
          </a:bodyPr>
          <a:lstStyle/>
          <a:p>
            <a:pPr algn="ctr"/>
            <a:r>
              <a:rPr kumimoji="1" lang="en-US" altLang="en-US" sz="1000" b="1" dirty="0">
                <a:latin typeface="+mn-ea"/>
              </a:rPr>
              <a:t>Service</a:t>
            </a:r>
            <a:endParaRPr kumimoji="1" lang="x-none" altLang="en-US" sz="1000" b="1" dirty="0">
              <a:latin typeface="+mn-ea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F28E307-31A1-8D6E-7480-52E9CF00618A}"/>
              </a:ext>
            </a:extLst>
          </p:cNvPr>
          <p:cNvSpPr txBox="1"/>
          <p:nvPr/>
        </p:nvSpPr>
        <p:spPr>
          <a:xfrm>
            <a:off x="8651687" y="926102"/>
            <a:ext cx="407731" cy="246221"/>
          </a:xfrm>
          <a:prstGeom prst="rect">
            <a:avLst/>
          </a:prstGeom>
          <a:noFill/>
        </p:spPr>
        <p:txBody>
          <a:bodyPr wrap="none" lIns="36000" rIns="36000" rtlCol="0" anchor="ctr">
            <a:spAutoFit/>
          </a:bodyPr>
          <a:lstStyle/>
          <a:p>
            <a:pPr algn="ctr"/>
            <a:r>
              <a:rPr kumimoji="1" lang="en-US" altLang="en-US" sz="1000" b="1" dirty="0">
                <a:latin typeface="+mn-ea"/>
              </a:rPr>
              <a:t>News</a:t>
            </a:r>
            <a:endParaRPr kumimoji="1" lang="x-none" altLang="en-US" sz="1000" b="1" dirty="0">
              <a:latin typeface="+mn-ea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77A2E05-DF21-B62F-779C-08A63C0406E9}"/>
              </a:ext>
            </a:extLst>
          </p:cNvPr>
          <p:cNvSpPr txBox="1"/>
          <p:nvPr/>
        </p:nvSpPr>
        <p:spPr>
          <a:xfrm>
            <a:off x="7893956" y="926102"/>
            <a:ext cx="620930" cy="246221"/>
          </a:xfrm>
          <a:prstGeom prst="rect">
            <a:avLst/>
          </a:prstGeom>
          <a:noFill/>
        </p:spPr>
        <p:txBody>
          <a:bodyPr wrap="none" lIns="36000" rIns="36000" rtlCol="0" anchor="ctr">
            <a:spAutoFit/>
          </a:bodyPr>
          <a:lstStyle/>
          <a:p>
            <a:pPr algn="ctr"/>
            <a:r>
              <a:rPr kumimoji="1" lang="en-US" altLang="en-US" sz="1000" b="1" dirty="0">
                <a:latin typeface="+mn-ea"/>
              </a:rPr>
              <a:t>Use Case</a:t>
            </a:r>
            <a:endParaRPr kumimoji="1" lang="x-none" altLang="en-US" sz="1000" b="1" dirty="0">
              <a:latin typeface="+mn-ea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93D52F9-3A7E-5E15-8E17-B73FCF6D9C4A}"/>
              </a:ext>
            </a:extLst>
          </p:cNvPr>
          <p:cNvSpPr txBox="1"/>
          <p:nvPr/>
        </p:nvSpPr>
        <p:spPr>
          <a:xfrm>
            <a:off x="6170591" y="926102"/>
            <a:ext cx="451012" cy="246221"/>
          </a:xfrm>
          <a:prstGeom prst="rect">
            <a:avLst/>
          </a:prstGeom>
          <a:noFill/>
        </p:spPr>
        <p:txBody>
          <a:bodyPr wrap="none" lIns="36000" rIns="36000" rtlCol="0"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000" b="1" dirty="0">
                <a:latin typeface="+mn-ea"/>
              </a:rPr>
              <a:t>About</a:t>
            </a:r>
            <a:endParaRPr kumimoji="0" lang="ko-KR" altLang="en-US" sz="1000" b="1" dirty="0">
              <a:latin typeface="+mn-ea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EABCC96-4240-4CA6-11A0-C61EA8DEED72}"/>
              </a:ext>
            </a:extLst>
          </p:cNvPr>
          <p:cNvSpPr txBox="1"/>
          <p:nvPr/>
        </p:nvSpPr>
        <p:spPr>
          <a:xfrm>
            <a:off x="7397514" y="926102"/>
            <a:ext cx="359641" cy="246221"/>
          </a:xfrm>
          <a:prstGeom prst="rect">
            <a:avLst/>
          </a:prstGeom>
          <a:noFill/>
        </p:spPr>
        <p:txBody>
          <a:bodyPr wrap="none" lIns="36000" rIns="36000" rtlCol="0" anchor="ctr">
            <a:spAutoFit/>
          </a:bodyPr>
          <a:lstStyle/>
          <a:p>
            <a:pPr algn="ctr"/>
            <a:r>
              <a:rPr kumimoji="1" lang="en-US" altLang="en-US" sz="1000" b="1" dirty="0">
                <a:latin typeface="+mn-ea"/>
              </a:rPr>
              <a:t>Tech</a:t>
            </a:r>
            <a:endParaRPr kumimoji="1" lang="x-none" altLang="en-US" sz="10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13803610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2768D2-DCF3-B9CB-0C38-53163E8EEA5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News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E6B2FC3-80D9-99C8-5075-E360BC96AE5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  <a:ea typeface="+mn-ea"/>
              </a:rPr>
              <a:t>Main &gt; News</a:t>
            </a:r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2112C98-85B9-E02C-486C-04097FF71D2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N_NEWS_01</a:t>
            </a:r>
            <a:endParaRPr lang="ko-KR" altLang="en-US" dirty="0"/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BA4E0397-9DF7-FBBE-2F41-438B120DAAD5}"/>
              </a:ext>
            </a:extLst>
          </p:cNvPr>
          <p:cNvGrpSpPr/>
          <p:nvPr/>
        </p:nvGrpSpPr>
        <p:grpSpPr>
          <a:xfrm>
            <a:off x="208011" y="5381167"/>
            <a:ext cx="9033791" cy="1214974"/>
            <a:chOff x="208011" y="5193196"/>
            <a:chExt cx="9033791" cy="1404156"/>
          </a:xfrm>
        </p:grpSpPr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D0C11699-E89B-A63D-426E-6804DA3871BD}"/>
                </a:ext>
              </a:extLst>
            </p:cNvPr>
            <p:cNvSpPr/>
            <p:nvPr/>
          </p:nvSpPr>
          <p:spPr>
            <a:xfrm>
              <a:off x="208011" y="5193196"/>
              <a:ext cx="9033791" cy="140415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3175"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B32E4D1-E571-4672-3BCD-2714AD0443D7}"/>
                </a:ext>
              </a:extLst>
            </p:cNvPr>
            <p:cNvSpPr txBox="1"/>
            <p:nvPr/>
          </p:nvSpPr>
          <p:spPr>
            <a:xfrm>
              <a:off x="515380" y="5337212"/>
              <a:ext cx="595035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이용약관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8EF5119-9833-2BC0-6AC9-29A5A5F0B1E0}"/>
                </a:ext>
              </a:extLst>
            </p:cNvPr>
            <p:cNvSpPr txBox="1"/>
            <p:nvPr/>
          </p:nvSpPr>
          <p:spPr>
            <a:xfrm>
              <a:off x="1307468" y="5337212"/>
              <a:ext cx="1005403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개인정보처리방침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43AC29EA-7541-C21B-0795-B26516DF97D3}"/>
                </a:ext>
              </a:extLst>
            </p:cNvPr>
            <p:cNvSpPr txBox="1"/>
            <p:nvPr/>
          </p:nvSpPr>
          <p:spPr>
            <a:xfrm>
              <a:off x="551385" y="5758080"/>
              <a:ext cx="6300700" cy="5068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이메일</a:t>
              </a:r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: hello@raiseme.kr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주소 </a:t>
              </a:r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: 05510 </a:t>
              </a:r>
              <a:r>
                <a:rPr lang="ko-KR" alt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서울시 송파구 </a:t>
              </a:r>
              <a:r>
                <a:rPr lang="ko-KR" altLang="en-US" sz="800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올림픽로</a:t>
              </a:r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35</a:t>
              </a:r>
              <a:r>
                <a:rPr lang="ko-KR" alt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길 </a:t>
              </a:r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125 </a:t>
              </a:r>
              <a:r>
                <a:rPr lang="ko-KR" alt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삼성</a:t>
              </a:r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SDS </a:t>
              </a:r>
              <a:r>
                <a:rPr lang="ko-KR" alt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서관캠퍼스 </a:t>
              </a:r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4</a:t>
              </a:r>
              <a:r>
                <a:rPr lang="ko-KR" alt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층</a:t>
              </a:r>
              <a:endPara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A5335A4-9AE8-044A-2918-9C9010120556}"/>
                </a:ext>
              </a:extLst>
            </p:cNvPr>
            <p:cNvSpPr txBox="1"/>
            <p:nvPr/>
          </p:nvSpPr>
          <p:spPr>
            <a:xfrm>
              <a:off x="6860418" y="6049509"/>
              <a:ext cx="2373050" cy="2489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sz="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Copyrightⓒ 2022 </a:t>
              </a:r>
              <a:r>
                <a:rPr lang="en-US" altLang="ko-KR" sz="8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Raiseme</a:t>
              </a:r>
              <a:r>
                <a:rPr lang="en-US" altLang="ko-KR" sz="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. All rights reserved.</a:t>
              </a:r>
              <a:endParaRPr lang="ko-KR" altLang="en-US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</p:grp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1FD3A943-2EC2-AA78-88DA-BCC263237544}"/>
              </a:ext>
            </a:extLst>
          </p:cNvPr>
          <p:cNvSpPr/>
          <p:nvPr/>
        </p:nvSpPr>
        <p:spPr bwMode="auto">
          <a:xfrm>
            <a:off x="1208634" y="1744120"/>
            <a:ext cx="3039329" cy="1536266"/>
          </a:xfrm>
          <a:prstGeom prst="rect">
            <a:avLst/>
          </a:prstGeom>
          <a:solidFill>
            <a:srgbClr val="D9D9D9"/>
          </a:solidFill>
          <a:ln w="28575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0" lang="ko-KR" altLang="en-US" dirty="0">
              <a:solidFill>
                <a:srgbClr val="FF0000"/>
              </a:solidFill>
              <a:latin typeface="+mn-ea"/>
            </a:endParaRPr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2FAA8046-71F2-E30B-B723-065EF1A6C5E6}"/>
              </a:ext>
            </a:extLst>
          </p:cNvPr>
          <p:cNvGrpSpPr/>
          <p:nvPr/>
        </p:nvGrpSpPr>
        <p:grpSpPr>
          <a:xfrm>
            <a:off x="4967046" y="1747022"/>
            <a:ext cx="3039329" cy="1536266"/>
            <a:chOff x="550862" y="2149829"/>
            <a:chExt cx="2700338" cy="1447183"/>
          </a:xfrm>
        </p:grpSpPr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0C87D791-F15E-8874-ACDB-2144D4206F75}"/>
                </a:ext>
              </a:extLst>
            </p:cNvPr>
            <p:cNvSpPr/>
            <p:nvPr/>
          </p:nvSpPr>
          <p:spPr bwMode="auto">
            <a:xfrm>
              <a:off x="550862" y="2149829"/>
              <a:ext cx="2700338" cy="1447183"/>
            </a:xfrm>
            <a:prstGeom prst="rect">
              <a:avLst/>
            </a:prstGeom>
            <a:solidFill>
              <a:srgbClr val="D9D9D9"/>
            </a:solidFill>
            <a:ln w="2857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kumimoji="0" lang="ko-KR" altLang="en-US" dirty="0">
                <a:solidFill>
                  <a:srgbClr val="FF0000"/>
                </a:solidFill>
                <a:latin typeface="+mn-ea"/>
              </a:endParaRPr>
            </a:p>
          </p:txBody>
        </p:sp>
        <p:sp>
          <p:nvSpPr>
            <p:cNvPr id="54" name="Freeform 129">
              <a:extLst>
                <a:ext uri="{FF2B5EF4-FFF2-40B4-BE49-F238E27FC236}">
                  <a16:creationId xmlns:a16="http://schemas.microsoft.com/office/drawing/2014/main" id="{20A16BB3-DEF1-6627-993E-7A3E522A53B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21397" y="2644518"/>
              <a:ext cx="559267" cy="457805"/>
            </a:xfrm>
            <a:custGeom>
              <a:avLst/>
              <a:gdLst>
                <a:gd name="T0" fmla="*/ 800850339 w 68"/>
                <a:gd name="T1" fmla="*/ 578081024 h 55"/>
                <a:gd name="T2" fmla="*/ 741964184 w 68"/>
                <a:gd name="T3" fmla="*/ 648868068 h 55"/>
                <a:gd name="T4" fmla="*/ 58886155 w 68"/>
                <a:gd name="T5" fmla="*/ 648868068 h 55"/>
                <a:gd name="T6" fmla="*/ 0 w 68"/>
                <a:gd name="T7" fmla="*/ 578081024 h 55"/>
                <a:gd name="T8" fmla="*/ 0 w 68"/>
                <a:gd name="T9" fmla="*/ 70787044 h 55"/>
                <a:gd name="T10" fmla="*/ 58886155 w 68"/>
                <a:gd name="T11" fmla="*/ 0 h 55"/>
                <a:gd name="T12" fmla="*/ 741964184 w 68"/>
                <a:gd name="T13" fmla="*/ 0 h 55"/>
                <a:gd name="T14" fmla="*/ 800850339 w 68"/>
                <a:gd name="T15" fmla="*/ 70787044 h 55"/>
                <a:gd name="T16" fmla="*/ 800850339 w 68"/>
                <a:gd name="T17" fmla="*/ 578081024 h 55"/>
                <a:gd name="T18" fmla="*/ 58886155 w 68"/>
                <a:gd name="T19" fmla="*/ 58988631 h 55"/>
                <a:gd name="T20" fmla="*/ 47108238 w 68"/>
                <a:gd name="T21" fmla="*/ 70787044 h 55"/>
                <a:gd name="T22" fmla="*/ 47108238 w 68"/>
                <a:gd name="T23" fmla="*/ 578081024 h 55"/>
                <a:gd name="T24" fmla="*/ 58886155 w 68"/>
                <a:gd name="T25" fmla="*/ 601677850 h 55"/>
                <a:gd name="T26" fmla="*/ 741964184 w 68"/>
                <a:gd name="T27" fmla="*/ 601677850 h 55"/>
                <a:gd name="T28" fmla="*/ 753742101 w 68"/>
                <a:gd name="T29" fmla="*/ 578081024 h 55"/>
                <a:gd name="T30" fmla="*/ 753742101 w 68"/>
                <a:gd name="T31" fmla="*/ 70787044 h 55"/>
                <a:gd name="T32" fmla="*/ 741964184 w 68"/>
                <a:gd name="T33" fmla="*/ 58988631 h 55"/>
                <a:gd name="T34" fmla="*/ 58886155 w 68"/>
                <a:gd name="T35" fmla="*/ 58988631 h 55"/>
                <a:gd name="T36" fmla="*/ 188436383 w 68"/>
                <a:gd name="T37" fmla="*/ 271346327 h 55"/>
                <a:gd name="T38" fmla="*/ 105994393 w 68"/>
                <a:gd name="T39" fmla="*/ 188760870 h 55"/>
                <a:gd name="T40" fmla="*/ 188436383 w 68"/>
                <a:gd name="T41" fmla="*/ 106178848 h 55"/>
                <a:gd name="T42" fmla="*/ 270874942 w 68"/>
                <a:gd name="T43" fmla="*/ 188760870 h 55"/>
                <a:gd name="T44" fmla="*/ 188436383 w 68"/>
                <a:gd name="T45" fmla="*/ 271346327 h 55"/>
                <a:gd name="T46" fmla="*/ 694855946 w 68"/>
                <a:gd name="T47" fmla="*/ 542689220 h 55"/>
                <a:gd name="T48" fmla="*/ 105994393 w 68"/>
                <a:gd name="T49" fmla="*/ 542689220 h 55"/>
                <a:gd name="T50" fmla="*/ 105994393 w 68"/>
                <a:gd name="T51" fmla="*/ 460107198 h 55"/>
                <a:gd name="T52" fmla="*/ 235544621 w 68"/>
                <a:gd name="T53" fmla="*/ 330331523 h 55"/>
                <a:gd name="T54" fmla="*/ 306208694 w 68"/>
                <a:gd name="T55" fmla="*/ 389320154 h 55"/>
                <a:gd name="T56" fmla="*/ 518197480 w 68"/>
                <a:gd name="T57" fmla="*/ 176962457 h 55"/>
                <a:gd name="T58" fmla="*/ 694855946 w 68"/>
                <a:gd name="T59" fmla="*/ 353928349 h 55"/>
                <a:gd name="T60" fmla="*/ 694855946 w 68"/>
                <a:gd name="T61" fmla="*/ 542689220 h 55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0" t="0" r="r" b="b"/>
              <a:pathLst>
                <a:path w="68" h="55">
                  <a:moveTo>
                    <a:pt x="68" y="49"/>
                  </a:moveTo>
                  <a:cubicBezTo>
                    <a:pt x="68" y="53"/>
                    <a:pt x="66" y="55"/>
                    <a:pt x="63" y="55"/>
                  </a:cubicBezTo>
                  <a:cubicBezTo>
                    <a:pt x="5" y="55"/>
                    <a:pt x="5" y="55"/>
                    <a:pt x="5" y="55"/>
                  </a:cubicBezTo>
                  <a:cubicBezTo>
                    <a:pt x="2" y="55"/>
                    <a:pt x="0" y="53"/>
                    <a:pt x="0" y="4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5" y="0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66" y="0"/>
                    <a:pt x="68" y="3"/>
                    <a:pt x="68" y="6"/>
                  </a:cubicBezTo>
                  <a:lnTo>
                    <a:pt x="68" y="49"/>
                  </a:lnTo>
                  <a:close/>
                  <a:moveTo>
                    <a:pt x="5" y="5"/>
                  </a:moveTo>
                  <a:cubicBezTo>
                    <a:pt x="5" y="5"/>
                    <a:pt x="4" y="5"/>
                    <a:pt x="4" y="6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4" y="50"/>
                    <a:pt x="5" y="51"/>
                    <a:pt x="5" y="51"/>
                  </a:cubicBezTo>
                  <a:cubicBezTo>
                    <a:pt x="63" y="51"/>
                    <a:pt x="63" y="51"/>
                    <a:pt x="63" y="51"/>
                  </a:cubicBezTo>
                  <a:cubicBezTo>
                    <a:pt x="63" y="51"/>
                    <a:pt x="64" y="50"/>
                    <a:pt x="64" y="49"/>
                  </a:cubicBezTo>
                  <a:cubicBezTo>
                    <a:pt x="64" y="6"/>
                    <a:pt x="64" y="6"/>
                    <a:pt x="64" y="6"/>
                  </a:cubicBezTo>
                  <a:cubicBezTo>
                    <a:pt x="64" y="5"/>
                    <a:pt x="63" y="5"/>
                    <a:pt x="63" y="5"/>
                  </a:cubicBezTo>
                  <a:lnTo>
                    <a:pt x="5" y="5"/>
                  </a:lnTo>
                  <a:close/>
                  <a:moveTo>
                    <a:pt x="16" y="23"/>
                  </a:moveTo>
                  <a:cubicBezTo>
                    <a:pt x="12" y="23"/>
                    <a:pt x="9" y="20"/>
                    <a:pt x="9" y="16"/>
                  </a:cubicBezTo>
                  <a:cubicBezTo>
                    <a:pt x="9" y="13"/>
                    <a:pt x="12" y="9"/>
                    <a:pt x="16" y="9"/>
                  </a:cubicBezTo>
                  <a:cubicBezTo>
                    <a:pt x="20" y="9"/>
                    <a:pt x="23" y="13"/>
                    <a:pt x="23" y="16"/>
                  </a:cubicBezTo>
                  <a:cubicBezTo>
                    <a:pt x="23" y="20"/>
                    <a:pt x="20" y="23"/>
                    <a:pt x="16" y="23"/>
                  </a:cubicBezTo>
                  <a:close/>
                  <a:moveTo>
                    <a:pt x="59" y="46"/>
                  </a:moveTo>
                  <a:cubicBezTo>
                    <a:pt x="9" y="46"/>
                    <a:pt x="9" y="46"/>
                    <a:pt x="9" y="46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20" y="28"/>
                    <a:pt x="20" y="28"/>
                    <a:pt x="20" y="28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44" y="15"/>
                    <a:pt x="44" y="15"/>
                    <a:pt x="44" y="15"/>
                  </a:cubicBezTo>
                  <a:cubicBezTo>
                    <a:pt x="59" y="30"/>
                    <a:pt x="59" y="30"/>
                    <a:pt x="59" y="30"/>
                  </a:cubicBezTo>
                  <a:lnTo>
                    <a:pt x="59" y="46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endParaRPr lang="id-ID" dirty="0">
                <a:latin typeface="+mn-ea"/>
              </a:endParaRPr>
            </a:p>
          </p:txBody>
        </p:sp>
      </p:grp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67CF1457-6715-72B8-4C89-CA3BA8081F12}"/>
              </a:ext>
            </a:extLst>
          </p:cNvPr>
          <p:cNvSpPr/>
          <p:nvPr/>
        </p:nvSpPr>
        <p:spPr>
          <a:xfrm>
            <a:off x="1196711" y="3480875"/>
            <a:ext cx="3286108" cy="270526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Ins="90000" rtlCol="0" anchor="t"/>
          <a:lstStyle/>
          <a:p>
            <a:r>
              <a:rPr lang="en-US" altLang="ko-KR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[</a:t>
            </a:r>
            <a:r>
              <a:rPr lang="ko-KR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영상</a:t>
            </a:r>
            <a:r>
              <a:rPr lang="en-US" altLang="ko-KR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] </a:t>
            </a:r>
            <a:r>
              <a:rPr lang="ko-KR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집중도 모델로 확 바뀐 아이들을 만나보세요</a:t>
            </a:r>
            <a:r>
              <a:rPr lang="en-US" altLang="ko-KR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!</a:t>
            </a:r>
            <a:endParaRPr lang="ko-KR" altLang="en-US" sz="10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0628B082-9607-BB19-3B3E-BAA70612CB49}"/>
              </a:ext>
            </a:extLst>
          </p:cNvPr>
          <p:cNvSpPr/>
          <p:nvPr/>
        </p:nvSpPr>
        <p:spPr>
          <a:xfrm>
            <a:off x="1196711" y="3284984"/>
            <a:ext cx="2880320" cy="205749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Ins="90000" rtlCol="0" anchor="t"/>
          <a:lstStyle/>
          <a:p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2022.05.03</a:t>
            </a:r>
            <a:endParaRPr lang="ko-KR" altLang="en-US" sz="9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38355C42-7407-892E-E494-FA23A9A80CA6}"/>
              </a:ext>
            </a:extLst>
          </p:cNvPr>
          <p:cNvSpPr/>
          <p:nvPr/>
        </p:nvSpPr>
        <p:spPr>
          <a:xfrm>
            <a:off x="4984976" y="3480875"/>
            <a:ext cx="3290056" cy="205749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Ins="90000" rtlCol="0" anchor="t"/>
          <a:lstStyle/>
          <a:p>
            <a:r>
              <a:rPr lang="en-US" altLang="ko-KR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[</a:t>
            </a:r>
            <a:r>
              <a:rPr lang="ko-KR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뉴스</a:t>
            </a:r>
            <a:r>
              <a:rPr lang="en-US" altLang="ko-KR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] </a:t>
            </a:r>
            <a:r>
              <a:rPr lang="en-US" altLang="ko-KR" sz="1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Raiseme</a:t>
            </a:r>
            <a:r>
              <a:rPr lang="en-US" altLang="ko-KR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 </a:t>
            </a:r>
            <a:r>
              <a:rPr lang="ko-KR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서울시교육청 온라인교실 지원사업 참여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2F020A47-96E2-0E23-6615-0521023A1D20}"/>
              </a:ext>
            </a:extLst>
          </p:cNvPr>
          <p:cNvSpPr/>
          <p:nvPr/>
        </p:nvSpPr>
        <p:spPr>
          <a:xfrm>
            <a:off x="4984976" y="3284984"/>
            <a:ext cx="2965158" cy="205749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Ins="90000" rtlCol="0" anchor="t"/>
          <a:lstStyle/>
          <a:p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2022.05.03</a:t>
            </a:r>
            <a:endParaRPr lang="ko-KR" altLang="en-US" sz="9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A8E6DAEC-224A-6361-0F20-445D653929F8}"/>
              </a:ext>
            </a:extLst>
          </p:cNvPr>
          <p:cNvSpPr/>
          <p:nvPr/>
        </p:nvSpPr>
        <p:spPr>
          <a:xfrm>
            <a:off x="1260395" y="1866941"/>
            <a:ext cx="166154" cy="166154"/>
          </a:xfrm>
          <a:prstGeom prst="ellipse">
            <a:avLst/>
          </a:prstGeom>
          <a:solidFill>
            <a:srgbClr val="C0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38" dirty="0">
                <a:solidFill>
                  <a:schemeClr val="bg1"/>
                </a:solidFill>
                <a:latin typeface="+mn-ea"/>
              </a:rPr>
              <a:t>3</a:t>
            </a:r>
            <a:endParaRPr lang="ko-KR" altLang="en-US" sz="738" dirty="0" err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60" name="이등변 삼각형 59">
            <a:extLst>
              <a:ext uri="{FF2B5EF4-FFF2-40B4-BE49-F238E27FC236}">
                <a16:creationId xmlns:a16="http://schemas.microsoft.com/office/drawing/2014/main" id="{41F95C6C-B2D1-6264-B0F2-FB040DD1CC27}"/>
              </a:ext>
            </a:extLst>
          </p:cNvPr>
          <p:cNvSpPr/>
          <p:nvPr/>
        </p:nvSpPr>
        <p:spPr>
          <a:xfrm rot="5400000">
            <a:off x="2466013" y="2292358"/>
            <a:ext cx="519732" cy="430624"/>
          </a:xfrm>
          <a:prstGeom prst="triangle">
            <a:avLst/>
          </a:prstGeom>
          <a:solidFill>
            <a:srgbClr val="BFBFBF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Ins="90000" rtlCol="0" anchor="ctr"/>
          <a:lstStyle/>
          <a:p>
            <a:pPr algn="l"/>
            <a:endParaRPr lang="ko-KR" altLang="en-US" sz="800" noProof="1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0C39F5F2-3269-250B-4679-89D37E51C5BB}"/>
              </a:ext>
            </a:extLst>
          </p:cNvPr>
          <p:cNvSpPr/>
          <p:nvPr/>
        </p:nvSpPr>
        <p:spPr>
          <a:xfrm>
            <a:off x="5145807" y="1866941"/>
            <a:ext cx="166154" cy="166154"/>
          </a:xfrm>
          <a:prstGeom prst="ellipse">
            <a:avLst/>
          </a:prstGeom>
          <a:solidFill>
            <a:srgbClr val="C0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38" dirty="0">
                <a:solidFill>
                  <a:schemeClr val="bg1"/>
                </a:solidFill>
                <a:latin typeface="+mn-ea"/>
              </a:rPr>
              <a:t>4</a:t>
            </a:r>
            <a:endParaRPr lang="ko-KR" altLang="en-US" sz="738" dirty="0" err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84EA9B24-819B-E647-DD6A-58E6C1968C3C}"/>
              </a:ext>
            </a:extLst>
          </p:cNvPr>
          <p:cNvSpPr/>
          <p:nvPr/>
        </p:nvSpPr>
        <p:spPr>
          <a:xfrm>
            <a:off x="217502" y="791183"/>
            <a:ext cx="9010636" cy="51606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 dirty="0">
              <a:latin typeface="+mn-ea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0FC1A606-BC59-E297-000E-754E5FACC2EF}"/>
              </a:ext>
            </a:extLst>
          </p:cNvPr>
          <p:cNvSpPr/>
          <p:nvPr/>
        </p:nvSpPr>
        <p:spPr>
          <a:xfrm>
            <a:off x="217502" y="791183"/>
            <a:ext cx="9010636" cy="51606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 dirty="0">
              <a:latin typeface="+mn-ea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9F303068-830C-B5C4-E18D-ED2813600134}"/>
              </a:ext>
            </a:extLst>
          </p:cNvPr>
          <p:cNvSpPr/>
          <p:nvPr/>
        </p:nvSpPr>
        <p:spPr bwMode="auto">
          <a:xfrm>
            <a:off x="338543" y="949952"/>
            <a:ext cx="1004929" cy="198522"/>
          </a:xfrm>
          <a:prstGeom prst="rect">
            <a:avLst/>
          </a:prstGeom>
          <a:noFill/>
          <a:ln w="28575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lIns="36000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050" b="1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Raiseme </a:t>
            </a:r>
            <a:r>
              <a:rPr lang="en-US" altLang="ko-KR" sz="1050" b="1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Logo</a:t>
            </a:r>
            <a:endParaRPr kumimoji="0" lang="ko-KR" altLang="en-US" sz="1050" b="1" dirty="0">
              <a:solidFill>
                <a:schemeClr val="bg1">
                  <a:lumMod val="65000"/>
                </a:schemeClr>
              </a:solidFill>
              <a:latin typeface="+mn-ea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41161F1-3D0E-A348-7B43-4DCD2B45B6A9}"/>
              </a:ext>
            </a:extLst>
          </p:cNvPr>
          <p:cNvSpPr txBox="1"/>
          <p:nvPr/>
        </p:nvSpPr>
        <p:spPr>
          <a:xfrm>
            <a:off x="6758404" y="926102"/>
            <a:ext cx="502309" cy="246221"/>
          </a:xfrm>
          <a:prstGeom prst="rect">
            <a:avLst/>
          </a:prstGeom>
          <a:noFill/>
        </p:spPr>
        <p:txBody>
          <a:bodyPr wrap="none" lIns="36000" rIns="36000" rtlCol="0" anchor="ctr">
            <a:spAutoFit/>
          </a:bodyPr>
          <a:lstStyle/>
          <a:p>
            <a:pPr algn="ctr"/>
            <a:r>
              <a:rPr kumimoji="1" lang="en-US" altLang="en-US" sz="1000" b="1" dirty="0">
                <a:latin typeface="+mn-ea"/>
              </a:rPr>
              <a:t>Service</a:t>
            </a:r>
            <a:endParaRPr kumimoji="1" lang="x-none" altLang="en-US" sz="1000" b="1" dirty="0">
              <a:latin typeface="+mn-ea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BBA6254-E069-547B-B62D-1DFE0B62133E}"/>
              </a:ext>
            </a:extLst>
          </p:cNvPr>
          <p:cNvSpPr txBox="1"/>
          <p:nvPr/>
        </p:nvSpPr>
        <p:spPr>
          <a:xfrm>
            <a:off x="8651687" y="926102"/>
            <a:ext cx="407731" cy="246221"/>
          </a:xfrm>
          <a:prstGeom prst="rect">
            <a:avLst/>
          </a:prstGeom>
          <a:noFill/>
        </p:spPr>
        <p:txBody>
          <a:bodyPr wrap="none" lIns="36000" rIns="36000" rtlCol="0" anchor="ctr">
            <a:spAutoFit/>
          </a:bodyPr>
          <a:lstStyle/>
          <a:p>
            <a:pPr algn="ctr"/>
            <a:r>
              <a:rPr kumimoji="1" lang="en-US" altLang="en-US" sz="1000" b="1" dirty="0">
                <a:latin typeface="+mn-ea"/>
              </a:rPr>
              <a:t>News</a:t>
            </a:r>
            <a:endParaRPr kumimoji="1" lang="x-none" altLang="en-US" sz="1000" b="1" dirty="0">
              <a:latin typeface="+mn-ea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8994226-BA7B-AC69-40BC-CB7E2E1F9BCF}"/>
              </a:ext>
            </a:extLst>
          </p:cNvPr>
          <p:cNvSpPr txBox="1"/>
          <p:nvPr/>
        </p:nvSpPr>
        <p:spPr>
          <a:xfrm>
            <a:off x="7893956" y="926102"/>
            <a:ext cx="620930" cy="246221"/>
          </a:xfrm>
          <a:prstGeom prst="rect">
            <a:avLst/>
          </a:prstGeom>
          <a:noFill/>
        </p:spPr>
        <p:txBody>
          <a:bodyPr wrap="none" lIns="36000" rIns="36000" rtlCol="0" anchor="ctr">
            <a:spAutoFit/>
          </a:bodyPr>
          <a:lstStyle/>
          <a:p>
            <a:pPr algn="ctr"/>
            <a:r>
              <a:rPr kumimoji="1" lang="en-US" altLang="en-US" sz="1000" b="1" dirty="0">
                <a:latin typeface="+mn-ea"/>
              </a:rPr>
              <a:t>Use Case</a:t>
            </a:r>
            <a:endParaRPr kumimoji="1" lang="x-none" altLang="en-US" sz="1000" b="1" dirty="0">
              <a:latin typeface="+mn-ea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A51D625C-666A-034D-8092-4E4747565340}"/>
              </a:ext>
            </a:extLst>
          </p:cNvPr>
          <p:cNvSpPr txBox="1"/>
          <p:nvPr/>
        </p:nvSpPr>
        <p:spPr>
          <a:xfrm>
            <a:off x="6170591" y="926102"/>
            <a:ext cx="451012" cy="246221"/>
          </a:xfrm>
          <a:prstGeom prst="rect">
            <a:avLst/>
          </a:prstGeom>
          <a:noFill/>
        </p:spPr>
        <p:txBody>
          <a:bodyPr wrap="none" lIns="36000" rIns="36000" rtlCol="0"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000" b="1" dirty="0">
                <a:latin typeface="+mn-ea"/>
              </a:rPr>
              <a:t>About</a:t>
            </a:r>
            <a:endParaRPr kumimoji="0" lang="ko-KR" altLang="en-US" sz="1000" b="1" dirty="0">
              <a:latin typeface="+mn-ea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0ACCB8BB-A0A7-AD09-5A1B-3753B4397B41}"/>
              </a:ext>
            </a:extLst>
          </p:cNvPr>
          <p:cNvSpPr txBox="1"/>
          <p:nvPr/>
        </p:nvSpPr>
        <p:spPr>
          <a:xfrm>
            <a:off x="7397514" y="926102"/>
            <a:ext cx="359641" cy="246221"/>
          </a:xfrm>
          <a:prstGeom prst="rect">
            <a:avLst/>
          </a:prstGeom>
          <a:noFill/>
        </p:spPr>
        <p:txBody>
          <a:bodyPr wrap="none" lIns="36000" rIns="36000" rtlCol="0" anchor="ctr">
            <a:spAutoFit/>
          </a:bodyPr>
          <a:lstStyle/>
          <a:p>
            <a:pPr algn="ctr"/>
            <a:r>
              <a:rPr kumimoji="1" lang="en-US" altLang="en-US" sz="1000" b="1" dirty="0">
                <a:latin typeface="+mn-ea"/>
              </a:rPr>
              <a:t>Tech</a:t>
            </a:r>
            <a:endParaRPr kumimoji="1" lang="x-none" altLang="en-US" sz="10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8337553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697315" y="2726581"/>
            <a:ext cx="4801507" cy="1262140"/>
          </a:xfrm>
          <a:prstGeom prst="rect">
            <a:avLst/>
          </a:prstGeom>
          <a:noFill/>
        </p:spPr>
        <p:txBody>
          <a:bodyPr wrap="none" rtlCol="0" anchor="t" anchorCtr="0">
            <a:spAutoFit/>
          </a:bodyPr>
          <a:lstStyle/>
          <a:p>
            <a:pPr marL="0" marR="0" lvl="0" indent="0" algn="ctr" defTabSz="912736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15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2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ffectLst>
                  <a:reflection blurRad="6350" stA="17000" endPos="28000" dist="6350" dir="5400000" sy="-100000" algn="bl" rotWithShape="0"/>
                </a:effectLst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50813011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218472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2">
            <a:extLst>
              <a:ext uri="{FF2B5EF4-FFF2-40B4-BE49-F238E27FC236}">
                <a16:creationId xmlns:a16="http://schemas.microsoft.com/office/drawing/2014/main" id="{12E83F99-40DA-4013-A962-9809F83223C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  <a:ea typeface="+mn-ea"/>
              </a:rPr>
              <a:t>Main</a:t>
            </a:r>
            <a:endParaRPr lang="ko-KR" altLang="en-US" dirty="0"/>
          </a:p>
        </p:txBody>
      </p:sp>
      <p:sp>
        <p:nvSpPr>
          <p:cNvPr id="14" name="부제목 13">
            <a:extLst>
              <a:ext uri="{FF2B5EF4-FFF2-40B4-BE49-F238E27FC236}">
                <a16:creationId xmlns:a16="http://schemas.microsoft.com/office/drawing/2014/main" id="{05CC0D18-5782-43CF-B19A-67A4F88C7DE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Main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7A4DF9E-5A5A-6677-30C6-512F13E289C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M_MAIN_01</a:t>
            </a:r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44D72F1-8E06-8C73-C36D-579E0727D1C0}"/>
              </a:ext>
            </a:extLst>
          </p:cNvPr>
          <p:cNvSpPr txBox="1"/>
          <p:nvPr/>
        </p:nvSpPr>
        <p:spPr>
          <a:xfrm>
            <a:off x="550862" y="1410259"/>
            <a:ext cx="33697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Raiseme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는 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Vision AI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로 눈에 보이는 것보다</a:t>
            </a:r>
          </a:p>
          <a:p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더 많은 것을 알 수 있도록 연구합니다</a:t>
            </a:r>
          </a:p>
        </p:txBody>
      </p:sp>
      <p:graphicFrame>
        <p:nvGraphicFramePr>
          <p:cNvPr id="68" name="표 67">
            <a:extLst>
              <a:ext uri="{FF2B5EF4-FFF2-40B4-BE49-F238E27FC236}">
                <a16:creationId xmlns:a16="http://schemas.microsoft.com/office/drawing/2014/main" id="{0CD9B7FF-E903-DBA6-08FD-25F074B461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4172161"/>
              </p:ext>
            </p:extLst>
          </p:nvPr>
        </p:nvGraphicFramePr>
        <p:xfrm>
          <a:off x="9317697" y="798693"/>
          <a:ext cx="2656801" cy="24415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6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61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5521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B="6480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lnSpc>
                          <a:spcPts val="1200"/>
                        </a:lnSpc>
                        <a:buFontTx/>
                        <a:buNone/>
                      </a:pPr>
                      <a:r>
                        <a:rPr lang="en-US" altLang="ko-KR" sz="800" b="1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AI </a:t>
                      </a:r>
                      <a:r>
                        <a:rPr lang="ko-KR" altLang="en-US" sz="800" b="1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모델 소개</a:t>
                      </a:r>
                      <a:endParaRPr lang="en-US" altLang="ko-KR" sz="800" b="1" baseline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Char char="-"/>
                        <a:tabLst/>
                        <a:defRPr/>
                      </a:pP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"/>
                          <a:sym typeface="Arial"/>
                        </a:rPr>
                        <a:t>4</a:t>
                      </a:r>
                      <a:r>
                        <a:rPr kumimoji="0" lang="ko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"/>
                          <a:sym typeface="Arial"/>
                        </a:rPr>
                        <a:t>개</a:t>
                      </a: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"/>
                          <a:sym typeface="Arial"/>
                        </a:rPr>
                        <a:t>(</a:t>
                      </a:r>
                      <a:r>
                        <a:rPr kumimoji="0" lang="ko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"/>
                          <a:sym typeface="Arial"/>
                        </a:rPr>
                        <a:t>집중도</a:t>
                      </a: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kumimoji="0" lang="ko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"/>
                          <a:sym typeface="Arial"/>
                        </a:rPr>
                        <a:t>흥미도</a:t>
                      </a: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kumimoji="0" lang="ko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"/>
                          <a:sym typeface="Arial"/>
                        </a:rPr>
                        <a:t>자세 분석</a:t>
                      </a: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"/>
                          <a:sym typeface="Arial"/>
                        </a:rPr>
                        <a:t>) AI </a:t>
                      </a:r>
                      <a:r>
                        <a:rPr kumimoji="0" lang="ko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"/>
                          <a:sym typeface="Arial"/>
                        </a:rPr>
                        <a:t>모델 소개</a:t>
                      </a: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Char char="-"/>
                        <a:tabLst/>
                        <a:defRPr/>
                      </a:pP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"/>
                          <a:sym typeface="Arial"/>
                        </a:rPr>
                        <a:t>3a.</a:t>
                      </a:r>
                      <a:r>
                        <a:rPr kumimoji="0" lang="ko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"/>
                          <a:sym typeface="Arial"/>
                        </a:rPr>
                        <a:t> 버튼 선택 시</a:t>
                      </a: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kumimoji="0" lang="ko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"/>
                          <a:sym typeface="Arial"/>
                        </a:rPr>
                        <a:t>집중도 분석  소개 페이지로 이동 </a:t>
                      </a: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3483CB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Quattrocento Sans"/>
                          <a:sym typeface="Quattrocento Sans"/>
                        </a:rPr>
                        <a:t>[Screen ID: T_CONC_01_T]</a:t>
                      </a:r>
                      <a:endParaRPr kumimoji="0" lang="ko-KR" altLang="en-US" sz="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3483CB"/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Quattrocento Sans"/>
                        <a:sym typeface="Quattrocento Sans"/>
                      </a:endParaRP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483CB"/>
                        </a:buClr>
                        <a:buSzPts val="800"/>
                        <a:buFont typeface="Quattrocento Sans"/>
                        <a:buChar char="-"/>
                        <a:tabLst/>
                        <a:defRPr/>
                      </a:pP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Quattrocento Sans"/>
                          <a:sym typeface="Quattrocento Sans"/>
                        </a:rPr>
                        <a:t>3b.</a:t>
                      </a:r>
                      <a:r>
                        <a:rPr kumimoji="0" lang="ko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Quattrocento Sans"/>
                          <a:sym typeface="Quattrocento Sans"/>
                        </a:rPr>
                        <a:t> 버튼 선택 시</a:t>
                      </a: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Quattrocento Sans"/>
                          <a:sym typeface="Quattrocento Sans"/>
                        </a:rPr>
                        <a:t>, </a:t>
                      </a:r>
                      <a:r>
                        <a:rPr kumimoji="0" lang="ko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Quattrocento Sans"/>
                          <a:sym typeface="Quattrocento Sans"/>
                        </a:rPr>
                        <a:t>흥미도 분석 소개 페이지로 이동</a:t>
                      </a:r>
                      <a:r>
                        <a:rPr kumimoji="0" lang="ko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3483CB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Quattrocento Sans"/>
                          <a:sym typeface="Quattrocento Sans"/>
                        </a:rPr>
                        <a:t> </a:t>
                      </a: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3483CB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Quattrocento Sans"/>
                          <a:sym typeface="Quattrocento Sans"/>
                        </a:rPr>
                        <a:t>[Screen ID: T_INTE_01_T]</a:t>
                      </a:r>
                      <a:endParaRPr kumimoji="0" lang="ko-KR" altLang="en-US" sz="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3483CB"/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Quattrocento Sans"/>
                        <a:sym typeface="Quattrocento Sans"/>
                      </a:endParaRP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483CB"/>
                        </a:buClr>
                        <a:buSzPts val="800"/>
                        <a:buFont typeface="Quattrocento Sans"/>
                        <a:buChar char="-"/>
                        <a:tabLst/>
                        <a:defRPr/>
                      </a:pP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Quattrocento Sans"/>
                          <a:sym typeface="Quattrocento Sans"/>
                        </a:rPr>
                        <a:t>3c.</a:t>
                      </a:r>
                      <a:r>
                        <a:rPr kumimoji="0" lang="ko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Quattrocento Sans"/>
                          <a:sym typeface="Quattrocento Sans"/>
                        </a:rPr>
                        <a:t> 버튼 선택 시</a:t>
                      </a: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Quattrocento Sans"/>
                          <a:sym typeface="Quattrocento Sans"/>
                        </a:rPr>
                        <a:t>, </a:t>
                      </a:r>
                      <a:r>
                        <a:rPr kumimoji="0" lang="ko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Quattrocento Sans"/>
                          <a:sym typeface="Quattrocento Sans"/>
                        </a:rPr>
                        <a:t>자세 분석 소개 페이지로 이동 </a:t>
                      </a: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3483CB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Quattrocento Sans"/>
                          <a:sym typeface="Quattrocento Sans"/>
                        </a:rPr>
                        <a:t>[Screen ID: T_POST_01_T]</a:t>
                      </a:r>
                      <a:endParaRPr kumimoji="0" lang="ko-KR" altLang="en-US" sz="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3483CB"/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Quattrocento Sans"/>
                        <a:sym typeface="Quattrocento Sans"/>
                      </a:endParaRP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483CB"/>
                        </a:buClr>
                        <a:buSzPts val="800"/>
                        <a:buFont typeface="Quattrocento Sans"/>
                        <a:buChar char="-"/>
                        <a:tabLst/>
                        <a:defRPr/>
                      </a:pP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Quattrocento Sans"/>
                          <a:sym typeface="Quattrocento Sans"/>
                        </a:rPr>
                        <a:t>3d.</a:t>
                      </a:r>
                      <a:r>
                        <a:rPr kumimoji="0" lang="ko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Quattrocento Sans"/>
                          <a:sym typeface="Quattrocento Sans"/>
                        </a:rPr>
                        <a:t> 버튼 선택 시</a:t>
                      </a: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Quattrocento Sans"/>
                          <a:sym typeface="Quattrocento Sans"/>
                        </a:rPr>
                        <a:t>, </a:t>
                      </a:r>
                      <a:r>
                        <a:rPr kumimoji="0" lang="ko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Quattrocento Sans"/>
                          <a:sym typeface="Quattrocento Sans"/>
                        </a:rPr>
                        <a:t>부정행위 검출 소개 페이지로 이동 </a:t>
                      </a: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3483CB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Quattrocento Sans"/>
                          <a:sym typeface="Quattrocento Sans"/>
                        </a:rPr>
                        <a:t>[Screen ID: T_TEST_01_T]</a:t>
                      </a:r>
                      <a:endParaRPr kumimoji="0" lang="ko-KR" altLang="en-US" sz="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3483CB"/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Quattrocento Sans"/>
                        <a:sym typeface="Quattrocento Sans"/>
                      </a:endParaRPr>
                    </a:p>
                  </a:txBody>
                  <a:tcPr marB="648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5521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B="6480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lnSpc>
                          <a:spcPts val="1200"/>
                        </a:lnSpc>
                        <a:buFontTx/>
                        <a:buNone/>
                      </a:pPr>
                      <a:r>
                        <a:rPr lang="en-US" altLang="ko-KR" sz="800" b="1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AI </a:t>
                      </a:r>
                      <a:r>
                        <a:rPr lang="ko-KR" altLang="en-US" sz="800" b="1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모델 차별화 포인트</a:t>
                      </a:r>
                      <a:endParaRPr lang="en-US" altLang="ko-KR" sz="800" b="1" baseline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lnSpc>
                          <a:spcPts val="1200"/>
                        </a:lnSpc>
                        <a:buFontTx/>
                        <a:buChar char="-"/>
                      </a:pP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각 모델들의 차별화 포인트 취합</a:t>
                      </a: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&amp;</a:t>
                      </a: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요약한 소개 영역</a:t>
                      </a:r>
                      <a:endParaRPr lang="en-US" altLang="ko-KR" sz="800" b="0" baseline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B="648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0329683"/>
                  </a:ext>
                </a:extLst>
              </a:tr>
            </a:tbl>
          </a:graphicData>
        </a:graphic>
      </p:graphicFrame>
      <p:sp>
        <p:nvSpPr>
          <p:cNvPr id="99" name="타원 98">
            <a:extLst>
              <a:ext uri="{FF2B5EF4-FFF2-40B4-BE49-F238E27FC236}">
                <a16:creationId xmlns:a16="http://schemas.microsoft.com/office/drawing/2014/main" id="{D7193295-1996-F970-3772-9F36C0A75305}"/>
              </a:ext>
            </a:extLst>
          </p:cNvPr>
          <p:cNvSpPr/>
          <p:nvPr/>
        </p:nvSpPr>
        <p:spPr>
          <a:xfrm>
            <a:off x="342741" y="1439123"/>
            <a:ext cx="166154" cy="166154"/>
          </a:xfrm>
          <a:prstGeom prst="ellipse">
            <a:avLst/>
          </a:prstGeom>
          <a:solidFill>
            <a:srgbClr val="C0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38" dirty="0">
                <a:solidFill>
                  <a:schemeClr val="bg1"/>
                </a:solidFill>
                <a:latin typeface="+mn-ea"/>
              </a:rPr>
              <a:t>3</a:t>
            </a:r>
            <a:endParaRPr lang="ko-KR" altLang="en-US" sz="738" dirty="0" err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108" name="Button">
            <a:extLst>
              <a:ext uri="{FF2B5EF4-FFF2-40B4-BE49-F238E27FC236}">
                <a16:creationId xmlns:a16="http://schemas.microsoft.com/office/drawing/2014/main" id="{2F28980F-5C07-449B-A7D2-8731CD17D799}"/>
              </a:ext>
            </a:extLst>
          </p:cNvPr>
          <p:cNvSpPr>
            <a:spLocks/>
          </p:cNvSpPr>
          <p:nvPr/>
        </p:nvSpPr>
        <p:spPr bwMode="auto">
          <a:xfrm>
            <a:off x="550862" y="3909629"/>
            <a:ext cx="573864" cy="241995"/>
          </a:xfrm>
          <a:prstGeom prst="roundRect">
            <a:avLst>
              <a:gd name="adj" fmla="val 8776"/>
            </a:avLst>
          </a:prstGeom>
          <a:solidFill>
            <a:srgbClr val="FFFFFF"/>
          </a:solidFill>
          <a:ln w="635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more &gt;</a:t>
            </a:r>
          </a:p>
        </p:txBody>
      </p:sp>
      <p:sp>
        <p:nvSpPr>
          <p:cNvPr id="114" name="Button">
            <a:extLst>
              <a:ext uri="{FF2B5EF4-FFF2-40B4-BE49-F238E27FC236}">
                <a16:creationId xmlns:a16="http://schemas.microsoft.com/office/drawing/2014/main" id="{84B97486-993F-A35B-07EE-5AADA6F5486D}"/>
              </a:ext>
            </a:extLst>
          </p:cNvPr>
          <p:cNvSpPr>
            <a:spLocks/>
          </p:cNvSpPr>
          <p:nvPr/>
        </p:nvSpPr>
        <p:spPr bwMode="auto">
          <a:xfrm>
            <a:off x="2686572" y="3909629"/>
            <a:ext cx="573864" cy="241995"/>
          </a:xfrm>
          <a:prstGeom prst="roundRect">
            <a:avLst>
              <a:gd name="adj" fmla="val 8776"/>
            </a:avLst>
          </a:prstGeom>
          <a:solidFill>
            <a:srgbClr val="FFFFFF"/>
          </a:solidFill>
          <a:ln w="635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more &gt;</a:t>
            </a:r>
          </a:p>
        </p:txBody>
      </p:sp>
      <p:sp>
        <p:nvSpPr>
          <p:cNvPr id="119" name="Button">
            <a:extLst>
              <a:ext uri="{FF2B5EF4-FFF2-40B4-BE49-F238E27FC236}">
                <a16:creationId xmlns:a16="http://schemas.microsoft.com/office/drawing/2014/main" id="{35926213-C65E-F915-6D89-B0D7FD2E1AC3}"/>
              </a:ext>
            </a:extLst>
          </p:cNvPr>
          <p:cNvSpPr>
            <a:spLocks/>
          </p:cNvSpPr>
          <p:nvPr/>
        </p:nvSpPr>
        <p:spPr bwMode="auto">
          <a:xfrm>
            <a:off x="4860379" y="3909629"/>
            <a:ext cx="573864" cy="241995"/>
          </a:xfrm>
          <a:prstGeom prst="roundRect">
            <a:avLst>
              <a:gd name="adj" fmla="val 8776"/>
            </a:avLst>
          </a:prstGeom>
          <a:solidFill>
            <a:srgbClr val="FFFFFF"/>
          </a:solidFill>
          <a:ln w="635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more &gt;</a:t>
            </a:r>
          </a:p>
        </p:txBody>
      </p:sp>
      <p:sp>
        <p:nvSpPr>
          <p:cNvPr id="121" name="타원 120">
            <a:extLst>
              <a:ext uri="{FF2B5EF4-FFF2-40B4-BE49-F238E27FC236}">
                <a16:creationId xmlns:a16="http://schemas.microsoft.com/office/drawing/2014/main" id="{9B215001-5606-8494-61E5-05C96FA9AE4A}"/>
              </a:ext>
            </a:extLst>
          </p:cNvPr>
          <p:cNvSpPr/>
          <p:nvPr/>
        </p:nvSpPr>
        <p:spPr>
          <a:xfrm>
            <a:off x="425818" y="3903449"/>
            <a:ext cx="166154" cy="166154"/>
          </a:xfrm>
          <a:prstGeom prst="ellipse">
            <a:avLst/>
          </a:prstGeom>
          <a:solidFill>
            <a:srgbClr val="C0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38" dirty="0">
                <a:solidFill>
                  <a:schemeClr val="bg1"/>
                </a:solidFill>
                <a:latin typeface="+mn-ea"/>
              </a:rPr>
              <a:t>3a</a:t>
            </a:r>
            <a:endParaRPr lang="ko-KR" altLang="en-US" sz="738" dirty="0" err="1">
              <a:solidFill>
                <a:schemeClr val="bg1"/>
              </a:solidFill>
              <a:latin typeface="+mn-ea"/>
            </a:endParaRPr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C4DC326D-ADC0-3DF1-A636-D9E5830870C9}"/>
              </a:ext>
            </a:extLst>
          </p:cNvPr>
          <p:cNvGrpSpPr/>
          <p:nvPr/>
        </p:nvGrpSpPr>
        <p:grpSpPr>
          <a:xfrm>
            <a:off x="550862" y="1968851"/>
            <a:ext cx="1908733" cy="1279170"/>
            <a:chOff x="550862" y="2149830"/>
            <a:chExt cx="1908733" cy="1279170"/>
          </a:xfrm>
        </p:grpSpPr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28C974CF-C324-F924-B064-4AEF5BBCCE49}"/>
                </a:ext>
              </a:extLst>
            </p:cNvPr>
            <p:cNvSpPr/>
            <p:nvPr/>
          </p:nvSpPr>
          <p:spPr bwMode="auto">
            <a:xfrm>
              <a:off x="550862" y="2149830"/>
              <a:ext cx="1908733" cy="1279170"/>
            </a:xfrm>
            <a:prstGeom prst="rect">
              <a:avLst/>
            </a:prstGeom>
            <a:solidFill>
              <a:srgbClr val="D9D9D9"/>
            </a:solidFill>
            <a:ln w="2857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kumimoji="0" lang="ko-KR" altLang="en-US" dirty="0">
                <a:solidFill>
                  <a:srgbClr val="FF0000"/>
                </a:solidFill>
                <a:latin typeface="+mn-ea"/>
              </a:endParaRPr>
            </a:p>
          </p:txBody>
        </p:sp>
        <p:sp>
          <p:nvSpPr>
            <p:cNvPr id="58" name="Freeform 129">
              <a:extLst>
                <a:ext uri="{FF2B5EF4-FFF2-40B4-BE49-F238E27FC236}">
                  <a16:creationId xmlns:a16="http://schemas.microsoft.com/office/drawing/2014/main" id="{FC02EF70-D236-3581-BBCC-CF68641E88B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25595" y="2560513"/>
              <a:ext cx="559267" cy="457805"/>
            </a:xfrm>
            <a:custGeom>
              <a:avLst/>
              <a:gdLst>
                <a:gd name="T0" fmla="*/ 800850339 w 68"/>
                <a:gd name="T1" fmla="*/ 578081024 h 55"/>
                <a:gd name="T2" fmla="*/ 741964184 w 68"/>
                <a:gd name="T3" fmla="*/ 648868068 h 55"/>
                <a:gd name="T4" fmla="*/ 58886155 w 68"/>
                <a:gd name="T5" fmla="*/ 648868068 h 55"/>
                <a:gd name="T6" fmla="*/ 0 w 68"/>
                <a:gd name="T7" fmla="*/ 578081024 h 55"/>
                <a:gd name="T8" fmla="*/ 0 w 68"/>
                <a:gd name="T9" fmla="*/ 70787044 h 55"/>
                <a:gd name="T10" fmla="*/ 58886155 w 68"/>
                <a:gd name="T11" fmla="*/ 0 h 55"/>
                <a:gd name="T12" fmla="*/ 741964184 w 68"/>
                <a:gd name="T13" fmla="*/ 0 h 55"/>
                <a:gd name="T14" fmla="*/ 800850339 w 68"/>
                <a:gd name="T15" fmla="*/ 70787044 h 55"/>
                <a:gd name="T16" fmla="*/ 800850339 w 68"/>
                <a:gd name="T17" fmla="*/ 578081024 h 55"/>
                <a:gd name="T18" fmla="*/ 58886155 w 68"/>
                <a:gd name="T19" fmla="*/ 58988631 h 55"/>
                <a:gd name="T20" fmla="*/ 47108238 w 68"/>
                <a:gd name="T21" fmla="*/ 70787044 h 55"/>
                <a:gd name="T22" fmla="*/ 47108238 w 68"/>
                <a:gd name="T23" fmla="*/ 578081024 h 55"/>
                <a:gd name="T24" fmla="*/ 58886155 w 68"/>
                <a:gd name="T25" fmla="*/ 601677850 h 55"/>
                <a:gd name="T26" fmla="*/ 741964184 w 68"/>
                <a:gd name="T27" fmla="*/ 601677850 h 55"/>
                <a:gd name="T28" fmla="*/ 753742101 w 68"/>
                <a:gd name="T29" fmla="*/ 578081024 h 55"/>
                <a:gd name="T30" fmla="*/ 753742101 w 68"/>
                <a:gd name="T31" fmla="*/ 70787044 h 55"/>
                <a:gd name="T32" fmla="*/ 741964184 w 68"/>
                <a:gd name="T33" fmla="*/ 58988631 h 55"/>
                <a:gd name="T34" fmla="*/ 58886155 w 68"/>
                <a:gd name="T35" fmla="*/ 58988631 h 55"/>
                <a:gd name="T36" fmla="*/ 188436383 w 68"/>
                <a:gd name="T37" fmla="*/ 271346327 h 55"/>
                <a:gd name="T38" fmla="*/ 105994393 w 68"/>
                <a:gd name="T39" fmla="*/ 188760870 h 55"/>
                <a:gd name="T40" fmla="*/ 188436383 w 68"/>
                <a:gd name="T41" fmla="*/ 106178848 h 55"/>
                <a:gd name="T42" fmla="*/ 270874942 w 68"/>
                <a:gd name="T43" fmla="*/ 188760870 h 55"/>
                <a:gd name="T44" fmla="*/ 188436383 w 68"/>
                <a:gd name="T45" fmla="*/ 271346327 h 55"/>
                <a:gd name="T46" fmla="*/ 694855946 w 68"/>
                <a:gd name="T47" fmla="*/ 542689220 h 55"/>
                <a:gd name="T48" fmla="*/ 105994393 w 68"/>
                <a:gd name="T49" fmla="*/ 542689220 h 55"/>
                <a:gd name="T50" fmla="*/ 105994393 w 68"/>
                <a:gd name="T51" fmla="*/ 460107198 h 55"/>
                <a:gd name="T52" fmla="*/ 235544621 w 68"/>
                <a:gd name="T53" fmla="*/ 330331523 h 55"/>
                <a:gd name="T54" fmla="*/ 306208694 w 68"/>
                <a:gd name="T55" fmla="*/ 389320154 h 55"/>
                <a:gd name="T56" fmla="*/ 518197480 w 68"/>
                <a:gd name="T57" fmla="*/ 176962457 h 55"/>
                <a:gd name="T58" fmla="*/ 694855946 w 68"/>
                <a:gd name="T59" fmla="*/ 353928349 h 55"/>
                <a:gd name="T60" fmla="*/ 694855946 w 68"/>
                <a:gd name="T61" fmla="*/ 542689220 h 55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0" t="0" r="r" b="b"/>
              <a:pathLst>
                <a:path w="68" h="55">
                  <a:moveTo>
                    <a:pt x="68" y="49"/>
                  </a:moveTo>
                  <a:cubicBezTo>
                    <a:pt x="68" y="53"/>
                    <a:pt x="66" y="55"/>
                    <a:pt x="63" y="55"/>
                  </a:cubicBezTo>
                  <a:cubicBezTo>
                    <a:pt x="5" y="55"/>
                    <a:pt x="5" y="55"/>
                    <a:pt x="5" y="55"/>
                  </a:cubicBezTo>
                  <a:cubicBezTo>
                    <a:pt x="2" y="55"/>
                    <a:pt x="0" y="53"/>
                    <a:pt x="0" y="4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5" y="0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66" y="0"/>
                    <a:pt x="68" y="3"/>
                    <a:pt x="68" y="6"/>
                  </a:cubicBezTo>
                  <a:lnTo>
                    <a:pt x="68" y="49"/>
                  </a:lnTo>
                  <a:close/>
                  <a:moveTo>
                    <a:pt x="5" y="5"/>
                  </a:moveTo>
                  <a:cubicBezTo>
                    <a:pt x="5" y="5"/>
                    <a:pt x="4" y="5"/>
                    <a:pt x="4" y="6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4" y="50"/>
                    <a:pt x="5" y="51"/>
                    <a:pt x="5" y="51"/>
                  </a:cubicBezTo>
                  <a:cubicBezTo>
                    <a:pt x="63" y="51"/>
                    <a:pt x="63" y="51"/>
                    <a:pt x="63" y="51"/>
                  </a:cubicBezTo>
                  <a:cubicBezTo>
                    <a:pt x="63" y="51"/>
                    <a:pt x="64" y="50"/>
                    <a:pt x="64" y="49"/>
                  </a:cubicBezTo>
                  <a:cubicBezTo>
                    <a:pt x="64" y="6"/>
                    <a:pt x="64" y="6"/>
                    <a:pt x="64" y="6"/>
                  </a:cubicBezTo>
                  <a:cubicBezTo>
                    <a:pt x="64" y="5"/>
                    <a:pt x="63" y="5"/>
                    <a:pt x="63" y="5"/>
                  </a:cubicBezTo>
                  <a:lnTo>
                    <a:pt x="5" y="5"/>
                  </a:lnTo>
                  <a:close/>
                  <a:moveTo>
                    <a:pt x="16" y="23"/>
                  </a:moveTo>
                  <a:cubicBezTo>
                    <a:pt x="12" y="23"/>
                    <a:pt x="9" y="20"/>
                    <a:pt x="9" y="16"/>
                  </a:cubicBezTo>
                  <a:cubicBezTo>
                    <a:pt x="9" y="13"/>
                    <a:pt x="12" y="9"/>
                    <a:pt x="16" y="9"/>
                  </a:cubicBezTo>
                  <a:cubicBezTo>
                    <a:pt x="20" y="9"/>
                    <a:pt x="23" y="13"/>
                    <a:pt x="23" y="16"/>
                  </a:cubicBezTo>
                  <a:cubicBezTo>
                    <a:pt x="23" y="20"/>
                    <a:pt x="20" y="23"/>
                    <a:pt x="16" y="23"/>
                  </a:cubicBezTo>
                  <a:close/>
                  <a:moveTo>
                    <a:pt x="59" y="46"/>
                  </a:moveTo>
                  <a:cubicBezTo>
                    <a:pt x="9" y="46"/>
                    <a:pt x="9" y="46"/>
                    <a:pt x="9" y="46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20" y="28"/>
                    <a:pt x="20" y="28"/>
                    <a:pt x="20" y="28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44" y="15"/>
                    <a:pt x="44" y="15"/>
                    <a:pt x="44" y="15"/>
                  </a:cubicBezTo>
                  <a:cubicBezTo>
                    <a:pt x="59" y="30"/>
                    <a:pt x="59" y="30"/>
                    <a:pt x="59" y="30"/>
                  </a:cubicBezTo>
                  <a:lnTo>
                    <a:pt x="59" y="46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endParaRPr lang="id-ID" dirty="0">
                <a:latin typeface="+mn-ea"/>
              </a:endParaRP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7F16A6EA-2BEA-0034-807B-487C1FC0F74B}"/>
              </a:ext>
            </a:extLst>
          </p:cNvPr>
          <p:cNvGrpSpPr/>
          <p:nvPr/>
        </p:nvGrpSpPr>
        <p:grpSpPr>
          <a:xfrm>
            <a:off x="2686572" y="1968851"/>
            <a:ext cx="1908733" cy="1279170"/>
            <a:chOff x="550862" y="2149830"/>
            <a:chExt cx="1908733" cy="1279170"/>
          </a:xfrm>
        </p:grpSpPr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FA8C403F-7688-DC62-9418-89FF621C8B74}"/>
                </a:ext>
              </a:extLst>
            </p:cNvPr>
            <p:cNvSpPr/>
            <p:nvPr/>
          </p:nvSpPr>
          <p:spPr bwMode="auto">
            <a:xfrm>
              <a:off x="550862" y="2149830"/>
              <a:ext cx="1908733" cy="1279170"/>
            </a:xfrm>
            <a:prstGeom prst="rect">
              <a:avLst/>
            </a:prstGeom>
            <a:solidFill>
              <a:srgbClr val="D9D9D9"/>
            </a:solidFill>
            <a:ln w="2857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kumimoji="0" lang="ko-KR" altLang="en-US" dirty="0">
                <a:solidFill>
                  <a:srgbClr val="FF0000"/>
                </a:solidFill>
                <a:latin typeface="+mn-ea"/>
              </a:endParaRPr>
            </a:p>
          </p:txBody>
        </p:sp>
        <p:sp>
          <p:nvSpPr>
            <p:cNvPr id="70" name="Freeform 129">
              <a:extLst>
                <a:ext uri="{FF2B5EF4-FFF2-40B4-BE49-F238E27FC236}">
                  <a16:creationId xmlns:a16="http://schemas.microsoft.com/office/drawing/2014/main" id="{AD329B6C-990F-7408-1669-5AD176410C3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25595" y="2560513"/>
              <a:ext cx="559267" cy="457805"/>
            </a:xfrm>
            <a:custGeom>
              <a:avLst/>
              <a:gdLst>
                <a:gd name="T0" fmla="*/ 800850339 w 68"/>
                <a:gd name="T1" fmla="*/ 578081024 h 55"/>
                <a:gd name="T2" fmla="*/ 741964184 w 68"/>
                <a:gd name="T3" fmla="*/ 648868068 h 55"/>
                <a:gd name="T4" fmla="*/ 58886155 w 68"/>
                <a:gd name="T5" fmla="*/ 648868068 h 55"/>
                <a:gd name="T6" fmla="*/ 0 w 68"/>
                <a:gd name="T7" fmla="*/ 578081024 h 55"/>
                <a:gd name="T8" fmla="*/ 0 w 68"/>
                <a:gd name="T9" fmla="*/ 70787044 h 55"/>
                <a:gd name="T10" fmla="*/ 58886155 w 68"/>
                <a:gd name="T11" fmla="*/ 0 h 55"/>
                <a:gd name="T12" fmla="*/ 741964184 w 68"/>
                <a:gd name="T13" fmla="*/ 0 h 55"/>
                <a:gd name="T14" fmla="*/ 800850339 w 68"/>
                <a:gd name="T15" fmla="*/ 70787044 h 55"/>
                <a:gd name="T16" fmla="*/ 800850339 w 68"/>
                <a:gd name="T17" fmla="*/ 578081024 h 55"/>
                <a:gd name="T18" fmla="*/ 58886155 w 68"/>
                <a:gd name="T19" fmla="*/ 58988631 h 55"/>
                <a:gd name="T20" fmla="*/ 47108238 w 68"/>
                <a:gd name="T21" fmla="*/ 70787044 h 55"/>
                <a:gd name="T22" fmla="*/ 47108238 w 68"/>
                <a:gd name="T23" fmla="*/ 578081024 h 55"/>
                <a:gd name="T24" fmla="*/ 58886155 w 68"/>
                <a:gd name="T25" fmla="*/ 601677850 h 55"/>
                <a:gd name="T26" fmla="*/ 741964184 w 68"/>
                <a:gd name="T27" fmla="*/ 601677850 h 55"/>
                <a:gd name="T28" fmla="*/ 753742101 w 68"/>
                <a:gd name="T29" fmla="*/ 578081024 h 55"/>
                <a:gd name="T30" fmla="*/ 753742101 w 68"/>
                <a:gd name="T31" fmla="*/ 70787044 h 55"/>
                <a:gd name="T32" fmla="*/ 741964184 w 68"/>
                <a:gd name="T33" fmla="*/ 58988631 h 55"/>
                <a:gd name="T34" fmla="*/ 58886155 w 68"/>
                <a:gd name="T35" fmla="*/ 58988631 h 55"/>
                <a:gd name="T36" fmla="*/ 188436383 w 68"/>
                <a:gd name="T37" fmla="*/ 271346327 h 55"/>
                <a:gd name="T38" fmla="*/ 105994393 w 68"/>
                <a:gd name="T39" fmla="*/ 188760870 h 55"/>
                <a:gd name="T40" fmla="*/ 188436383 w 68"/>
                <a:gd name="T41" fmla="*/ 106178848 h 55"/>
                <a:gd name="T42" fmla="*/ 270874942 w 68"/>
                <a:gd name="T43" fmla="*/ 188760870 h 55"/>
                <a:gd name="T44" fmla="*/ 188436383 w 68"/>
                <a:gd name="T45" fmla="*/ 271346327 h 55"/>
                <a:gd name="T46" fmla="*/ 694855946 w 68"/>
                <a:gd name="T47" fmla="*/ 542689220 h 55"/>
                <a:gd name="T48" fmla="*/ 105994393 w 68"/>
                <a:gd name="T49" fmla="*/ 542689220 h 55"/>
                <a:gd name="T50" fmla="*/ 105994393 w 68"/>
                <a:gd name="T51" fmla="*/ 460107198 h 55"/>
                <a:gd name="T52" fmla="*/ 235544621 w 68"/>
                <a:gd name="T53" fmla="*/ 330331523 h 55"/>
                <a:gd name="T54" fmla="*/ 306208694 w 68"/>
                <a:gd name="T55" fmla="*/ 389320154 h 55"/>
                <a:gd name="T56" fmla="*/ 518197480 w 68"/>
                <a:gd name="T57" fmla="*/ 176962457 h 55"/>
                <a:gd name="T58" fmla="*/ 694855946 w 68"/>
                <a:gd name="T59" fmla="*/ 353928349 h 55"/>
                <a:gd name="T60" fmla="*/ 694855946 w 68"/>
                <a:gd name="T61" fmla="*/ 542689220 h 55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0" t="0" r="r" b="b"/>
              <a:pathLst>
                <a:path w="68" h="55">
                  <a:moveTo>
                    <a:pt x="68" y="49"/>
                  </a:moveTo>
                  <a:cubicBezTo>
                    <a:pt x="68" y="53"/>
                    <a:pt x="66" y="55"/>
                    <a:pt x="63" y="55"/>
                  </a:cubicBezTo>
                  <a:cubicBezTo>
                    <a:pt x="5" y="55"/>
                    <a:pt x="5" y="55"/>
                    <a:pt x="5" y="55"/>
                  </a:cubicBezTo>
                  <a:cubicBezTo>
                    <a:pt x="2" y="55"/>
                    <a:pt x="0" y="53"/>
                    <a:pt x="0" y="4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5" y="0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66" y="0"/>
                    <a:pt x="68" y="3"/>
                    <a:pt x="68" y="6"/>
                  </a:cubicBezTo>
                  <a:lnTo>
                    <a:pt x="68" y="49"/>
                  </a:lnTo>
                  <a:close/>
                  <a:moveTo>
                    <a:pt x="5" y="5"/>
                  </a:moveTo>
                  <a:cubicBezTo>
                    <a:pt x="5" y="5"/>
                    <a:pt x="4" y="5"/>
                    <a:pt x="4" y="6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4" y="50"/>
                    <a:pt x="5" y="51"/>
                    <a:pt x="5" y="51"/>
                  </a:cubicBezTo>
                  <a:cubicBezTo>
                    <a:pt x="63" y="51"/>
                    <a:pt x="63" y="51"/>
                    <a:pt x="63" y="51"/>
                  </a:cubicBezTo>
                  <a:cubicBezTo>
                    <a:pt x="63" y="51"/>
                    <a:pt x="64" y="50"/>
                    <a:pt x="64" y="49"/>
                  </a:cubicBezTo>
                  <a:cubicBezTo>
                    <a:pt x="64" y="6"/>
                    <a:pt x="64" y="6"/>
                    <a:pt x="64" y="6"/>
                  </a:cubicBezTo>
                  <a:cubicBezTo>
                    <a:pt x="64" y="5"/>
                    <a:pt x="63" y="5"/>
                    <a:pt x="63" y="5"/>
                  </a:cubicBezTo>
                  <a:lnTo>
                    <a:pt x="5" y="5"/>
                  </a:lnTo>
                  <a:close/>
                  <a:moveTo>
                    <a:pt x="16" y="23"/>
                  </a:moveTo>
                  <a:cubicBezTo>
                    <a:pt x="12" y="23"/>
                    <a:pt x="9" y="20"/>
                    <a:pt x="9" y="16"/>
                  </a:cubicBezTo>
                  <a:cubicBezTo>
                    <a:pt x="9" y="13"/>
                    <a:pt x="12" y="9"/>
                    <a:pt x="16" y="9"/>
                  </a:cubicBezTo>
                  <a:cubicBezTo>
                    <a:pt x="20" y="9"/>
                    <a:pt x="23" y="13"/>
                    <a:pt x="23" y="16"/>
                  </a:cubicBezTo>
                  <a:cubicBezTo>
                    <a:pt x="23" y="20"/>
                    <a:pt x="20" y="23"/>
                    <a:pt x="16" y="23"/>
                  </a:cubicBezTo>
                  <a:close/>
                  <a:moveTo>
                    <a:pt x="59" y="46"/>
                  </a:moveTo>
                  <a:cubicBezTo>
                    <a:pt x="9" y="46"/>
                    <a:pt x="9" y="46"/>
                    <a:pt x="9" y="46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20" y="28"/>
                    <a:pt x="20" y="28"/>
                    <a:pt x="20" y="28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44" y="15"/>
                    <a:pt x="44" y="15"/>
                    <a:pt x="44" y="15"/>
                  </a:cubicBezTo>
                  <a:cubicBezTo>
                    <a:pt x="59" y="30"/>
                    <a:pt x="59" y="30"/>
                    <a:pt x="59" y="30"/>
                  </a:cubicBezTo>
                  <a:lnTo>
                    <a:pt x="59" y="46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endParaRPr lang="id-ID" dirty="0">
                <a:latin typeface="+mn-ea"/>
              </a:endParaRPr>
            </a:p>
          </p:txBody>
        </p:sp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3DB1B02E-1881-75AC-07D3-C0758AB7ED49}"/>
              </a:ext>
            </a:extLst>
          </p:cNvPr>
          <p:cNvGrpSpPr/>
          <p:nvPr/>
        </p:nvGrpSpPr>
        <p:grpSpPr>
          <a:xfrm>
            <a:off x="4860379" y="1968851"/>
            <a:ext cx="1908733" cy="1279170"/>
            <a:chOff x="550862" y="2149830"/>
            <a:chExt cx="1908733" cy="1279170"/>
          </a:xfrm>
        </p:grpSpPr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2EB5798D-7B63-241E-2A5C-C9DA254D7F9E}"/>
                </a:ext>
              </a:extLst>
            </p:cNvPr>
            <p:cNvSpPr/>
            <p:nvPr/>
          </p:nvSpPr>
          <p:spPr bwMode="auto">
            <a:xfrm>
              <a:off x="550862" y="2149830"/>
              <a:ext cx="1908733" cy="1279170"/>
            </a:xfrm>
            <a:prstGeom prst="rect">
              <a:avLst/>
            </a:prstGeom>
            <a:solidFill>
              <a:srgbClr val="D9D9D9"/>
            </a:solidFill>
            <a:ln w="2857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kumimoji="0" lang="ko-KR" altLang="en-US" dirty="0">
                <a:solidFill>
                  <a:srgbClr val="FF0000"/>
                </a:solidFill>
                <a:latin typeface="+mn-ea"/>
              </a:endParaRPr>
            </a:p>
          </p:txBody>
        </p:sp>
        <p:sp>
          <p:nvSpPr>
            <p:cNvPr id="73" name="Freeform 129">
              <a:extLst>
                <a:ext uri="{FF2B5EF4-FFF2-40B4-BE49-F238E27FC236}">
                  <a16:creationId xmlns:a16="http://schemas.microsoft.com/office/drawing/2014/main" id="{DFB6A650-934A-DAD3-3F8E-211CDDEC23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25595" y="2560513"/>
              <a:ext cx="559267" cy="457805"/>
            </a:xfrm>
            <a:custGeom>
              <a:avLst/>
              <a:gdLst>
                <a:gd name="T0" fmla="*/ 800850339 w 68"/>
                <a:gd name="T1" fmla="*/ 578081024 h 55"/>
                <a:gd name="T2" fmla="*/ 741964184 w 68"/>
                <a:gd name="T3" fmla="*/ 648868068 h 55"/>
                <a:gd name="T4" fmla="*/ 58886155 w 68"/>
                <a:gd name="T5" fmla="*/ 648868068 h 55"/>
                <a:gd name="T6" fmla="*/ 0 w 68"/>
                <a:gd name="T7" fmla="*/ 578081024 h 55"/>
                <a:gd name="T8" fmla="*/ 0 w 68"/>
                <a:gd name="T9" fmla="*/ 70787044 h 55"/>
                <a:gd name="T10" fmla="*/ 58886155 w 68"/>
                <a:gd name="T11" fmla="*/ 0 h 55"/>
                <a:gd name="T12" fmla="*/ 741964184 w 68"/>
                <a:gd name="T13" fmla="*/ 0 h 55"/>
                <a:gd name="T14" fmla="*/ 800850339 w 68"/>
                <a:gd name="T15" fmla="*/ 70787044 h 55"/>
                <a:gd name="T16" fmla="*/ 800850339 w 68"/>
                <a:gd name="T17" fmla="*/ 578081024 h 55"/>
                <a:gd name="T18" fmla="*/ 58886155 w 68"/>
                <a:gd name="T19" fmla="*/ 58988631 h 55"/>
                <a:gd name="T20" fmla="*/ 47108238 w 68"/>
                <a:gd name="T21" fmla="*/ 70787044 h 55"/>
                <a:gd name="T22" fmla="*/ 47108238 w 68"/>
                <a:gd name="T23" fmla="*/ 578081024 h 55"/>
                <a:gd name="T24" fmla="*/ 58886155 w 68"/>
                <a:gd name="T25" fmla="*/ 601677850 h 55"/>
                <a:gd name="T26" fmla="*/ 741964184 w 68"/>
                <a:gd name="T27" fmla="*/ 601677850 h 55"/>
                <a:gd name="T28" fmla="*/ 753742101 w 68"/>
                <a:gd name="T29" fmla="*/ 578081024 h 55"/>
                <a:gd name="T30" fmla="*/ 753742101 w 68"/>
                <a:gd name="T31" fmla="*/ 70787044 h 55"/>
                <a:gd name="T32" fmla="*/ 741964184 w 68"/>
                <a:gd name="T33" fmla="*/ 58988631 h 55"/>
                <a:gd name="T34" fmla="*/ 58886155 w 68"/>
                <a:gd name="T35" fmla="*/ 58988631 h 55"/>
                <a:gd name="T36" fmla="*/ 188436383 w 68"/>
                <a:gd name="T37" fmla="*/ 271346327 h 55"/>
                <a:gd name="T38" fmla="*/ 105994393 w 68"/>
                <a:gd name="T39" fmla="*/ 188760870 h 55"/>
                <a:gd name="T40" fmla="*/ 188436383 w 68"/>
                <a:gd name="T41" fmla="*/ 106178848 h 55"/>
                <a:gd name="T42" fmla="*/ 270874942 w 68"/>
                <a:gd name="T43" fmla="*/ 188760870 h 55"/>
                <a:gd name="T44" fmla="*/ 188436383 w 68"/>
                <a:gd name="T45" fmla="*/ 271346327 h 55"/>
                <a:gd name="T46" fmla="*/ 694855946 w 68"/>
                <a:gd name="T47" fmla="*/ 542689220 h 55"/>
                <a:gd name="T48" fmla="*/ 105994393 w 68"/>
                <a:gd name="T49" fmla="*/ 542689220 h 55"/>
                <a:gd name="T50" fmla="*/ 105994393 w 68"/>
                <a:gd name="T51" fmla="*/ 460107198 h 55"/>
                <a:gd name="T52" fmla="*/ 235544621 w 68"/>
                <a:gd name="T53" fmla="*/ 330331523 h 55"/>
                <a:gd name="T54" fmla="*/ 306208694 w 68"/>
                <a:gd name="T55" fmla="*/ 389320154 h 55"/>
                <a:gd name="T56" fmla="*/ 518197480 w 68"/>
                <a:gd name="T57" fmla="*/ 176962457 h 55"/>
                <a:gd name="T58" fmla="*/ 694855946 w 68"/>
                <a:gd name="T59" fmla="*/ 353928349 h 55"/>
                <a:gd name="T60" fmla="*/ 694855946 w 68"/>
                <a:gd name="T61" fmla="*/ 542689220 h 55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0" t="0" r="r" b="b"/>
              <a:pathLst>
                <a:path w="68" h="55">
                  <a:moveTo>
                    <a:pt x="68" y="49"/>
                  </a:moveTo>
                  <a:cubicBezTo>
                    <a:pt x="68" y="53"/>
                    <a:pt x="66" y="55"/>
                    <a:pt x="63" y="55"/>
                  </a:cubicBezTo>
                  <a:cubicBezTo>
                    <a:pt x="5" y="55"/>
                    <a:pt x="5" y="55"/>
                    <a:pt x="5" y="55"/>
                  </a:cubicBezTo>
                  <a:cubicBezTo>
                    <a:pt x="2" y="55"/>
                    <a:pt x="0" y="53"/>
                    <a:pt x="0" y="4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5" y="0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66" y="0"/>
                    <a:pt x="68" y="3"/>
                    <a:pt x="68" y="6"/>
                  </a:cubicBezTo>
                  <a:lnTo>
                    <a:pt x="68" y="49"/>
                  </a:lnTo>
                  <a:close/>
                  <a:moveTo>
                    <a:pt x="5" y="5"/>
                  </a:moveTo>
                  <a:cubicBezTo>
                    <a:pt x="5" y="5"/>
                    <a:pt x="4" y="5"/>
                    <a:pt x="4" y="6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4" y="50"/>
                    <a:pt x="5" y="51"/>
                    <a:pt x="5" y="51"/>
                  </a:cubicBezTo>
                  <a:cubicBezTo>
                    <a:pt x="63" y="51"/>
                    <a:pt x="63" y="51"/>
                    <a:pt x="63" y="51"/>
                  </a:cubicBezTo>
                  <a:cubicBezTo>
                    <a:pt x="63" y="51"/>
                    <a:pt x="64" y="50"/>
                    <a:pt x="64" y="49"/>
                  </a:cubicBezTo>
                  <a:cubicBezTo>
                    <a:pt x="64" y="6"/>
                    <a:pt x="64" y="6"/>
                    <a:pt x="64" y="6"/>
                  </a:cubicBezTo>
                  <a:cubicBezTo>
                    <a:pt x="64" y="5"/>
                    <a:pt x="63" y="5"/>
                    <a:pt x="63" y="5"/>
                  </a:cubicBezTo>
                  <a:lnTo>
                    <a:pt x="5" y="5"/>
                  </a:lnTo>
                  <a:close/>
                  <a:moveTo>
                    <a:pt x="16" y="23"/>
                  </a:moveTo>
                  <a:cubicBezTo>
                    <a:pt x="12" y="23"/>
                    <a:pt x="9" y="20"/>
                    <a:pt x="9" y="16"/>
                  </a:cubicBezTo>
                  <a:cubicBezTo>
                    <a:pt x="9" y="13"/>
                    <a:pt x="12" y="9"/>
                    <a:pt x="16" y="9"/>
                  </a:cubicBezTo>
                  <a:cubicBezTo>
                    <a:pt x="20" y="9"/>
                    <a:pt x="23" y="13"/>
                    <a:pt x="23" y="16"/>
                  </a:cubicBezTo>
                  <a:cubicBezTo>
                    <a:pt x="23" y="20"/>
                    <a:pt x="20" y="23"/>
                    <a:pt x="16" y="23"/>
                  </a:cubicBezTo>
                  <a:close/>
                  <a:moveTo>
                    <a:pt x="59" y="46"/>
                  </a:moveTo>
                  <a:cubicBezTo>
                    <a:pt x="9" y="46"/>
                    <a:pt x="9" y="46"/>
                    <a:pt x="9" y="46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20" y="28"/>
                    <a:pt x="20" y="28"/>
                    <a:pt x="20" y="28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44" y="15"/>
                    <a:pt x="44" y="15"/>
                    <a:pt x="44" y="15"/>
                  </a:cubicBezTo>
                  <a:cubicBezTo>
                    <a:pt x="59" y="30"/>
                    <a:pt x="59" y="30"/>
                    <a:pt x="59" y="30"/>
                  </a:cubicBezTo>
                  <a:lnTo>
                    <a:pt x="59" y="46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endParaRPr lang="id-ID" dirty="0">
                <a:latin typeface="+mn-ea"/>
              </a:endParaRPr>
            </a:p>
          </p:txBody>
        </p:sp>
      </p:grp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39488B89-1E2A-4108-EADC-0786D91A5FD3}"/>
              </a:ext>
            </a:extLst>
          </p:cNvPr>
          <p:cNvGrpSpPr/>
          <p:nvPr/>
        </p:nvGrpSpPr>
        <p:grpSpPr>
          <a:xfrm>
            <a:off x="7033536" y="1968851"/>
            <a:ext cx="1908733" cy="1279170"/>
            <a:chOff x="550862" y="2149830"/>
            <a:chExt cx="1908733" cy="1279170"/>
          </a:xfrm>
        </p:grpSpPr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14AB9404-47CF-ABF1-0BAA-7B794CD98B5E}"/>
                </a:ext>
              </a:extLst>
            </p:cNvPr>
            <p:cNvSpPr/>
            <p:nvPr/>
          </p:nvSpPr>
          <p:spPr bwMode="auto">
            <a:xfrm>
              <a:off x="550862" y="2149830"/>
              <a:ext cx="1908733" cy="1279170"/>
            </a:xfrm>
            <a:prstGeom prst="rect">
              <a:avLst/>
            </a:prstGeom>
            <a:solidFill>
              <a:srgbClr val="D9D9D9"/>
            </a:solidFill>
            <a:ln w="2857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kumimoji="0" lang="ko-KR" altLang="en-US" dirty="0">
                <a:solidFill>
                  <a:srgbClr val="FF0000"/>
                </a:solidFill>
                <a:latin typeface="+mn-ea"/>
              </a:endParaRPr>
            </a:p>
          </p:txBody>
        </p:sp>
        <p:sp>
          <p:nvSpPr>
            <p:cNvPr id="76" name="Freeform 129">
              <a:extLst>
                <a:ext uri="{FF2B5EF4-FFF2-40B4-BE49-F238E27FC236}">
                  <a16:creationId xmlns:a16="http://schemas.microsoft.com/office/drawing/2014/main" id="{39CEBE3D-57D3-CC31-E564-D71D9299C8B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25595" y="2560513"/>
              <a:ext cx="559267" cy="457805"/>
            </a:xfrm>
            <a:custGeom>
              <a:avLst/>
              <a:gdLst>
                <a:gd name="T0" fmla="*/ 800850339 w 68"/>
                <a:gd name="T1" fmla="*/ 578081024 h 55"/>
                <a:gd name="T2" fmla="*/ 741964184 w 68"/>
                <a:gd name="T3" fmla="*/ 648868068 h 55"/>
                <a:gd name="T4" fmla="*/ 58886155 w 68"/>
                <a:gd name="T5" fmla="*/ 648868068 h 55"/>
                <a:gd name="T6" fmla="*/ 0 w 68"/>
                <a:gd name="T7" fmla="*/ 578081024 h 55"/>
                <a:gd name="T8" fmla="*/ 0 w 68"/>
                <a:gd name="T9" fmla="*/ 70787044 h 55"/>
                <a:gd name="T10" fmla="*/ 58886155 w 68"/>
                <a:gd name="T11" fmla="*/ 0 h 55"/>
                <a:gd name="T12" fmla="*/ 741964184 w 68"/>
                <a:gd name="T13" fmla="*/ 0 h 55"/>
                <a:gd name="T14" fmla="*/ 800850339 w 68"/>
                <a:gd name="T15" fmla="*/ 70787044 h 55"/>
                <a:gd name="T16" fmla="*/ 800850339 w 68"/>
                <a:gd name="T17" fmla="*/ 578081024 h 55"/>
                <a:gd name="T18" fmla="*/ 58886155 w 68"/>
                <a:gd name="T19" fmla="*/ 58988631 h 55"/>
                <a:gd name="T20" fmla="*/ 47108238 w 68"/>
                <a:gd name="T21" fmla="*/ 70787044 h 55"/>
                <a:gd name="T22" fmla="*/ 47108238 w 68"/>
                <a:gd name="T23" fmla="*/ 578081024 h 55"/>
                <a:gd name="T24" fmla="*/ 58886155 w 68"/>
                <a:gd name="T25" fmla="*/ 601677850 h 55"/>
                <a:gd name="T26" fmla="*/ 741964184 w 68"/>
                <a:gd name="T27" fmla="*/ 601677850 h 55"/>
                <a:gd name="T28" fmla="*/ 753742101 w 68"/>
                <a:gd name="T29" fmla="*/ 578081024 h 55"/>
                <a:gd name="T30" fmla="*/ 753742101 w 68"/>
                <a:gd name="T31" fmla="*/ 70787044 h 55"/>
                <a:gd name="T32" fmla="*/ 741964184 w 68"/>
                <a:gd name="T33" fmla="*/ 58988631 h 55"/>
                <a:gd name="T34" fmla="*/ 58886155 w 68"/>
                <a:gd name="T35" fmla="*/ 58988631 h 55"/>
                <a:gd name="T36" fmla="*/ 188436383 w 68"/>
                <a:gd name="T37" fmla="*/ 271346327 h 55"/>
                <a:gd name="T38" fmla="*/ 105994393 w 68"/>
                <a:gd name="T39" fmla="*/ 188760870 h 55"/>
                <a:gd name="T40" fmla="*/ 188436383 w 68"/>
                <a:gd name="T41" fmla="*/ 106178848 h 55"/>
                <a:gd name="T42" fmla="*/ 270874942 w 68"/>
                <a:gd name="T43" fmla="*/ 188760870 h 55"/>
                <a:gd name="T44" fmla="*/ 188436383 w 68"/>
                <a:gd name="T45" fmla="*/ 271346327 h 55"/>
                <a:gd name="T46" fmla="*/ 694855946 w 68"/>
                <a:gd name="T47" fmla="*/ 542689220 h 55"/>
                <a:gd name="T48" fmla="*/ 105994393 w 68"/>
                <a:gd name="T49" fmla="*/ 542689220 h 55"/>
                <a:gd name="T50" fmla="*/ 105994393 w 68"/>
                <a:gd name="T51" fmla="*/ 460107198 h 55"/>
                <a:gd name="T52" fmla="*/ 235544621 w 68"/>
                <a:gd name="T53" fmla="*/ 330331523 h 55"/>
                <a:gd name="T54" fmla="*/ 306208694 w 68"/>
                <a:gd name="T55" fmla="*/ 389320154 h 55"/>
                <a:gd name="T56" fmla="*/ 518197480 w 68"/>
                <a:gd name="T57" fmla="*/ 176962457 h 55"/>
                <a:gd name="T58" fmla="*/ 694855946 w 68"/>
                <a:gd name="T59" fmla="*/ 353928349 h 55"/>
                <a:gd name="T60" fmla="*/ 694855946 w 68"/>
                <a:gd name="T61" fmla="*/ 542689220 h 55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0" t="0" r="r" b="b"/>
              <a:pathLst>
                <a:path w="68" h="55">
                  <a:moveTo>
                    <a:pt x="68" y="49"/>
                  </a:moveTo>
                  <a:cubicBezTo>
                    <a:pt x="68" y="53"/>
                    <a:pt x="66" y="55"/>
                    <a:pt x="63" y="55"/>
                  </a:cubicBezTo>
                  <a:cubicBezTo>
                    <a:pt x="5" y="55"/>
                    <a:pt x="5" y="55"/>
                    <a:pt x="5" y="55"/>
                  </a:cubicBezTo>
                  <a:cubicBezTo>
                    <a:pt x="2" y="55"/>
                    <a:pt x="0" y="53"/>
                    <a:pt x="0" y="4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5" y="0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66" y="0"/>
                    <a:pt x="68" y="3"/>
                    <a:pt x="68" y="6"/>
                  </a:cubicBezTo>
                  <a:lnTo>
                    <a:pt x="68" y="49"/>
                  </a:lnTo>
                  <a:close/>
                  <a:moveTo>
                    <a:pt x="5" y="5"/>
                  </a:moveTo>
                  <a:cubicBezTo>
                    <a:pt x="5" y="5"/>
                    <a:pt x="4" y="5"/>
                    <a:pt x="4" y="6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4" y="50"/>
                    <a:pt x="5" y="51"/>
                    <a:pt x="5" y="51"/>
                  </a:cubicBezTo>
                  <a:cubicBezTo>
                    <a:pt x="63" y="51"/>
                    <a:pt x="63" y="51"/>
                    <a:pt x="63" y="51"/>
                  </a:cubicBezTo>
                  <a:cubicBezTo>
                    <a:pt x="63" y="51"/>
                    <a:pt x="64" y="50"/>
                    <a:pt x="64" y="49"/>
                  </a:cubicBezTo>
                  <a:cubicBezTo>
                    <a:pt x="64" y="6"/>
                    <a:pt x="64" y="6"/>
                    <a:pt x="64" y="6"/>
                  </a:cubicBezTo>
                  <a:cubicBezTo>
                    <a:pt x="64" y="5"/>
                    <a:pt x="63" y="5"/>
                    <a:pt x="63" y="5"/>
                  </a:cubicBezTo>
                  <a:lnTo>
                    <a:pt x="5" y="5"/>
                  </a:lnTo>
                  <a:close/>
                  <a:moveTo>
                    <a:pt x="16" y="23"/>
                  </a:moveTo>
                  <a:cubicBezTo>
                    <a:pt x="12" y="23"/>
                    <a:pt x="9" y="20"/>
                    <a:pt x="9" y="16"/>
                  </a:cubicBezTo>
                  <a:cubicBezTo>
                    <a:pt x="9" y="13"/>
                    <a:pt x="12" y="9"/>
                    <a:pt x="16" y="9"/>
                  </a:cubicBezTo>
                  <a:cubicBezTo>
                    <a:pt x="20" y="9"/>
                    <a:pt x="23" y="13"/>
                    <a:pt x="23" y="16"/>
                  </a:cubicBezTo>
                  <a:cubicBezTo>
                    <a:pt x="23" y="20"/>
                    <a:pt x="20" y="23"/>
                    <a:pt x="16" y="23"/>
                  </a:cubicBezTo>
                  <a:close/>
                  <a:moveTo>
                    <a:pt x="59" y="46"/>
                  </a:moveTo>
                  <a:cubicBezTo>
                    <a:pt x="9" y="46"/>
                    <a:pt x="9" y="46"/>
                    <a:pt x="9" y="46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20" y="28"/>
                    <a:pt x="20" y="28"/>
                    <a:pt x="20" y="28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44" y="15"/>
                    <a:pt x="44" y="15"/>
                    <a:pt x="44" y="15"/>
                  </a:cubicBezTo>
                  <a:cubicBezTo>
                    <a:pt x="59" y="30"/>
                    <a:pt x="59" y="30"/>
                    <a:pt x="59" y="30"/>
                  </a:cubicBezTo>
                  <a:lnTo>
                    <a:pt x="59" y="46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endParaRPr lang="id-ID" dirty="0">
                <a:latin typeface="+mn-ea"/>
              </a:endParaRPr>
            </a:p>
          </p:txBody>
        </p: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4472137B-5B5E-A887-317C-A1CC91EAA881}"/>
              </a:ext>
            </a:extLst>
          </p:cNvPr>
          <p:cNvSpPr txBox="1"/>
          <p:nvPr/>
        </p:nvSpPr>
        <p:spPr>
          <a:xfrm>
            <a:off x="550862" y="3256827"/>
            <a:ext cx="190873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집중도 분석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D608A73C-DDF4-75F5-E549-0C62439BD4EC}"/>
              </a:ext>
            </a:extLst>
          </p:cNvPr>
          <p:cNvSpPr txBox="1"/>
          <p:nvPr/>
        </p:nvSpPr>
        <p:spPr>
          <a:xfrm>
            <a:off x="2686572" y="3256827"/>
            <a:ext cx="190873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흥미도 분석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9BB3FFC9-DE0A-6A84-3AFD-542EB1A10DA8}"/>
              </a:ext>
            </a:extLst>
          </p:cNvPr>
          <p:cNvSpPr txBox="1"/>
          <p:nvPr/>
        </p:nvSpPr>
        <p:spPr>
          <a:xfrm>
            <a:off x="4860379" y="3256827"/>
            <a:ext cx="190873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자세 분석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6F6553FD-777B-F0D3-BF98-571EEAB43BA4}"/>
              </a:ext>
            </a:extLst>
          </p:cNvPr>
          <p:cNvSpPr txBox="1"/>
          <p:nvPr/>
        </p:nvSpPr>
        <p:spPr>
          <a:xfrm>
            <a:off x="7033536" y="3256827"/>
            <a:ext cx="190873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부정행위 검출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D8A128AC-D767-4F88-F21E-992A9E19FB2A}"/>
              </a:ext>
            </a:extLst>
          </p:cNvPr>
          <p:cNvSpPr txBox="1"/>
          <p:nvPr/>
        </p:nvSpPr>
        <p:spPr>
          <a:xfrm>
            <a:off x="550862" y="3434199"/>
            <a:ext cx="19087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영상 속 사람의 자세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 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행동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 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표정 등을 분석하여 집중여부를 판정합니다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.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C476DBA3-B63C-1E7E-5ECB-0BB4ED5A6595}"/>
              </a:ext>
            </a:extLst>
          </p:cNvPr>
          <p:cNvSpPr txBox="1"/>
          <p:nvPr/>
        </p:nvSpPr>
        <p:spPr>
          <a:xfrm>
            <a:off x="2686572" y="3434199"/>
            <a:ext cx="20412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표정에서 얼굴 근육의 움직임을</a:t>
            </a:r>
            <a:r>
              <a:rPr lang="ko-KR" altLang="en-US" sz="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분석하여 </a:t>
            </a:r>
          </a:p>
          <a:p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흥미도와 긍정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 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부정 반응을 측정합니다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.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E149EEE4-5108-5795-8CAF-21A588CF1D71}"/>
              </a:ext>
            </a:extLst>
          </p:cNvPr>
          <p:cNvSpPr txBox="1"/>
          <p:nvPr/>
        </p:nvSpPr>
        <p:spPr>
          <a:xfrm>
            <a:off x="4860380" y="3434199"/>
            <a:ext cx="18973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spc="-11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비대면</a:t>
            </a:r>
            <a:r>
              <a:rPr lang="ko-KR" altLang="en-US" sz="800" spc="-11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수업과 화상상담 진행 시 참여자가 </a:t>
            </a:r>
            <a:endParaRPr lang="en-US" altLang="ko-KR" sz="800" spc="-11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r>
              <a:rPr lang="ko-KR" altLang="en-US" sz="800" spc="-11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자리를 비우거나  반응을 확인할 수 없는 </a:t>
            </a:r>
            <a:endParaRPr lang="en-US" altLang="ko-KR" sz="800" spc="-11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r>
              <a:rPr lang="ko-KR" altLang="en-US" sz="800" spc="-11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경우를 찾아냅니다</a:t>
            </a:r>
            <a:r>
              <a:rPr lang="en-US" altLang="ko-KR" sz="800" spc="-11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.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443124B9-C3A2-F754-7FD5-D426398DABC1}"/>
              </a:ext>
            </a:extLst>
          </p:cNvPr>
          <p:cNvSpPr txBox="1"/>
          <p:nvPr/>
        </p:nvSpPr>
        <p:spPr>
          <a:xfrm>
            <a:off x="7033536" y="3434199"/>
            <a:ext cx="20258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spc="-11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온라인시험 시 응시자의 행위를 분석해서 </a:t>
            </a:r>
            <a:endParaRPr lang="en-US" altLang="ko-KR" sz="800" spc="-11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r>
              <a:rPr lang="ko-KR" altLang="en-US" sz="800" spc="-11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부정행위 발생 여부를 감독관과 운영본부에 </a:t>
            </a:r>
            <a:endParaRPr lang="en-US" altLang="ko-KR" sz="800" spc="-11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r>
              <a:rPr lang="ko-KR" altLang="en-US" sz="800" spc="-11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리포팅합니다</a:t>
            </a:r>
            <a:r>
              <a:rPr lang="en-US" altLang="ko-KR" sz="800" spc="-11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.</a:t>
            </a:r>
          </a:p>
        </p:txBody>
      </p:sp>
      <p:sp>
        <p:nvSpPr>
          <p:cNvPr id="147" name="Button">
            <a:extLst>
              <a:ext uri="{FF2B5EF4-FFF2-40B4-BE49-F238E27FC236}">
                <a16:creationId xmlns:a16="http://schemas.microsoft.com/office/drawing/2014/main" id="{3B6AE9AE-3EC3-3275-9292-B061465F5A0C}"/>
              </a:ext>
            </a:extLst>
          </p:cNvPr>
          <p:cNvSpPr>
            <a:spLocks/>
          </p:cNvSpPr>
          <p:nvPr/>
        </p:nvSpPr>
        <p:spPr bwMode="auto">
          <a:xfrm>
            <a:off x="7033536" y="3909629"/>
            <a:ext cx="573864" cy="241995"/>
          </a:xfrm>
          <a:prstGeom prst="roundRect">
            <a:avLst>
              <a:gd name="adj" fmla="val 8776"/>
            </a:avLst>
          </a:prstGeom>
          <a:solidFill>
            <a:srgbClr val="FFFFFF"/>
          </a:solidFill>
          <a:ln w="635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more &gt;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8CA55A83-2AED-1AB5-772D-1735F2C3E98E}"/>
              </a:ext>
            </a:extLst>
          </p:cNvPr>
          <p:cNvSpPr txBox="1"/>
          <p:nvPr/>
        </p:nvSpPr>
        <p:spPr>
          <a:xfrm>
            <a:off x="1020037" y="5011085"/>
            <a:ext cx="23247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뇌공학연구실의 뇌파 학습데이터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66E2D872-4D2E-746F-1A08-40EA66F8A801}"/>
              </a:ext>
            </a:extLst>
          </p:cNvPr>
          <p:cNvSpPr txBox="1"/>
          <p:nvPr/>
        </p:nvSpPr>
        <p:spPr>
          <a:xfrm>
            <a:off x="1020037" y="5228657"/>
            <a:ext cx="25091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Raiseme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는 한양대 뇌공학연구실과 연구한 뇌파를 기반으로 딥러닝 된 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AI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입니다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.</a:t>
            </a:r>
            <a:endParaRPr lang="ko-KR" altLang="en-US" sz="8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802DD2A6-A290-AE7D-415C-DD0BE1BBC36F}"/>
              </a:ext>
            </a:extLst>
          </p:cNvPr>
          <p:cNvSpPr txBox="1"/>
          <p:nvPr/>
        </p:nvSpPr>
        <p:spPr>
          <a:xfrm>
            <a:off x="4735358" y="5011085"/>
            <a:ext cx="23247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현장의 목소리를 담은 기술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8ED042E1-7E00-D70F-F6DA-85BFD07B067E}"/>
              </a:ext>
            </a:extLst>
          </p:cNvPr>
          <p:cNvSpPr txBox="1"/>
          <p:nvPr/>
        </p:nvSpPr>
        <p:spPr>
          <a:xfrm>
            <a:off x="4735358" y="5228657"/>
            <a:ext cx="25091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현직 교사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 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시험 감독관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 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학부모들을 대상으로 한 실험을 통해 만들어졌습니다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.</a:t>
            </a:r>
            <a:endParaRPr lang="ko-KR" altLang="en-US" sz="8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E216F32-A312-3BC6-FCF0-6D67648A31B2}"/>
              </a:ext>
            </a:extLst>
          </p:cNvPr>
          <p:cNvSpPr txBox="1"/>
          <p:nvPr/>
        </p:nvSpPr>
        <p:spPr>
          <a:xfrm>
            <a:off x="1020037" y="5862302"/>
            <a:ext cx="23247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이미지가 아닌 영상기반 분석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FDE9F1EC-2B8F-85F7-A228-D849A35115DE}"/>
              </a:ext>
            </a:extLst>
          </p:cNvPr>
          <p:cNvSpPr txBox="1"/>
          <p:nvPr/>
        </p:nvSpPr>
        <p:spPr>
          <a:xfrm>
            <a:off x="1020037" y="6079874"/>
            <a:ext cx="25091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영상 속 동작의 앞뒤 맥락을 파악해 유사한 동작들 속에서 차이를 읽어냅니다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.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8E0FE942-28F4-FAF0-D173-84FA4EAFACE2}"/>
              </a:ext>
            </a:extLst>
          </p:cNvPr>
          <p:cNvSpPr txBox="1"/>
          <p:nvPr/>
        </p:nvSpPr>
        <p:spPr>
          <a:xfrm>
            <a:off x="4735358" y="5793338"/>
            <a:ext cx="23247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리포팅 자동화 시스템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A36BF18C-AB90-A1FA-40B5-76A9465DD6B0}"/>
              </a:ext>
            </a:extLst>
          </p:cNvPr>
          <p:cNvSpPr txBox="1"/>
          <p:nvPr/>
        </p:nvSpPr>
        <p:spPr>
          <a:xfrm>
            <a:off x="4735358" y="6010910"/>
            <a:ext cx="25091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시간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 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빈도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 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유형 등의 분석 자료를 자동으로 작성하고 </a:t>
            </a:r>
            <a:r>
              <a:rPr lang="ko-KR" altLang="en-US" sz="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리포팅합니다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.</a:t>
            </a:r>
          </a:p>
        </p:txBody>
      </p:sp>
      <p:pic>
        <p:nvPicPr>
          <p:cNvPr id="96" name="그림 95">
            <a:extLst>
              <a:ext uri="{FF2B5EF4-FFF2-40B4-BE49-F238E27FC236}">
                <a16:creationId xmlns:a16="http://schemas.microsoft.com/office/drawing/2014/main" id="{1EAD8AC8-B3E6-635B-AB70-B6B54CF823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130" y="5860252"/>
            <a:ext cx="540042" cy="49326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5DC257B-06DA-9920-146A-27CD08EC1AB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130" y="5035681"/>
            <a:ext cx="440106" cy="41457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7FC19D8-BF0F-4055-9489-C31D2FE33B2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0792" y="5027947"/>
            <a:ext cx="418327" cy="46825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5DFD864-B50A-6FF9-B158-C95233065F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0792" y="5775386"/>
            <a:ext cx="564556" cy="459031"/>
          </a:xfrm>
          <a:prstGeom prst="rect">
            <a:avLst/>
          </a:prstGeom>
        </p:spPr>
      </p:pic>
      <p:sp>
        <p:nvSpPr>
          <p:cNvPr id="97" name="TextBox 96">
            <a:extLst>
              <a:ext uri="{FF2B5EF4-FFF2-40B4-BE49-F238E27FC236}">
                <a16:creationId xmlns:a16="http://schemas.microsoft.com/office/drawing/2014/main" id="{E659B122-C53F-CA78-83BE-12EA8E7283F4}"/>
              </a:ext>
            </a:extLst>
          </p:cNvPr>
          <p:cNvSpPr txBox="1"/>
          <p:nvPr/>
        </p:nvSpPr>
        <p:spPr>
          <a:xfrm>
            <a:off x="550862" y="4487618"/>
            <a:ext cx="29528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Raiseme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의 </a:t>
            </a:r>
            <a:endParaRPr lang="en-US" altLang="ko-KR" sz="12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Vision AI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는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다릅니다</a:t>
            </a:r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89326DD9-4566-00EC-8F9B-6DDEAE67EE05}"/>
              </a:ext>
            </a:extLst>
          </p:cNvPr>
          <p:cNvSpPr/>
          <p:nvPr/>
        </p:nvSpPr>
        <p:spPr>
          <a:xfrm>
            <a:off x="342741" y="4552296"/>
            <a:ext cx="166154" cy="166154"/>
          </a:xfrm>
          <a:prstGeom prst="ellipse">
            <a:avLst/>
          </a:prstGeom>
          <a:solidFill>
            <a:srgbClr val="C0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38" dirty="0">
                <a:solidFill>
                  <a:schemeClr val="bg1"/>
                </a:solidFill>
                <a:latin typeface="+mn-ea"/>
              </a:rPr>
              <a:t>4</a:t>
            </a:r>
            <a:endParaRPr lang="ko-KR" altLang="en-US" sz="738" dirty="0" err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FCD02F43-6870-1101-E645-BE6ECF36093B}"/>
              </a:ext>
            </a:extLst>
          </p:cNvPr>
          <p:cNvSpPr/>
          <p:nvPr/>
        </p:nvSpPr>
        <p:spPr>
          <a:xfrm>
            <a:off x="2557865" y="3903449"/>
            <a:ext cx="166154" cy="166154"/>
          </a:xfrm>
          <a:prstGeom prst="ellipse">
            <a:avLst/>
          </a:prstGeom>
          <a:solidFill>
            <a:srgbClr val="C0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38" dirty="0">
                <a:solidFill>
                  <a:schemeClr val="bg1"/>
                </a:solidFill>
                <a:latin typeface="+mn-ea"/>
              </a:rPr>
              <a:t>3b</a:t>
            </a:r>
            <a:endParaRPr lang="ko-KR" altLang="en-US" sz="738" dirty="0" err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D26687ED-B979-E68F-8F03-4E3E037D9D4D}"/>
              </a:ext>
            </a:extLst>
          </p:cNvPr>
          <p:cNvSpPr/>
          <p:nvPr/>
        </p:nvSpPr>
        <p:spPr>
          <a:xfrm>
            <a:off x="4732705" y="3903449"/>
            <a:ext cx="166154" cy="166154"/>
          </a:xfrm>
          <a:prstGeom prst="ellipse">
            <a:avLst/>
          </a:prstGeom>
          <a:solidFill>
            <a:srgbClr val="C0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38" dirty="0">
                <a:solidFill>
                  <a:schemeClr val="bg1"/>
                </a:solidFill>
                <a:latin typeface="+mn-ea"/>
              </a:rPr>
              <a:t>3c</a:t>
            </a:r>
            <a:endParaRPr lang="ko-KR" altLang="en-US" sz="738" dirty="0" err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E1DD60C6-E992-8422-8524-0FD3791B7275}"/>
              </a:ext>
            </a:extLst>
          </p:cNvPr>
          <p:cNvSpPr/>
          <p:nvPr/>
        </p:nvSpPr>
        <p:spPr>
          <a:xfrm>
            <a:off x="6893993" y="3903449"/>
            <a:ext cx="166154" cy="166154"/>
          </a:xfrm>
          <a:prstGeom prst="ellipse">
            <a:avLst/>
          </a:prstGeom>
          <a:solidFill>
            <a:srgbClr val="C0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38" dirty="0">
                <a:solidFill>
                  <a:schemeClr val="bg1"/>
                </a:solidFill>
                <a:latin typeface="+mn-ea"/>
              </a:rPr>
              <a:t>3d</a:t>
            </a:r>
            <a:endParaRPr lang="ko-KR" altLang="en-US" sz="738" dirty="0" err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2846DCBA-F742-41A6-3DDC-7541C9215CDB}"/>
              </a:ext>
            </a:extLst>
          </p:cNvPr>
          <p:cNvSpPr/>
          <p:nvPr/>
        </p:nvSpPr>
        <p:spPr>
          <a:xfrm>
            <a:off x="217502" y="791183"/>
            <a:ext cx="9010636" cy="51606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 dirty="0">
              <a:latin typeface="+mn-ea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22308142-D9B3-7FCE-E5B9-1F111D48B9B1}"/>
              </a:ext>
            </a:extLst>
          </p:cNvPr>
          <p:cNvSpPr/>
          <p:nvPr/>
        </p:nvSpPr>
        <p:spPr>
          <a:xfrm>
            <a:off x="217502" y="791183"/>
            <a:ext cx="9010636" cy="51606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 dirty="0">
              <a:latin typeface="+mn-ea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D6B052E9-D4BB-906A-8A8D-46A1AC539226}"/>
              </a:ext>
            </a:extLst>
          </p:cNvPr>
          <p:cNvSpPr/>
          <p:nvPr/>
        </p:nvSpPr>
        <p:spPr bwMode="auto">
          <a:xfrm>
            <a:off x="338543" y="949952"/>
            <a:ext cx="1004929" cy="198522"/>
          </a:xfrm>
          <a:prstGeom prst="rect">
            <a:avLst/>
          </a:prstGeom>
          <a:noFill/>
          <a:ln w="28575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lIns="36000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050" b="1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Raiseme </a:t>
            </a:r>
            <a:r>
              <a:rPr lang="en-US" altLang="ko-KR" sz="1050" b="1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Logo</a:t>
            </a:r>
            <a:endParaRPr kumimoji="0" lang="ko-KR" altLang="en-US" sz="1050" b="1" dirty="0">
              <a:solidFill>
                <a:schemeClr val="bg1">
                  <a:lumMod val="65000"/>
                </a:schemeClr>
              </a:solidFill>
              <a:latin typeface="+mn-ea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8D6E56F2-3779-B885-4A2B-E49E1A82F5AC}"/>
              </a:ext>
            </a:extLst>
          </p:cNvPr>
          <p:cNvSpPr txBox="1"/>
          <p:nvPr/>
        </p:nvSpPr>
        <p:spPr>
          <a:xfrm>
            <a:off x="6758404" y="926102"/>
            <a:ext cx="502309" cy="246221"/>
          </a:xfrm>
          <a:prstGeom prst="rect">
            <a:avLst/>
          </a:prstGeom>
          <a:noFill/>
        </p:spPr>
        <p:txBody>
          <a:bodyPr wrap="none" lIns="36000" rIns="36000" rtlCol="0" anchor="ctr">
            <a:spAutoFit/>
          </a:bodyPr>
          <a:lstStyle/>
          <a:p>
            <a:pPr algn="ctr"/>
            <a:r>
              <a:rPr kumimoji="1" lang="en-US" altLang="en-US" sz="1000" b="1" dirty="0">
                <a:latin typeface="+mn-ea"/>
              </a:rPr>
              <a:t>Service</a:t>
            </a:r>
            <a:endParaRPr kumimoji="1" lang="x-none" altLang="en-US" sz="1000" b="1" dirty="0">
              <a:latin typeface="+mn-ea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9736CE2-03C4-54C2-0911-4026998E711E}"/>
              </a:ext>
            </a:extLst>
          </p:cNvPr>
          <p:cNvSpPr txBox="1"/>
          <p:nvPr/>
        </p:nvSpPr>
        <p:spPr>
          <a:xfrm>
            <a:off x="8651687" y="926102"/>
            <a:ext cx="407731" cy="246221"/>
          </a:xfrm>
          <a:prstGeom prst="rect">
            <a:avLst/>
          </a:prstGeom>
          <a:noFill/>
        </p:spPr>
        <p:txBody>
          <a:bodyPr wrap="none" lIns="36000" rIns="36000" rtlCol="0" anchor="ctr">
            <a:spAutoFit/>
          </a:bodyPr>
          <a:lstStyle/>
          <a:p>
            <a:pPr algn="ctr"/>
            <a:r>
              <a:rPr kumimoji="1" lang="en-US" altLang="en-US" sz="1000" b="1" dirty="0">
                <a:latin typeface="+mn-ea"/>
              </a:rPr>
              <a:t>News</a:t>
            </a:r>
            <a:endParaRPr kumimoji="1" lang="x-none" altLang="en-US" sz="1000" b="1" dirty="0">
              <a:latin typeface="+mn-ea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770039F7-4B46-DF67-FB55-6C77AD11F6E2}"/>
              </a:ext>
            </a:extLst>
          </p:cNvPr>
          <p:cNvSpPr txBox="1"/>
          <p:nvPr/>
        </p:nvSpPr>
        <p:spPr>
          <a:xfrm>
            <a:off x="7893956" y="926102"/>
            <a:ext cx="620930" cy="246221"/>
          </a:xfrm>
          <a:prstGeom prst="rect">
            <a:avLst/>
          </a:prstGeom>
          <a:noFill/>
        </p:spPr>
        <p:txBody>
          <a:bodyPr wrap="none" lIns="36000" rIns="36000" rtlCol="0" anchor="ctr">
            <a:spAutoFit/>
          </a:bodyPr>
          <a:lstStyle/>
          <a:p>
            <a:pPr algn="ctr"/>
            <a:r>
              <a:rPr kumimoji="1" lang="en-US" altLang="en-US" sz="1000" b="1" dirty="0">
                <a:latin typeface="+mn-ea"/>
              </a:rPr>
              <a:t>Use Case</a:t>
            </a:r>
            <a:endParaRPr kumimoji="1" lang="x-none" altLang="en-US" sz="1000" b="1" dirty="0">
              <a:latin typeface="+mn-ea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1A9754FF-01FB-9CBC-8540-D33E51615608}"/>
              </a:ext>
            </a:extLst>
          </p:cNvPr>
          <p:cNvSpPr txBox="1"/>
          <p:nvPr/>
        </p:nvSpPr>
        <p:spPr>
          <a:xfrm>
            <a:off x="6170591" y="926102"/>
            <a:ext cx="451012" cy="246221"/>
          </a:xfrm>
          <a:prstGeom prst="rect">
            <a:avLst/>
          </a:prstGeom>
          <a:noFill/>
        </p:spPr>
        <p:txBody>
          <a:bodyPr wrap="none" lIns="36000" rIns="36000" rtlCol="0"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000" b="1" dirty="0">
                <a:latin typeface="+mn-ea"/>
              </a:rPr>
              <a:t>About</a:t>
            </a:r>
            <a:endParaRPr kumimoji="0" lang="ko-KR" altLang="en-US" sz="1000" b="1" dirty="0">
              <a:latin typeface="+mn-ea"/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721C6DB5-8C79-DB33-81A9-C7C36CA8CE31}"/>
              </a:ext>
            </a:extLst>
          </p:cNvPr>
          <p:cNvSpPr txBox="1"/>
          <p:nvPr/>
        </p:nvSpPr>
        <p:spPr>
          <a:xfrm>
            <a:off x="7397514" y="926102"/>
            <a:ext cx="359641" cy="246221"/>
          </a:xfrm>
          <a:prstGeom prst="rect">
            <a:avLst/>
          </a:prstGeom>
          <a:noFill/>
        </p:spPr>
        <p:txBody>
          <a:bodyPr wrap="none" lIns="36000" rIns="36000" rtlCol="0" anchor="ctr">
            <a:spAutoFit/>
          </a:bodyPr>
          <a:lstStyle/>
          <a:p>
            <a:pPr algn="ctr"/>
            <a:r>
              <a:rPr kumimoji="1" lang="en-US" altLang="en-US" sz="1000" b="1" dirty="0">
                <a:latin typeface="+mn-ea"/>
              </a:rPr>
              <a:t>Tech</a:t>
            </a:r>
            <a:endParaRPr kumimoji="1" lang="x-none" altLang="en-US" sz="10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440759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1AB614-8F2E-4B4C-E2B8-E17A0B58B38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  <a:ea typeface="+mn-ea"/>
              </a:rPr>
              <a:t>Main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C0EC90A-CBB4-6589-B7D3-E04C87DCBDC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Main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95B7BB6-3A24-9EF6-601D-7D5E25B06E8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M_MAIN_01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995457B-D585-7AEB-9A31-D5BFD6E56C18}"/>
              </a:ext>
            </a:extLst>
          </p:cNvPr>
          <p:cNvSpPr txBox="1"/>
          <p:nvPr/>
        </p:nvSpPr>
        <p:spPr>
          <a:xfrm>
            <a:off x="550862" y="1422301"/>
            <a:ext cx="29528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Raisme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의 가능성은</a:t>
            </a:r>
            <a:endParaRPr lang="en-US" altLang="ko-KR" sz="12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무궁무진합니다</a:t>
            </a: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E559A923-5BCA-F648-539E-AAE3ADF2D38F}"/>
              </a:ext>
            </a:extLst>
          </p:cNvPr>
          <p:cNvSpPr/>
          <p:nvPr/>
        </p:nvSpPr>
        <p:spPr>
          <a:xfrm>
            <a:off x="426697" y="1522511"/>
            <a:ext cx="166154" cy="166154"/>
          </a:xfrm>
          <a:prstGeom prst="ellipse">
            <a:avLst/>
          </a:prstGeom>
          <a:solidFill>
            <a:srgbClr val="C0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38" dirty="0">
                <a:solidFill>
                  <a:schemeClr val="bg1"/>
                </a:solidFill>
                <a:latin typeface="+mn-ea"/>
              </a:rPr>
              <a:t>5</a:t>
            </a:r>
            <a:endParaRPr lang="ko-KR" altLang="en-US" sz="738" dirty="0" err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19" name="Button">
            <a:extLst>
              <a:ext uri="{FF2B5EF4-FFF2-40B4-BE49-F238E27FC236}">
                <a16:creationId xmlns:a16="http://schemas.microsoft.com/office/drawing/2014/main" id="{03582C83-6338-D6BB-FCCB-F514F7CB991A}"/>
              </a:ext>
            </a:extLst>
          </p:cNvPr>
          <p:cNvSpPr>
            <a:spLocks/>
          </p:cNvSpPr>
          <p:nvPr/>
        </p:nvSpPr>
        <p:spPr bwMode="auto">
          <a:xfrm>
            <a:off x="8063556" y="1641971"/>
            <a:ext cx="573864" cy="241995"/>
          </a:xfrm>
          <a:prstGeom prst="roundRect">
            <a:avLst>
              <a:gd name="adj" fmla="val 8776"/>
            </a:avLst>
          </a:prstGeom>
          <a:solidFill>
            <a:srgbClr val="FFFFFF"/>
          </a:solidFill>
          <a:ln w="635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more &gt;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86A9BD0A-84F1-C244-E073-B6EEF815C566}"/>
              </a:ext>
            </a:extLst>
          </p:cNvPr>
          <p:cNvSpPr/>
          <p:nvPr/>
        </p:nvSpPr>
        <p:spPr>
          <a:xfrm>
            <a:off x="7690291" y="1507413"/>
            <a:ext cx="166154" cy="166154"/>
          </a:xfrm>
          <a:prstGeom prst="ellipse">
            <a:avLst/>
          </a:prstGeom>
          <a:solidFill>
            <a:srgbClr val="C0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38" dirty="0">
                <a:solidFill>
                  <a:schemeClr val="bg1"/>
                </a:solidFill>
                <a:latin typeface="+mn-ea"/>
              </a:rPr>
              <a:t>5a</a:t>
            </a:r>
            <a:endParaRPr lang="ko-KR" altLang="en-US" sz="738" dirty="0" err="1">
              <a:solidFill>
                <a:schemeClr val="bg1"/>
              </a:solidFill>
              <a:latin typeface="+mn-ea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E58F03C5-1596-A840-B743-8021ECF6FFB3}"/>
              </a:ext>
            </a:extLst>
          </p:cNvPr>
          <p:cNvGrpSpPr/>
          <p:nvPr/>
        </p:nvGrpSpPr>
        <p:grpSpPr>
          <a:xfrm>
            <a:off x="6731098" y="1949432"/>
            <a:ext cx="1908733" cy="1279170"/>
            <a:chOff x="550862" y="2149830"/>
            <a:chExt cx="1908733" cy="1279170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8D646C5B-DD05-76A6-C86C-BCE7747AE821}"/>
                </a:ext>
              </a:extLst>
            </p:cNvPr>
            <p:cNvSpPr/>
            <p:nvPr/>
          </p:nvSpPr>
          <p:spPr bwMode="auto">
            <a:xfrm>
              <a:off x="550862" y="2149830"/>
              <a:ext cx="1908733" cy="1279170"/>
            </a:xfrm>
            <a:prstGeom prst="rect">
              <a:avLst/>
            </a:prstGeom>
            <a:solidFill>
              <a:srgbClr val="D9D9D9"/>
            </a:solidFill>
            <a:ln w="2857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kumimoji="0" lang="ko-KR" altLang="en-US" dirty="0">
                <a:solidFill>
                  <a:srgbClr val="FF0000"/>
                </a:solidFill>
                <a:latin typeface="+mn-ea"/>
              </a:endParaRPr>
            </a:p>
          </p:txBody>
        </p:sp>
        <p:sp>
          <p:nvSpPr>
            <p:cNvPr id="32" name="Freeform 129">
              <a:extLst>
                <a:ext uri="{FF2B5EF4-FFF2-40B4-BE49-F238E27FC236}">
                  <a16:creationId xmlns:a16="http://schemas.microsoft.com/office/drawing/2014/main" id="{55F5A820-13DE-8DC5-F7FC-C51D349F7E7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25595" y="2560513"/>
              <a:ext cx="559267" cy="457805"/>
            </a:xfrm>
            <a:custGeom>
              <a:avLst/>
              <a:gdLst>
                <a:gd name="T0" fmla="*/ 800850339 w 68"/>
                <a:gd name="T1" fmla="*/ 578081024 h 55"/>
                <a:gd name="T2" fmla="*/ 741964184 w 68"/>
                <a:gd name="T3" fmla="*/ 648868068 h 55"/>
                <a:gd name="T4" fmla="*/ 58886155 w 68"/>
                <a:gd name="T5" fmla="*/ 648868068 h 55"/>
                <a:gd name="T6" fmla="*/ 0 w 68"/>
                <a:gd name="T7" fmla="*/ 578081024 h 55"/>
                <a:gd name="T8" fmla="*/ 0 w 68"/>
                <a:gd name="T9" fmla="*/ 70787044 h 55"/>
                <a:gd name="T10" fmla="*/ 58886155 w 68"/>
                <a:gd name="T11" fmla="*/ 0 h 55"/>
                <a:gd name="T12" fmla="*/ 741964184 w 68"/>
                <a:gd name="T13" fmla="*/ 0 h 55"/>
                <a:gd name="T14" fmla="*/ 800850339 w 68"/>
                <a:gd name="T15" fmla="*/ 70787044 h 55"/>
                <a:gd name="T16" fmla="*/ 800850339 w 68"/>
                <a:gd name="T17" fmla="*/ 578081024 h 55"/>
                <a:gd name="T18" fmla="*/ 58886155 w 68"/>
                <a:gd name="T19" fmla="*/ 58988631 h 55"/>
                <a:gd name="T20" fmla="*/ 47108238 w 68"/>
                <a:gd name="T21" fmla="*/ 70787044 h 55"/>
                <a:gd name="T22" fmla="*/ 47108238 w 68"/>
                <a:gd name="T23" fmla="*/ 578081024 h 55"/>
                <a:gd name="T24" fmla="*/ 58886155 w 68"/>
                <a:gd name="T25" fmla="*/ 601677850 h 55"/>
                <a:gd name="T26" fmla="*/ 741964184 w 68"/>
                <a:gd name="T27" fmla="*/ 601677850 h 55"/>
                <a:gd name="T28" fmla="*/ 753742101 w 68"/>
                <a:gd name="T29" fmla="*/ 578081024 h 55"/>
                <a:gd name="T30" fmla="*/ 753742101 w 68"/>
                <a:gd name="T31" fmla="*/ 70787044 h 55"/>
                <a:gd name="T32" fmla="*/ 741964184 w 68"/>
                <a:gd name="T33" fmla="*/ 58988631 h 55"/>
                <a:gd name="T34" fmla="*/ 58886155 w 68"/>
                <a:gd name="T35" fmla="*/ 58988631 h 55"/>
                <a:gd name="T36" fmla="*/ 188436383 w 68"/>
                <a:gd name="T37" fmla="*/ 271346327 h 55"/>
                <a:gd name="T38" fmla="*/ 105994393 w 68"/>
                <a:gd name="T39" fmla="*/ 188760870 h 55"/>
                <a:gd name="T40" fmla="*/ 188436383 w 68"/>
                <a:gd name="T41" fmla="*/ 106178848 h 55"/>
                <a:gd name="T42" fmla="*/ 270874942 w 68"/>
                <a:gd name="T43" fmla="*/ 188760870 h 55"/>
                <a:gd name="T44" fmla="*/ 188436383 w 68"/>
                <a:gd name="T45" fmla="*/ 271346327 h 55"/>
                <a:gd name="T46" fmla="*/ 694855946 w 68"/>
                <a:gd name="T47" fmla="*/ 542689220 h 55"/>
                <a:gd name="T48" fmla="*/ 105994393 w 68"/>
                <a:gd name="T49" fmla="*/ 542689220 h 55"/>
                <a:gd name="T50" fmla="*/ 105994393 w 68"/>
                <a:gd name="T51" fmla="*/ 460107198 h 55"/>
                <a:gd name="T52" fmla="*/ 235544621 w 68"/>
                <a:gd name="T53" fmla="*/ 330331523 h 55"/>
                <a:gd name="T54" fmla="*/ 306208694 w 68"/>
                <a:gd name="T55" fmla="*/ 389320154 h 55"/>
                <a:gd name="T56" fmla="*/ 518197480 w 68"/>
                <a:gd name="T57" fmla="*/ 176962457 h 55"/>
                <a:gd name="T58" fmla="*/ 694855946 w 68"/>
                <a:gd name="T59" fmla="*/ 353928349 h 55"/>
                <a:gd name="T60" fmla="*/ 694855946 w 68"/>
                <a:gd name="T61" fmla="*/ 542689220 h 55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0" t="0" r="r" b="b"/>
              <a:pathLst>
                <a:path w="68" h="55">
                  <a:moveTo>
                    <a:pt x="68" y="49"/>
                  </a:moveTo>
                  <a:cubicBezTo>
                    <a:pt x="68" y="53"/>
                    <a:pt x="66" y="55"/>
                    <a:pt x="63" y="55"/>
                  </a:cubicBezTo>
                  <a:cubicBezTo>
                    <a:pt x="5" y="55"/>
                    <a:pt x="5" y="55"/>
                    <a:pt x="5" y="55"/>
                  </a:cubicBezTo>
                  <a:cubicBezTo>
                    <a:pt x="2" y="55"/>
                    <a:pt x="0" y="53"/>
                    <a:pt x="0" y="4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5" y="0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66" y="0"/>
                    <a:pt x="68" y="3"/>
                    <a:pt x="68" y="6"/>
                  </a:cubicBezTo>
                  <a:lnTo>
                    <a:pt x="68" y="49"/>
                  </a:lnTo>
                  <a:close/>
                  <a:moveTo>
                    <a:pt x="5" y="5"/>
                  </a:moveTo>
                  <a:cubicBezTo>
                    <a:pt x="5" y="5"/>
                    <a:pt x="4" y="5"/>
                    <a:pt x="4" y="6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4" y="50"/>
                    <a:pt x="5" y="51"/>
                    <a:pt x="5" y="51"/>
                  </a:cubicBezTo>
                  <a:cubicBezTo>
                    <a:pt x="63" y="51"/>
                    <a:pt x="63" y="51"/>
                    <a:pt x="63" y="51"/>
                  </a:cubicBezTo>
                  <a:cubicBezTo>
                    <a:pt x="63" y="51"/>
                    <a:pt x="64" y="50"/>
                    <a:pt x="64" y="49"/>
                  </a:cubicBezTo>
                  <a:cubicBezTo>
                    <a:pt x="64" y="6"/>
                    <a:pt x="64" y="6"/>
                    <a:pt x="64" y="6"/>
                  </a:cubicBezTo>
                  <a:cubicBezTo>
                    <a:pt x="64" y="5"/>
                    <a:pt x="63" y="5"/>
                    <a:pt x="63" y="5"/>
                  </a:cubicBezTo>
                  <a:lnTo>
                    <a:pt x="5" y="5"/>
                  </a:lnTo>
                  <a:close/>
                  <a:moveTo>
                    <a:pt x="16" y="23"/>
                  </a:moveTo>
                  <a:cubicBezTo>
                    <a:pt x="12" y="23"/>
                    <a:pt x="9" y="20"/>
                    <a:pt x="9" y="16"/>
                  </a:cubicBezTo>
                  <a:cubicBezTo>
                    <a:pt x="9" y="13"/>
                    <a:pt x="12" y="9"/>
                    <a:pt x="16" y="9"/>
                  </a:cubicBezTo>
                  <a:cubicBezTo>
                    <a:pt x="20" y="9"/>
                    <a:pt x="23" y="13"/>
                    <a:pt x="23" y="16"/>
                  </a:cubicBezTo>
                  <a:cubicBezTo>
                    <a:pt x="23" y="20"/>
                    <a:pt x="20" y="23"/>
                    <a:pt x="16" y="23"/>
                  </a:cubicBezTo>
                  <a:close/>
                  <a:moveTo>
                    <a:pt x="59" y="46"/>
                  </a:moveTo>
                  <a:cubicBezTo>
                    <a:pt x="9" y="46"/>
                    <a:pt x="9" y="46"/>
                    <a:pt x="9" y="46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20" y="28"/>
                    <a:pt x="20" y="28"/>
                    <a:pt x="20" y="28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44" y="15"/>
                    <a:pt x="44" y="15"/>
                    <a:pt x="44" y="15"/>
                  </a:cubicBezTo>
                  <a:cubicBezTo>
                    <a:pt x="59" y="30"/>
                    <a:pt x="59" y="30"/>
                    <a:pt x="59" y="30"/>
                  </a:cubicBezTo>
                  <a:lnTo>
                    <a:pt x="59" y="46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endParaRPr lang="id-ID" dirty="0">
                <a:latin typeface="+mn-ea"/>
              </a:endParaRP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05281BD5-E859-CEC5-98C1-4D81BA422FE7}"/>
              </a:ext>
            </a:extLst>
          </p:cNvPr>
          <p:cNvSpPr txBox="1"/>
          <p:nvPr/>
        </p:nvSpPr>
        <p:spPr>
          <a:xfrm>
            <a:off x="6731098" y="3293439"/>
            <a:ext cx="1908733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화상상담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070E565E-5968-AD1A-B6EE-0724FCDB49D2}"/>
              </a:ext>
            </a:extLst>
          </p:cNvPr>
          <p:cNvGrpSpPr/>
          <p:nvPr/>
        </p:nvGrpSpPr>
        <p:grpSpPr>
          <a:xfrm>
            <a:off x="549253" y="1949432"/>
            <a:ext cx="1908733" cy="1279170"/>
            <a:chOff x="550862" y="2149830"/>
            <a:chExt cx="1908733" cy="1279170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51B7B718-B17F-B3F8-5CB8-CCEA8ED0F1C1}"/>
                </a:ext>
              </a:extLst>
            </p:cNvPr>
            <p:cNvSpPr/>
            <p:nvPr/>
          </p:nvSpPr>
          <p:spPr bwMode="auto">
            <a:xfrm>
              <a:off x="550862" y="2149830"/>
              <a:ext cx="1908733" cy="1279170"/>
            </a:xfrm>
            <a:prstGeom prst="rect">
              <a:avLst/>
            </a:prstGeom>
            <a:solidFill>
              <a:srgbClr val="D9D9D9"/>
            </a:solidFill>
            <a:ln w="2857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kumimoji="0" lang="ko-KR" altLang="en-US" dirty="0">
                <a:solidFill>
                  <a:srgbClr val="FF0000"/>
                </a:solidFill>
                <a:latin typeface="+mn-ea"/>
              </a:endParaRPr>
            </a:p>
          </p:txBody>
        </p:sp>
        <p:sp>
          <p:nvSpPr>
            <p:cNvPr id="23" name="Freeform 129">
              <a:extLst>
                <a:ext uri="{FF2B5EF4-FFF2-40B4-BE49-F238E27FC236}">
                  <a16:creationId xmlns:a16="http://schemas.microsoft.com/office/drawing/2014/main" id="{E4ACC56C-7B2A-62E7-C106-45D44155692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25595" y="2560513"/>
              <a:ext cx="559267" cy="457805"/>
            </a:xfrm>
            <a:custGeom>
              <a:avLst/>
              <a:gdLst>
                <a:gd name="T0" fmla="*/ 800850339 w 68"/>
                <a:gd name="T1" fmla="*/ 578081024 h 55"/>
                <a:gd name="T2" fmla="*/ 741964184 w 68"/>
                <a:gd name="T3" fmla="*/ 648868068 h 55"/>
                <a:gd name="T4" fmla="*/ 58886155 w 68"/>
                <a:gd name="T5" fmla="*/ 648868068 h 55"/>
                <a:gd name="T6" fmla="*/ 0 w 68"/>
                <a:gd name="T7" fmla="*/ 578081024 h 55"/>
                <a:gd name="T8" fmla="*/ 0 w 68"/>
                <a:gd name="T9" fmla="*/ 70787044 h 55"/>
                <a:gd name="T10" fmla="*/ 58886155 w 68"/>
                <a:gd name="T11" fmla="*/ 0 h 55"/>
                <a:gd name="T12" fmla="*/ 741964184 w 68"/>
                <a:gd name="T13" fmla="*/ 0 h 55"/>
                <a:gd name="T14" fmla="*/ 800850339 w 68"/>
                <a:gd name="T15" fmla="*/ 70787044 h 55"/>
                <a:gd name="T16" fmla="*/ 800850339 w 68"/>
                <a:gd name="T17" fmla="*/ 578081024 h 55"/>
                <a:gd name="T18" fmla="*/ 58886155 w 68"/>
                <a:gd name="T19" fmla="*/ 58988631 h 55"/>
                <a:gd name="T20" fmla="*/ 47108238 w 68"/>
                <a:gd name="T21" fmla="*/ 70787044 h 55"/>
                <a:gd name="T22" fmla="*/ 47108238 w 68"/>
                <a:gd name="T23" fmla="*/ 578081024 h 55"/>
                <a:gd name="T24" fmla="*/ 58886155 w 68"/>
                <a:gd name="T25" fmla="*/ 601677850 h 55"/>
                <a:gd name="T26" fmla="*/ 741964184 w 68"/>
                <a:gd name="T27" fmla="*/ 601677850 h 55"/>
                <a:gd name="T28" fmla="*/ 753742101 w 68"/>
                <a:gd name="T29" fmla="*/ 578081024 h 55"/>
                <a:gd name="T30" fmla="*/ 753742101 w 68"/>
                <a:gd name="T31" fmla="*/ 70787044 h 55"/>
                <a:gd name="T32" fmla="*/ 741964184 w 68"/>
                <a:gd name="T33" fmla="*/ 58988631 h 55"/>
                <a:gd name="T34" fmla="*/ 58886155 w 68"/>
                <a:gd name="T35" fmla="*/ 58988631 h 55"/>
                <a:gd name="T36" fmla="*/ 188436383 w 68"/>
                <a:gd name="T37" fmla="*/ 271346327 h 55"/>
                <a:gd name="T38" fmla="*/ 105994393 w 68"/>
                <a:gd name="T39" fmla="*/ 188760870 h 55"/>
                <a:gd name="T40" fmla="*/ 188436383 w 68"/>
                <a:gd name="T41" fmla="*/ 106178848 h 55"/>
                <a:gd name="T42" fmla="*/ 270874942 w 68"/>
                <a:gd name="T43" fmla="*/ 188760870 h 55"/>
                <a:gd name="T44" fmla="*/ 188436383 w 68"/>
                <a:gd name="T45" fmla="*/ 271346327 h 55"/>
                <a:gd name="T46" fmla="*/ 694855946 w 68"/>
                <a:gd name="T47" fmla="*/ 542689220 h 55"/>
                <a:gd name="T48" fmla="*/ 105994393 w 68"/>
                <a:gd name="T49" fmla="*/ 542689220 h 55"/>
                <a:gd name="T50" fmla="*/ 105994393 w 68"/>
                <a:gd name="T51" fmla="*/ 460107198 h 55"/>
                <a:gd name="T52" fmla="*/ 235544621 w 68"/>
                <a:gd name="T53" fmla="*/ 330331523 h 55"/>
                <a:gd name="T54" fmla="*/ 306208694 w 68"/>
                <a:gd name="T55" fmla="*/ 389320154 h 55"/>
                <a:gd name="T56" fmla="*/ 518197480 w 68"/>
                <a:gd name="T57" fmla="*/ 176962457 h 55"/>
                <a:gd name="T58" fmla="*/ 694855946 w 68"/>
                <a:gd name="T59" fmla="*/ 353928349 h 55"/>
                <a:gd name="T60" fmla="*/ 694855946 w 68"/>
                <a:gd name="T61" fmla="*/ 542689220 h 55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0" t="0" r="r" b="b"/>
              <a:pathLst>
                <a:path w="68" h="55">
                  <a:moveTo>
                    <a:pt x="68" y="49"/>
                  </a:moveTo>
                  <a:cubicBezTo>
                    <a:pt x="68" y="53"/>
                    <a:pt x="66" y="55"/>
                    <a:pt x="63" y="55"/>
                  </a:cubicBezTo>
                  <a:cubicBezTo>
                    <a:pt x="5" y="55"/>
                    <a:pt x="5" y="55"/>
                    <a:pt x="5" y="55"/>
                  </a:cubicBezTo>
                  <a:cubicBezTo>
                    <a:pt x="2" y="55"/>
                    <a:pt x="0" y="53"/>
                    <a:pt x="0" y="4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5" y="0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66" y="0"/>
                    <a:pt x="68" y="3"/>
                    <a:pt x="68" y="6"/>
                  </a:cubicBezTo>
                  <a:lnTo>
                    <a:pt x="68" y="49"/>
                  </a:lnTo>
                  <a:close/>
                  <a:moveTo>
                    <a:pt x="5" y="5"/>
                  </a:moveTo>
                  <a:cubicBezTo>
                    <a:pt x="5" y="5"/>
                    <a:pt x="4" y="5"/>
                    <a:pt x="4" y="6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4" y="50"/>
                    <a:pt x="5" y="51"/>
                    <a:pt x="5" y="51"/>
                  </a:cubicBezTo>
                  <a:cubicBezTo>
                    <a:pt x="63" y="51"/>
                    <a:pt x="63" y="51"/>
                    <a:pt x="63" y="51"/>
                  </a:cubicBezTo>
                  <a:cubicBezTo>
                    <a:pt x="63" y="51"/>
                    <a:pt x="64" y="50"/>
                    <a:pt x="64" y="49"/>
                  </a:cubicBezTo>
                  <a:cubicBezTo>
                    <a:pt x="64" y="6"/>
                    <a:pt x="64" y="6"/>
                    <a:pt x="64" y="6"/>
                  </a:cubicBezTo>
                  <a:cubicBezTo>
                    <a:pt x="64" y="5"/>
                    <a:pt x="63" y="5"/>
                    <a:pt x="63" y="5"/>
                  </a:cubicBezTo>
                  <a:lnTo>
                    <a:pt x="5" y="5"/>
                  </a:lnTo>
                  <a:close/>
                  <a:moveTo>
                    <a:pt x="16" y="23"/>
                  </a:moveTo>
                  <a:cubicBezTo>
                    <a:pt x="12" y="23"/>
                    <a:pt x="9" y="20"/>
                    <a:pt x="9" y="16"/>
                  </a:cubicBezTo>
                  <a:cubicBezTo>
                    <a:pt x="9" y="13"/>
                    <a:pt x="12" y="9"/>
                    <a:pt x="16" y="9"/>
                  </a:cubicBezTo>
                  <a:cubicBezTo>
                    <a:pt x="20" y="9"/>
                    <a:pt x="23" y="13"/>
                    <a:pt x="23" y="16"/>
                  </a:cubicBezTo>
                  <a:cubicBezTo>
                    <a:pt x="23" y="20"/>
                    <a:pt x="20" y="23"/>
                    <a:pt x="16" y="23"/>
                  </a:cubicBezTo>
                  <a:close/>
                  <a:moveTo>
                    <a:pt x="59" y="46"/>
                  </a:moveTo>
                  <a:cubicBezTo>
                    <a:pt x="9" y="46"/>
                    <a:pt x="9" y="46"/>
                    <a:pt x="9" y="46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20" y="28"/>
                    <a:pt x="20" y="28"/>
                    <a:pt x="20" y="28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44" y="15"/>
                    <a:pt x="44" y="15"/>
                    <a:pt x="44" y="15"/>
                  </a:cubicBezTo>
                  <a:cubicBezTo>
                    <a:pt x="59" y="30"/>
                    <a:pt x="59" y="30"/>
                    <a:pt x="59" y="30"/>
                  </a:cubicBezTo>
                  <a:lnTo>
                    <a:pt x="59" y="46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endParaRPr lang="id-ID" dirty="0">
                <a:latin typeface="+mn-ea"/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5565E600-9E3A-EF42-04F0-1323A9178191}"/>
              </a:ext>
            </a:extLst>
          </p:cNvPr>
          <p:cNvSpPr txBox="1"/>
          <p:nvPr/>
        </p:nvSpPr>
        <p:spPr>
          <a:xfrm>
            <a:off x="549253" y="3293439"/>
            <a:ext cx="1908733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자율학습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4CF1F7E-A797-2A1F-4489-556CCBD28828}"/>
              </a:ext>
            </a:extLst>
          </p:cNvPr>
          <p:cNvSpPr txBox="1"/>
          <p:nvPr/>
        </p:nvSpPr>
        <p:spPr>
          <a:xfrm>
            <a:off x="549253" y="3470811"/>
            <a:ext cx="1908733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공부 시간 뿐만 아니라 집중도까지 </a:t>
            </a:r>
            <a:endParaRPr lang="en-US" altLang="ko-KR" sz="8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측정해서 학습의 질을 높여보세요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9BC5A0F7-15DE-8321-2ACE-2A000CAF2DBE}"/>
              </a:ext>
            </a:extLst>
          </p:cNvPr>
          <p:cNvGrpSpPr/>
          <p:nvPr/>
        </p:nvGrpSpPr>
        <p:grpSpPr>
          <a:xfrm>
            <a:off x="2609868" y="1949432"/>
            <a:ext cx="1908733" cy="1279170"/>
            <a:chOff x="550862" y="2149830"/>
            <a:chExt cx="1908733" cy="1279170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598EFDEE-51E9-155F-60C7-E51EA1C31495}"/>
                </a:ext>
              </a:extLst>
            </p:cNvPr>
            <p:cNvSpPr/>
            <p:nvPr/>
          </p:nvSpPr>
          <p:spPr bwMode="auto">
            <a:xfrm>
              <a:off x="550862" y="2149830"/>
              <a:ext cx="1908733" cy="1279170"/>
            </a:xfrm>
            <a:prstGeom prst="rect">
              <a:avLst/>
            </a:prstGeom>
            <a:solidFill>
              <a:srgbClr val="D9D9D9"/>
            </a:solidFill>
            <a:ln w="2857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kumimoji="0" lang="ko-KR" altLang="en-US" dirty="0">
                <a:solidFill>
                  <a:srgbClr val="FF0000"/>
                </a:solidFill>
                <a:latin typeface="+mn-ea"/>
              </a:endParaRPr>
            </a:p>
          </p:txBody>
        </p:sp>
        <p:sp>
          <p:nvSpPr>
            <p:cNvPr id="26" name="Freeform 129">
              <a:extLst>
                <a:ext uri="{FF2B5EF4-FFF2-40B4-BE49-F238E27FC236}">
                  <a16:creationId xmlns:a16="http://schemas.microsoft.com/office/drawing/2014/main" id="{E3B9B1A1-D068-724A-34A0-842A1DE7B55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25595" y="2560513"/>
              <a:ext cx="559267" cy="457805"/>
            </a:xfrm>
            <a:custGeom>
              <a:avLst/>
              <a:gdLst>
                <a:gd name="T0" fmla="*/ 800850339 w 68"/>
                <a:gd name="T1" fmla="*/ 578081024 h 55"/>
                <a:gd name="T2" fmla="*/ 741964184 w 68"/>
                <a:gd name="T3" fmla="*/ 648868068 h 55"/>
                <a:gd name="T4" fmla="*/ 58886155 w 68"/>
                <a:gd name="T5" fmla="*/ 648868068 h 55"/>
                <a:gd name="T6" fmla="*/ 0 w 68"/>
                <a:gd name="T7" fmla="*/ 578081024 h 55"/>
                <a:gd name="T8" fmla="*/ 0 w 68"/>
                <a:gd name="T9" fmla="*/ 70787044 h 55"/>
                <a:gd name="T10" fmla="*/ 58886155 w 68"/>
                <a:gd name="T11" fmla="*/ 0 h 55"/>
                <a:gd name="T12" fmla="*/ 741964184 w 68"/>
                <a:gd name="T13" fmla="*/ 0 h 55"/>
                <a:gd name="T14" fmla="*/ 800850339 w 68"/>
                <a:gd name="T15" fmla="*/ 70787044 h 55"/>
                <a:gd name="T16" fmla="*/ 800850339 w 68"/>
                <a:gd name="T17" fmla="*/ 578081024 h 55"/>
                <a:gd name="T18" fmla="*/ 58886155 w 68"/>
                <a:gd name="T19" fmla="*/ 58988631 h 55"/>
                <a:gd name="T20" fmla="*/ 47108238 w 68"/>
                <a:gd name="T21" fmla="*/ 70787044 h 55"/>
                <a:gd name="T22" fmla="*/ 47108238 w 68"/>
                <a:gd name="T23" fmla="*/ 578081024 h 55"/>
                <a:gd name="T24" fmla="*/ 58886155 w 68"/>
                <a:gd name="T25" fmla="*/ 601677850 h 55"/>
                <a:gd name="T26" fmla="*/ 741964184 w 68"/>
                <a:gd name="T27" fmla="*/ 601677850 h 55"/>
                <a:gd name="T28" fmla="*/ 753742101 w 68"/>
                <a:gd name="T29" fmla="*/ 578081024 h 55"/>
                <a:gd name="T30" fmla="*/ 753742101 w 68"/>
                <a:gd name="T31" fmla="*/ 70787044 h 55"/>
                <a:gd name="T32" fmla="*/ 741964184 w 68"/>
                <a:gd name="T33" fmla="*/ 58988631 h 55"/>
                <a:gd name="T34" fmla="*/ 58886155 w 68"/>
                <a:gd name="T35" fmla="*/ 58988631 h 55"/>
                <a:gd name="T36" fmla="*/ 188436383 w 68"/>
                <a:gd name="T37" fmla="*/ 271346327 h 55"/>
                <a:gd name="T38" fmla="*/ 105994393 w 68"/>
                <a:gd name="T39" fmla="*/ 188760870 h 55"/>
                <a:gd name="T40" fmla="*/ 188436383 w 68"/>
                <a:gd name="T41" fmla="*/ 106178848 h 55"/>
                <a:gd name="T42" fmla="*/ 270874942 w 68"/>
                <a:gd name="T43" fmla="*/ 188760870 h 55"/>
                <a:gd name="T44" fmla="*/ 188436383 w 68"/>
                <a:gd name="T45" fmla="*/ 271346327 h 55"/>
                <a:gd name="T46" fmla="*/ 694855946 w 68"/>
                <a:gd name="T47" fmla="*/ 542689220 h 55"/>
                <a:gd name="T48" fmla="*/ 105994393 w 68"/>
                <a:gd name="T49" fmla="*/ 542689220 h 55"/>
                <a:gd name="T50" fmla="*/ 105994393 w 68"/>
                <a:gd name="T51" fmla="*/ 460107198 h 55"/>
                <a:gd name="T52" fmla="*/ 235544621 w 68"/>
                <a:gd name="T53" fmla="*/ 330331523 h 55"/>
                <a:gd name="T54" fmla="*/ 306208694 w 68"/>
                <a:gd name="T55" fmla="*/ 389320154 h 55"/>
                <a:gd name="T56" fmla="*/ 518197480 w 68"/>
                <a:gd name="T57" fmla="*/ 176962457 h 55"/>
                <a:gd name="T58" fmla="*/ 694855946 w 68"/>
                <a:gd name="T59" fmla="*/ 353928349 h 55"/>
                <a:gd name="T60" fmla="*/ 694855946 w 68"/>
                <a:gd name="T61" fmla="*/ 542689220 h 55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0" t="0" r="r" b="b"/>
              <a:pathLst>
                <a:path w="68" h="55">
                  <a:moveTo>
                    <a:pt x="68" y="49"/>
                  </a:moveTo>
                  <a:cubicBezTo>
                    <a:pt x="68" y="53"/>
                    <a:pt x="66" y="55"/>
                    <a:pt x="63" y="55"/>
                  </a:cubicBezTo>
                  <a:cubicBezTo>
                    <a:pt x="5" y="55"/>
                    <a:pt x="5" y="55"/>
                    <a:pt x="5" y="55"/>
                  </a:cubicBezTo>
                  <a:cubicBezTo>
                    <a:pt x="2" y="55"/>
                    <a:pt x="0" y="53"/>
                    <a:pt x="0" y="4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5" y="0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66" y="0"/>
                    <a:pt x="68" y="3"/>
                    <a:pt x="68" y="6"/>
                  </a:cubicBezTo>
                  <a:lnTo>
                    <a:pt x="68" y="49"/>
                  </a:lnTo>
                  <a:close/>
                  <a:moveTo>
                    <a:pt x="5" y="5"/>
                  </a:moveTo>
                  <a:cubicBezTo>
                    <a:pt x="5" y="5"/>
                    <a:pt x="4" y="5"/>
                    <a:pt x="4" y="6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4" y="50"/>
                    <a:pt x="5" y="51"/>
                    <a:pt x="5" y="51"/>
                  </a:cubicBezTo>
                  <a:cubicBezTo>
                    <a:pt x="63" y="51"/>
                    <a:pt x="63" y="51"/>
                    <a:pt x="63" y="51"/>
                  </a:cubicBezTo>
                  <a:cubicBezTo>
                    <a:pt x="63" y="51"/>
                    <a:pt x="64" y="50"/>
                    <a:pt x="64" y="49"/>
                  </a:cubicBezTo>
                  <a:cubicBezTo>
                    <a:pt x="64" y="6"/>
                    <a:pt x="64" y="6"/>
                    <a:pt x="64" y="6"/>
                  </a:cubicBezTo>
                  <a:cubicBezTo>
                    <a:pt x="64" y="5"/>
                    <a:pt x="63" y="5"/>
                    <a:pt x="63" y="5"/>
                  </a:cubicBezTo>
                  <a:lnTo>
                    <a:pt x="5" y="5"/>
                  </a:lnTo>
                  <a:close/>
                  <a:moveTo>
                    <a:pt x="16" y="23"/>
                  </a:moveTo>
                  <a:cubicBezTo>
                    <a:pt x="12" y="23"/>
                    <a:pt x="9" y="20"/>
                    <a:pt x="9" y="16"/>
                  </a:cubicBezTo>
                  <a:cubicBezTo>
                    <a:pt x="9" y="13"/>
                    <a:pt x="12" y="9"/>
                    <a:pt x="16" y="9"/>
                  </a:cubicBezTo>
                  <a:cubicBezTo>
                    <a:pt x="20" y="9"/>
                    <a:pt x="23" y="13"/>
                    <a:pt x="23" y="16"/>
                  </a:cubicBezTo>
                  <a:cubicBezTo>
                    <a:pt x="23" y="20"/>
                    <a:pt x="20" y="23"/>
                    <a:pt x="16" y="23"/>
                  </a:cubicBezTo>
                  <a:close/>
                  <a:moveTo>
                    <a:pt x="59" y="46"/>
                  </a:moveTo>
                  <a:cubicBezTo>
                    <a:pt x="9" y="46"/>
                    <a:pt x="9" y="46"/>
                    <a:pt x="9" y="46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20" y="28"/>
                    <a:pt x="20" y="28"/>
                    <a:pt x="20" y="28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44" y="15"/>
                    <a:pt x="44" y="15"/>
                    <a:pt x="44" y="15"/>
                  </a:cubicBezTo>
                  <a:cubicBezTo>
                    <a:pt x="59" y="30"/>
                    <a:pt x="59" y="30"/>
                    <a:pt x="59" y="30"/>
                  </a:cubicBezTo>
                  <a:lnTo>
                    <a:pt x="59" y="46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endParaRPr lang="id-ID" dirty="0">
                <a:latin typeface="+mn-ea"/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B819F3F7-F20F-0ED5-EED0-2565D38F678D}"/>
              </a:ext>
            </a:extLst>
          </p:cNvPr>
          <p:cNvSpPr txBox="1"/>
          <p:nvPr/>
        </p:nvSpPr>
        <p:spPr>
          <a:xfrm>
            <a:off x="2609868" y="3293439"/>
            <a:ext cx="1908733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인터넷강의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18F116A-DB34-5B73-4714-5346B23ECE1B}"/>
              </a:ext>
            </a:extLst>
          </p:cNvPr>
          <p:cNvSpPr txBox="1"/>
          <p:nvPr/>
        </p:nvSpPr>
        <p:spPr>
          <a:xfrm>
            <a:off x="2609868" y="3470811"/>
            <a:ext cx="1908733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강의 들으면서 놓치거나 이해하지 못한 </a:t>
            </a:r>
            <a:endParaRPr lang="en-US" altLang="ko-KR" sz="8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구간만 골라서 복습하세요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265F422E-FB4F-917C-5718-EFAA6C806576}"/>
              </a:ext>
            </a:extLst>
          </p:cNvPr>
          <p:cNvGrpSpPr/>
          <p:nvPr/>
        </p:nvGrpSpPr>
        <p:grpSpPr>
          <a:xfrm>
            <a:off x="4670483" y="1949432"/>
            <a:ext cx="1908733" cy="1279170"/>
            <a:chOff x="550862" y="2149830"/>
            <a:chExt cx="1908733" cy="1279170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2D821A19-0308-901A-161D-7328D2FF709D}"/>
                </a:ext>
              </a:extLst>
            </p:cNvPr>
            <p:cNvSpPr/>
            <p:nvPr/>
          </p:nvSpPr>
          <p:spPr bwMode="auto">
            <a:xfrm>
              <a:off x="550862" y="2149830"/>
              <a:ext cx="1908733" cy="1279170"/>
            </a:xfrm>
            <a:prstGeom prst="rect">
              <a:avLst/>
            </a:prstGeom>
            <a:solidFill>
              <a:srgbClr val="D9D9D9"/>
            </a:solidFill>
            <a:ln w="2857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kumimoji="0" lang="ko-KR" altLang="en-US" dirty="0">
                <a:solidFill>
                  <a:srgbClr val="FF0000"/>
                </a:solidFill>
                <a:latin typeface="+mn-ea"/>
              </a:endParaRPr>
            </a:p>
          </p:txBody>
        </p:sp>
        <p:sp>
          <p:nvSpPr>
            <p:cNvPr id="29" name="Freeform 129">
              <a:extLst>
                <a:ext uri="{FF2B5EF4-FFF2-40B4-BE49-F238E27FC236}">
                  <a16:creationId xmlns:a16="http://schemas.microsoft.com/office/drawing/2014/main" id="{7FB12A5C-3717-A881-E2BB-C29BF4F099C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25595" y="2560513"/>
              <a:ext cx="559267" cy="457805"/>
            </a:xfrm>
            <a:custGeom>
              <a:avLst/>
              <a:gdLst>
                <a:gd name="T0" fmla="*/ 800850339 w 68"/>
                <a:gd name="T1" fmla="*/ 578081024 h 55"/>
                <a:gd name="T2" fmla="*/ 741964184 w 68"/>
                <a:gd name="T3" fmla="*/ 648868068 h 55"/>
                <a:gd name="T4" fmla="*/ 58886155 w 68"/>
                <a:gd name="T5" fmla="*/ 648868068 h 55"/>
                <a:gd name="T6" fmla="*/ 0 w 68"/>
                <a:gd name="T7" fmla="*/ 578081024 h 55"/>
                <a:gd name="T8" fmla="*/ 0 w 68"/>
                <a:gd name="T9" fmla="*/ 70787044 h 55"/>
                <a:gd name="T10" fmla="*/ 58886155 w 68"/>
                <a:gd name="T11" fmla="*/ 0 h 55"/>
                <a:gd name="T12" fmla="*/ 741964184 w 68"/>
                <a:gd name="T13" fmla="*/ 0 h 55"/>
                <a:gd name="T14" fmla="*/ 800850339 w 68"/>
                <a:gd name="T15" fmla="*/ 70787044 h 55"/>
                <a:gd name="T16" fmla="*/ 800850339 w 68"/>
                <a:gd name="T17" fmla="*/ 578081024 h 55"/>
                <a:gd name="T18" fmla="*/ 58886155 w 68"/>
                <a:gd name="T19" fmla="*/ 58988631 h 55"/>
                <a:gd name="T20" fmla="*/ 47108238 w 68"/>
                <a:gd name="T21" fmla="*/ 70787044 h 55"/>
                <a:gd name="T22" fmla="*/ 47108238 w 68"/>
                <a:gd name="T23" fmla="*/ 578081024 h 55"/>
                <a:gd name="T24" fmla="*/ 58886155 w 68"/>
                <a:gd name="T25" fmla="*/ 601677850 h 55"/>
                <a:gd name="T26" fmla="*/ 741964184 w 68"/>
                <a:gd name="T27" fmla="*/ 601677850 h 55"/>
                <a:gd name="T28" fmla="*/ 753742101 w 68"/>
                <a:gd name="T29" fmla="*/ 578081024 h 55"/>
                <a:gd name="T30" fmla="*/ 753742101 w 68"/>
                <a:gd name="T31" fmla="*/ 70787044 h 55"/>
                <a:gd name="T32" fmla="*/ 741964184 w 68"/>
                <a:gd name="T33" fmla="*/ 58988631 h 55"/>
                <a:gd name="T34" fmla="*/ 58886155 w 68"/>
                <a:gd name="T35" fmla="*/ 58988631 h 55"/>
                <a:gd name="T36" fmla="*/ 188436383 w 68"/>
                <a:gd name="T37" fmla="*/ 271346327 h 55"/>
                <a:gd name="T38" fmla="*/ 105994393 w 68"/>
                <a:gd name="T39" fmla="*/ 188760870 h 55"/>
                <a:gd name="T40" fmla="*/ 188436383 w 68"/>
                <a:gd name="T41" fmla="*/ 106178848 h 55"/>
                <a:gd name="T42" fmla="*/ 270874942 w 68"/>
                <a:gd name="T43" fmla="*/ 188760870 h 55"/>
                <a:gd name="T44" fmla="*/ 188436383 w 68"/>
                <a:gd name="T45" fmla="*/ 271346327 h 55"/>
                <a:gd name="T46" fmla="*/ 694855946 w 68"/>
                <a:gd name="T47" fmla="*/ 542689220 h 55"/>
                <a:gd name="T48" fmla="*/ 105994393 w 68"/>
                <a:gd name="T49" fmla="*/ 542689220 h 55"/>
                <a:gd name="T50" fmla="*/ 105994393 w 68"/>
                <a:gd name="T51" fmla="*/ 460107198 h 55"/>
                <a:gd name="T52" fmla="*/ 235544621 w 68"/>
                <a:gd name="T53" fmla="*/ 330331523 h 55"/>
                <a:gd name="T54" fmla="*/ 306208694 w 68"/>
                <a:gd name="T55" fmla="*/ 389320154 h 55"/>
                <a:gd name="T56" fmla="*/ 518197480 w 68"/>
                <a:gd name="T57" fmla="*/ 176962457 h 55"/>
                <a:gd name="T58" fmla="*/ 694855946 w 68"/>
                <a:gd name="T59" fmla="*/ 353928349 h 55"/>
                <a:gd name="T60" fmla="*/ 694855946 w 68"/>
                <a:gd name="T61" fmla="*/ 542689220 h 55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0" t="0" r="r" b="b"/>
              <a:pathLst>
                <a:path w="68" h="55">
                  <a:moveTo>
                    <a:pt x="68" y="49"/>
                  </a:moveTo>
                  <a:cubicBezTo>
                    <a:pt x="68" y="53"/>
                    <a:pt x="66" y="55"/>
                    <a:pt x="63" y="55"/>
                  </a:cubicBezTo>
                  <a:cubicBezTo>
                    <a:pt x="5" y="55"/>
                    <a:pt x="5" y="55"/>
                    <a:pt x="5" y="55"/>
                  </a:cubicBezTo>
                  <a:cubicBezTo>
                    <a:pt x="2" y="55"/>
                    <a:pt x="0" y="53"/>
                    <a:pt x="0" y="4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5" y="0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66" y="0"/>
                    <a:pt x="68" y="3"/>
                    <a:pt x="68" y="6"/>
                  </a:cubicBezTo>
                  <a:lnTo>
                    <a:pt x="68" y="49"/>
                  </a:lnTo>
                  <a:close/>
                  <a:moveTo>
                    <a:pt x="5" y="5"/>
                  </a:moveTo>
                  <a:cubicBezTo>
                    <a:pt x="5" y="5"/>
                    <a:pt x="4" y="5"/>
                    <a:pt x="4" y="6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4" y="50"/>
                    <a:pt x="5" y="51"/>
                    <a:pt x="5" y="51"/>
                  </a:cubicBezTo>
                  <a:cubicBezTo>
                    <a:pt x="63" y="51"/>
                    <a:pt x="63" y="51"/>
                    <a:pt x="63" y="51"/>
                  </a:cubicBezTo>
                  <a:cubicBezTo>
                    <a:pt x="63" y="51"/>
                    <a:pt x="64" y="50"/>
                    <a:pt x="64" y="49"/>
                  </a:cubicBezTo>
                  <a:cubicBezTo>
                    <a:pt x="64" y="6"/>
                    <a:pt x="64" y="6"/>
                    <a:pt x="64" y="6"/>
                  </a:cubicBezTo>
                  <a:cubicBezTo>
                    <a:pt x="64" y="5"/>
                    <a:pt x="63" y="5"/>
                    <a:pt x="63" y="5"/>
                  </a:cubicBezTo>
                  <a:lnTo>
                    <a:pt x="5" y="5"/>
                  </a:lnTo>
                  <a:close/>
                  <a:moveTo>
                    <a:pt x="16" y="23"/>
                  </a:moveTo>
                  <a:cubicBezTo>
                    <a:pt x="12" y="23"/>
                    <a:pt x="9" y="20"/>
                    <a:pt x="9" y="16"/>
                  </a:cubicBezTo>
                  <a:cubicBezTo>
                    <a:pt x="9" y="13"/>
                    <a:pt x="12" y="9"/>
                    <a:pt x="16" y="9"/>
                  </a:cubicBezTo>
                  <a:cubicBezTo>
                    <a:pt x="20" y="9"/>
                    <a:pt x="23" y="13"/>
                    <a:pt x="23" y="16"/>
                  </a:cubicBezTo>
                  <a:cubicBezTo>
                    <a:pt x="23" y="20"/>
                    <a:pt x="20" y="23"/>
                    <a:pt x="16" y="23"/>
                  </a:cubicBezTo>
                  <a:close/>
                  <a:moveTo>
                    <a:pt x="59" y="46"/>
                  </a:moveTo>
                  <a:cubicBezTo>
                    <a:pt x="9" y="46"/>
                    <a:pt x="9" y="46"/>
                    <a:pt x="9" y="46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20" y="28"/>
                    <a:pt x="20" y="28"/>
                    <a:pt x="20" y="28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44" y="15"/>
                    <a:pt x="44" y="15"/>
                    <a:pt x="44" y="15"/>
                  </a:cubicBezTo>
                  <a:cubicBezTo>
                    <a:pt x="59" y="30"/>
                    <a:pt x="59" y="30"/>
                    <a:pt x="59" y="30"/>
                  </a:cubicBezTo>
                  <a:lnTo>
                    <a:pt x="59" y="46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endParaRPr lang="id-ID" dirty="0">
                <a:latin typeface="+mn-ea"/>
              </a:endParaRP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426725D1-6940-422C-DB5B-B87A5666C2CC}"/>
              </a:ext>
            </a:extLst>
          </p:cNvPr>
          <p:cNvSpPr txBox="1"/>
          <p:nvPr/>
        </p:nvSpPr>
        <p:spPr>
          <a:xfrm>
            <a:off x="4670483" y="3293439"/>
            <a:ext cx="1908733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원격교육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05D6DD2-75F8-ED41-9F24-5106436DE60A}"/>
              </a:ext>
            </a:extLst>
          </p:cNvPr>
          <p:cNvSpPr txBox="1"/>
          <p:nvPr/>
        </p:nvSpPr>
        <p:spPr>
          <a:xfrm>
            <a:off x="4670483" y="3470811"/>
            <a:ext cx="1908733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AI 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보조교사와 함께 집중도와 흥미도에 </a:t>
            </a:r>
            <a:endParaRPr lang="en-US" altLang="ko-KR" sz="8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따른 체계적인 학습을 시작해보세요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34562CF-FE0F-18C5-3A66-87A033DAE6AA}"/>
              </a:ext>
            </a:extLst>
          </p:cNvPr>
          <p:cNvSpPr txBox="1"/>
          <p:nvPr/>
        </p:nvSpPr>
        <p:spPr>
          <a:xfrm>
            <a:off x="6731098" y="3470811"/>
            <a:ext cx="204717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회의나 상담 중에 집중도와 흥미도 데이터를 이용해서 한 차원 높은 성과를 이루세요</a:t>
            </a:r>
          </a:p>
        </p:txBody>
      </p:sp>
      <p:graphicFrame>
        <p:nvGraphicFramePr>
          <p:cNvPr id="41" name="표 40">
            <a:extLst>
              <a:ext uri="{FF2B5EF4-FFF2-40B4-BE49-F238E27FC236}">
                <a16:creationId xmlns:a16="http://schemas.microsoft.com/office/drawing/2014/main" id="{8640822F-B2E3-2464-BF2B-8490849340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2527880"/>
              </p:ext>
            </p:extLst>
          </p:nvPr>
        </p:nvGraphicFramePr>
        <p:xfrm>
          <a:off x="9317697" y="798693"/>
          <a:ext cx="2656801" cy="21900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6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61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5521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endParaRPr lang="ko-KR" altLang="en-US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B="6480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b="1" u="none" strike="noStrike" cap="none" dirty="0" err="1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"/>
                          <a:sym typeface="Arial"/>
                        </a:rPr>
                        <a:t>적용</a:t>
                      </a:r>
                      <a:r>
                        <a:rPr lang="en-US" sz="800" b="1" u="none" strike="noStrike" cap="none" dirty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800" b="1" u="none" strike="noStrike" cap="none" dirty="0" err="1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"/>
                          <a:sym typeface="Arial"/>
                        </a:rPr>
                        <a:t>사례</a:t>
                      </a:r>
                      <a:endParaRPr sz="800" b="1" u="none" strike="noStrike" cap="none" dirty="0">
                        <a:solidFill>
                          <a:schemeClr val="dk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Arial"/>
                        <a:sym typeface="Arial"/>
                      </a:endParaRPr>
                    </a:p>
                    <a:p>
                      <a:pPr marL="171450" marR="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-"/>
                      </a:pPr>
                      <a:r>
                        <a:rPr lang="en-US" sz="800" b="0" u="none" strike="noStrike" cap="none" dirty="0" err="1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"/>
                          <a:sym typeface="Arial"/>
                        </a:rPr>
                        <a:t>적용</a:t>
                      </a:r>
                      <a:r>
                        <a:rPr lang="en-US" sz="800" b="0" u="none" strike="noStrike" cap="none" dirty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800" b="0" u="none" strike="noStrike" cap="none" dirty="0" err="1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"/>
                          <a:sym typeface="Arial"/>
                        </a:rPr>
                        <a:t>사례</a:t>
                      </a:r>
                      <a:r>
                        <a:rPr lang="en-US" sz="800" b="0" u="none" strike="noStrike" cap="none" dirty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"/>
                          <a:sym typeface="Arial"/>
                        </a:rPr>
                        <a:t> 한 줄 </a:t>
                      </a:r>
                      <a:r>
                        <a:rPr lang="en-US" sz="800" b="0" u="none" strike="noStrike" cap="none" dirty="0" err="1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"/>
                          <a:sym typeface="Arial"/>
                        </a:rPr>
                        <a:t>소개</a:t>
                      </a:r>
                      <a:endParaRPr lang="en-US" sz="800" b="0" u="none" strike="noStrike" cap="none" dirty="0">
                        <a:solidFill>
                          <a:schemeClr val="dk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Arial"/>
                        <a:sym typeface="Arial"/>
                      </a:endParaRPr>
                    </a:p>
                    <a:p>
                      <a:pPr marL="171450" marR="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-"/>
                      </a:pPr>
                      <a:r>
                        <a:rPr lang="en-US" sz="800" b="1" u="none" strike="noStrike" cap="none" dirty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"/>
                          <a:sym typeface="Arial"/>
                        </a:rPr>
                        <a:t>5a. </a:t>
                      </a:r>
                      <a:r>
                        <a:rPr lang="en-US" sz="800" b="0" dirty="0" err="1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"/>
                          <a:sym typeface="Arial"/>
                        </a:rPr>
                        <a:t>버튼</a:t>
                      </a:r>
                      <a:r>
                        <a:rPr lang="en-US" sz="800" b="0" dirty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800" b="0" dirty="0" err="1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"/>
                          <a:sym typeface="Arial"/>
                        </a:rPr>
                        <a:t>선택</a:t>
                      </a:r>
                      <a:r>
                        <a:rPr lang="en-US" sz="800" b="0" dirty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"/>
                          <a:sym typeface="Arial"/>
                        </a:rPr>
                        <a:t> 시, Use Case </a:t>
                      </a:r>
                      <a:r>
                        <a:rPr lang="en-US" sz="800" b="0" dirty="0" err="1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"/>
                          <a:sym typeface="Arial"/>
                        </a:rPr>
                        <a:t>페이지로</a:t>
                      </a:r>
                      <a:r>
                        <a:rPr lang="en-US" sz="800" b="0" dirty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800" b="0" dirty="0" err="1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"/>
                          <a:sym typeface="Arial"/>
                        </a:rPr>
                        <a:t>이동</a:t>
                      </a:r>
                      <a:r>
                        <a:rPr lang="en-US" sz="800" b="0" dirty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"/>
                          <a:sym typeface="Arial"/>
                        </a:rPr>
                        <a:t>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"/>
                          <a:sym typeface="Arial"/>
                        </a:rPr>
                        <a:t>      </a:t>
                      </a:r>
                      <a:r>
                        <a:rPr lang="en-US" sz="800" b="0" dirty="0">
                          <a:solidFill>
                            <a:srgbClr val="3483CB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Quattrocento Sans"/>
                          <a:sym typeface="Quattrocento Sans"/>
                        </a:rPr>
                        <a:t>[Screen ID: C_COUN_01_T]</a:t>
                      </a:r>
                    </a:p>
                  </a:txBody>
                  <a:tcPr marL="91450" marR="91450" marT="45725" marB="648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0329683"/>
                  </a:ext>
                </a:extLst>
              </a:tr>
              <a:tr h="255521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6</a:t>
                      </a:r>
                      <a:endParaRPr lang="ko-KR" altLang="en-US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B="6480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b="1" u="none" strike="noStrike" cap="none" dirty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"/>
                          <a:sym typeface="Arial"/>
                        </a:rPr>
                        <a:t>News</a:t>
                      </a:r>
                      <a:endParaRPr lang="en-US" sz="800" b="0" u="none" strike="noStrike" cap="none" dirty="0">
                        <a:solidFill>
                          <a:schemeClr val="dk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"/>
                          <a:sym typeface="Arial"/>
                        </a:rPr>
                        <a:t>*[To Do] </a:t>
                      </a:r>
                      <a:r>
                        <a:rPr lang="ko-KR" altLang="en-US" sz="800" b="0" u="none" strike="noStrike" cap="none" dirty="0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"/>
                          <a:sym typeface="Arial"/>
                        </a:rPr>
                        <a:t>영상촬영의 주제</a:t>
                      </a:r>
                      <a:r>
                        <a:rPr lang="en-US" altLang="ko-KR" sz="800" b="0" u="none" strike="noStrike" cap="none" dirty="0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"/>
                          <a:sym typeface="Arial"/>
                        </a:rPr>
                        <a:t>/</a:t>
                      </a:r>
                      <a:r>
                        <a:rPr lang="ko-KR" altLang="en-US" sz="800" b="0" u="none" strike="noStrike" cap="none" dirty="0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"/>
                          <a:sym typeface="Arial"/>
                        </a:rPr>
                        <a:t>대상</a:t>
                      </a:r>
                      <a:r>
                        <a:rPr lang="en-US" altLang="ko-KR" sz="800" b="0" u="none" strike="noStrike" cap="none" dirty="0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"/>
                          <a:sym typeface="Arial"/>
                        </a:rPr>
                        <a:t>/</a:t>
                      </a:r>
                      <a:r>
                        <a:rPr lang="ko-KR" altLang="en-US" sz="800" b="0" u="none" strike="noStrike" cap="none" dirty="0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"/>
                          <a:sym typeface="Arial"/>
                        </a:rPr>
                        <a:t>내용 확정</a:t>
                      </a:r>
                      <a:endParaRPr b="0" dirty="0">
                        <a:highlight>
                          <a:srgbClr val="FFFF00"/>
                        </a:highlight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marR="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-"/>
                      </a:pPr>
                      <a:r>
                        <a:rPr lang="en-US" sz="800" b="0" u="none" strike="noStrike" cap="none" dirty="0" err="1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"/>
                          <a:sym typeface="Arial"/>
                        </a:rPr>
                        <a:t>관련</a:t>
                      </a:r>
                      <a:r>
                        <a:rPr lang="en-US" sz="800" b="0" u="none" strike="noStrike" cap="none" dirty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800" b="0" u="none" strike="noStrike" cap="none" dirty="0" err="1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"/>
                          <a:sym typeface="Arial"/>
                        </a:rPr>
                        <a:t>뉴스</a:t>
                      </a:r>
                      <a:r>
                        <a:rPr lang="en-US" sz="800" b="0" u="none" strike="noStrike" cap="none" dirty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"/>
                          <a:sym typeface="Arial"/>
                        </a:rPr>
                        <a:t> or </a:t>
                      </a:r>
                      <a:r>
                        <a:rPr lang="en-US" sz="800" b="0" u="none" strike="noStrike" cap="none" dirty="0" err="1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"/>
                          <a:sym typeface="Arial"/>
                        </a:rPr>
                        <a:t>영상자료</a:t>
                      </a:r>
                      <a:r>
                        <a:rPr lang="en-US" sz="800" b="0" u="none" strike="noStrike" cap="none" dirty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800" b="0" u="none" strike="noStrike" cap="none" dirty="0" err="1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"/>
                          <a:sym typeface="Arial"/>
                        </a:rPr>
                        <a:t>소개</a:t>
                      </a:r>
                      <a:endParaRPr sz="800" b="0" u="none" strike="noStrike" cap="none" dirty="0">
                        <a:solidFill>
                          <a:schemeClr val="dk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Arial"/>
                        <a:sym typeface="Arial"/>
                      </a:endParaRPr>
                    </a:p>
                    <a:p>
                      <a:pPr marL="171450" marR="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-"/>
                      </a:pPr>
                      <a:r>
                        <a:rPr lang="ko-KR" altLang="en-US" sz="800" b="0" u="none" strike="noStrike" cap="none" dirty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"/>
                          <a:sym typeface="Arial"/>
                        </a:rPr>
                        <a:t>썸네일 </a:t>
                      </a:r>
                      <a:r>
                        <a:rPr lang="en-US" sz="800" b="0" u="none" strike="noStrike" cap="none" dirty="0" err="1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"/>
                          <a:sym typeface="Arial"/>
                        </a:rPr>
                        <a:t>선택</a:t>
                      </a:r>
                      <a:r>
                        <a:rPr lang="en-US" sz="800" b="0" u="none" strike="noStrike" cap="none" dirty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"/>
                          <a:sym typeface="Arial"/>
                        </a:rPr>
                        <a:t> 시 </a:t>
                      </a:r>
                      <a:r>
                        <a:rPr lang="en-US" sz="800" b="0" u="none" strike="noStrike" cap="none" dirty="0" err="1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"/>
                          <a:sym typeface="Arial"/>
                        </a:rPr>
                        <a:t>해당</a:t>
                      </a:r>
                      <a:r>
                        <a:rPr lang="en-US" sz="800" b="0" u="none" strike="noStrike" cap="none" dirty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800" b="0" u="none" strike="noStrike" cap="none" dirty="0" err="1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"/>
                          <a:sym typeface="Arial"/>
                        </a:rPr>
                        <a:t>유튜브나</a:t>
                      </a:r>
                      <a:r>
                        <a:rPr lang="en-US" sz="800" b="0" u="none" strike="noStrike" cap="none" dirty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800" b="0" u="none" strike="noStrike" cap="none" dirty="0" err="1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"/>
                          <a:sym typeface="Arial"/>
                        </a:rPr>
                        <a:t>기사</a:t>
                      </a:r>
                      <a:r>
                        <a:rPr lang="en-US" sz="800" b="0" u="none" strike="noStrike" cap="none" dirty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800" b="0" u="none" strike="noStrike" cap="none" dirty="0" err="1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"/>
                          <a:sym typeface="Arial"/>
                        </a:rPr>
                        <a:t>페이지로</a:t>
                      </a:r>
                      <a:r>
                        <a:rPr lang="en-US" sz="800" b="0" u="none" strike="noStrike" cap="none" dirty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800" b="0" u="none" strike="noStrike" cap="none" dirty="0" err="1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"/>
                          <a:sym typeface="Arial"/>
                        </a:rPr>
                        <a:t>이동</a:t>
                      </a:r>
                      <a:endParaRPr sz="800" b="0" u="none" strike="noStrike" cap="none" dirty="0">
                        <a:solidFill>
                          <a:schemeClr val="dk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Arial"/>
                        <a:sym typeface="Arial"/>
                      </a:endParaRPr>
                    </a:p>
                    <a:p>
                      <a:pPr marL="171450" marR="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-"/>
                      </a:pPr>
                      <a:r>
                        <a:rPr lang="en-US" sz="800" b="1" u="none" strike="noStrike" cap="none" dirty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"/>
                          <a:sym typeface="Arial"/>
                        </a:rPr>
                        <a:t>6a.</a:t>
                      </a:r>
                      <a:r>
                        <a:rPr lang="en-US" sz="800" b="0" u="none" strike="noStrike" cap="none" dirty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800" b="0" u="none" strike="noStrike" cap="none" dirty="0" err="1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"/>
                          <a:sym typeface="Arial"/>
                        </a:rPr>
                        <a:t>버튼</a:t>
                      </a:r>
                      <a:r>
                        <a:rPr lang="en-US" sz="800" b="0" u="none" strike="noStrike" cap="none" dirty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800" b="0" u="none" strike="noStrike" cap="none" dirty="0" err="1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"/>
                          <a:sym typeface="Arial"/>
                        </a:rPr>
                        <a:t>선택</a:t>
                      </a:r>
                      <a:r>
                        <a:rPr lang="en-US" sz="800" b="0" u="none" strike="noStrike" cap="none" dirty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"/>
                          <a:sym typeface="Arial"/>
                        </a:rPr>
                        <a:t> 시 </a:t>
                      </a:r>
                      <a:r>
                        <a:rPr lang="en-US" sz="800" b="0" u="none" strike="noStrike" cap="none" dirty="0" err="1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"/>
                          <a:sym typeface="Arial"/>
                        </a:rPr>
                        <a:t>뉴스</a:t>
                      </a:r>
                      <a:r>
                        <a:rPr lang="en-US" sz="800" b="0" u="none" strike="noStrike" cap="none" dirty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ko-KR" altLang="en-US" sz="800" b="0" u="none" strike="noStrike" cap="none" dirty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"/>
                          <a:sym typeface="Arial"/>
                        </a:rPr>
                        <a:t>메뉴</a:t>
                      </a:r>
                      <a:r>
                        <a:rPr lang="en-US" sz="800" b="0" u="none" strike="noStrike" cap="none" dirty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"/>
                          <a:sym typeface="Arial"/>
                        </a:rPr>
                        <a:t>로 </a:t>
                      </a:r>
                      <a:r>
                        <a:rPr lang="en-US" sz="800" b="0" u="none" strike="noStrike" cap="none" dirty="0" err="1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"/>
                          <a:sym typeface="Arial"/>
                        </a:rPr>
                        <a:t>이동</a:t>
                      </a:r>
                      <a:endParaRPr lang="en-US" sz="800" b="0" u="none" strike="noStrike" cap="none" dirty="0">
                        <a:solidFill>
                          <a:schemeClr val="dk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Arial"/>
                        <a:sym typeface="Arial"/>
                      </a:endParaRPr>
                    </a:p>
                    <a:p>
                      <a:pPr marL="171450" marR="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-"/>
                      </a:pPr>
                      <a:r>
                        <a:rPr lang="en-US" sz="800" b="0" u="none" strike="noStrike" cap="none" dirty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800" dirty="0">
                          <a:solidFill>
                            <a:srgbClr val="3483CB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Quattrocento Sans"/>
                          <a:sym typeface="Quattrocento Sans"/>
                        </a:rPr>
                        <a:t>[Screen ID: N_NEWS_01]</a:t>
                      </a:r>
                      <a:endParaRPr sz="800" b="0" u="none" strike="noStrike" cap="none" dirty="0">
                        <a:solidFill>
                          <a:schemeClr val="dk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648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4872670"/>
                  </a:ext>
                </a:extLst>
              </a:tr>
            </a:tbl>
          </a:graphicData>
        </a:graphic>
      </p:graphicFrame>
      <p:grpSp>
        <p:nvGrpSpPr>
          <p:cNvPr id="42" name="그룹 41">
            <a:extLst>
              <a:ext uri="{FF2B5EF4-FFF2-40B4-BE49-F238E27FC236}">
                <a16:creationId xmlns:a16="http://schemas.microsoft.com/office/drawing/2014/main" id="{B6EA7D09-C3AB-5ABC-4858-AC4A829FE460}"/>
              </a:ext>
            </a:extLst>
          </p:cNvPr>
          <p:cNvGrpSpPr/>
          <p:nvPr/>
        </p:nvGrpSpPr>
        <p:grpSpPr>
          <a:xfrm>
            <a:off x="6163679" y="4728094"/>
            <a:ext cx="2484798" cy="1279170"/>
            <a:chOff x="5862717" y="4934961"/>
            <a:chExt cx="2484798" cy="1279170"/>
          </a:xfrm>
        </p:grpSpPr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1B75DCEA-4434-7077-05BC-FBB871F317FA}"/>
                </a:ext>
              </a:extLst>
            </p:cNvPr>
            <p:cNvSpPr/>
            <p:nvPr/>
          </p:nvSpPr>
          <p:spPr bwMode="auto">
            <a:xfrm>
              <a:off x="5862717" y="4934961"/>
              <a:ext cx="2484798" cy="1279170"/>
            </a:xfrm>
            <a:prstGeom prst="rect">
              <a:avLst/>
            </a:prstGeom>
            <a:solidFill>
              <a:srgbClr val="D9D9D9"/>
            </a:solidFill>
            <a:ln w="2857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kumimoji="0" lang="ko-KR" altLang="en-US" dirty="0">
                <a:solidFill>
                  <a:srgbClr val="FF0000"/>
                </a:solidFill>
                <a:latin typeface="+mn-ea"/>
              </a:endParaRPr>
            </a:p>
          </p:txBody>
        </p:sp>
        <p:sp>
          <p:nvSpPr>
            <p:cNvPr id="44" name="이등변 삼각형 43">
              <a:extLst>
                <a:ext uri="{FF2B5EF4-FFF2-40B4-BE49-F238E27FC236}">
                  <a16:creationId xmlns:a16="http://schemas.microsoft.com/office/drawing/2014/main" id="{B7356376-F2F7-931C-6DF3-CA734E7C0E45}"/>
                </a:ext>
              </a:extLst>
            </p:cNvPr>
            <p:cNvSpPr/>
            <p:nvPr/>
          </p:nvSpPr>
          <p:spPr>
            <a:xfrm rot="5400000">
              <a:off x="6865909" y="5368679"/>
              <a:ext cx="478414" cy="411734"/>
            </a:xfrm>
            <a:prstGeom prst="triangle">
              <a:avLst/>
            </a:prstGeom>
            <a:solidFill>
              <a:srgbClr val="BFBFBF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Ins="90000" rtlCol="0" anchor="ctr"/>
            <a:lstStyle/>
            <a:p>
              <a:pPr algn="l"/>
              <a:endParaRPr lang="ko-KR" altLang="en-US" sz="800" noProof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830AA3DE-3222-62FA-417C-9DA601CB089D}"/>
              </a:ext>
            </a:extLst>
          </p:cNvPr>
          <p:cNvSpPr txBox="1"/>
          <p:nvPr/>
        </p:nvSpPr>
        <p:spPr>
          <a:xfrm>
            <a:off x="560387" y="4173382"/>
            <a:ext cx="29528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Raiseme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의 </a:t>
            </a:r>
            <a:endParaRPr lang="en-US" altLang="ko-KR" sz="12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소식을 만나보세요</a:t>
            </a: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004BD676-C55B-4678-6655-696EFA6AD4CF}"/>
              </a:ext>
            </a:extLst>
          </p:cNvPr>
          <p:cNvGrpSpPr/>
          <p:nvPr/>
        </p:nvGrpSpPr>
        <p:grpSpPr>
          <a:xfrm>
            <a:off x="560387" y="4728094"/>
            <a:ext cx="2497836" cy="1279170"/>
            <a:chOff x="537824" y="4934961"/>
            <a:chExt cx="2497836" cy="1279170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56B8BE72-243D-BA99-EF41-B88DBA566B32}"/>
                </a:ext>
              </a:extLst>
            </p:cNvPr>
            <p:cNvSpPr/>
            <p:nvPr/>
          </p:nvSpPr>
          <p:spPr bwMode="auto">
            <a:xfrm>
              <a:off x="537824" y="4934961"/>
              <a:ext cx="2497836" cy="1279170"/>
            </a:xfrm>
            <a:prstGeom prst="rect">
              <a:avLst/>
            </a:prstGeom>
            <a:solidFill>
              <a:srgbClr val="D9D9D9"/>
            </a:solidFill>
            <a:ln w="2857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kumimoji="0" lang="ko-KR" altLang="en-US" dirty="0">
                <a:solidFill>
                  <a:srgbClr val="FF0000"/>
                </a:solidFill>
                <a:latin typeface="+mn-ea"/>
              </a:endParaRPr>
            </a:p>
          </p:txBody>
        </p:sp>
        <p:sp>
          <p:nvSpPr>
            <p:cNvPr id="48" name="이등변 삼각형 47">
              <a:extLst>
                <a:ext uri="{FF2B5EF4-FFF2-40B4-BE49-F238E27FC236}">
                  <a16:creationId xmlns:a16="http://schemas.microsoft.com/office/drawing/2014/main" id="{881CA90F-3786-76E9-EC18-35B7CB1031DE}"/>
                </a:ext>
              </a:extLst>
            </p:cNvPr>
            <p:cNvSpPr/>
            <p:nvPr/>
          </p:nvSpPr>
          <p:spPr>
            <a:xfrm rot="5400000">
              <a:off x="1554054" y="5368679"/>
              <a:ext cx="478414" cy="411734"/>
            </a:xfrm>
            <a:prstGeom prst="triangle">
              <a:avLst/>
            </a:prstGeom>
            <a:solidFill>
              <a:srgbClr val="BFBFBF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Ins="90000" rtlCol="0" anchor="ctr"/>
            <a:lstStyle/>
            <a:p>
              <a:pPr algn="l"/>
              <a:endParaRPr lang="ko-KR" altLang="en-US" sz="800" noProof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A7D048ED-9D6D-B7CE-48F1-E489A79D80CC}"/>
              </a:ext>
            </a:extLst>
          </p:cNvPr>
          <p:cNvGrpSpPr/>
          <p:nvPr/>
        </p:nvGrpSpPr>
        <p:grpSpPr>
          <a:xfrm>
            <a:off x="3368552" y="4728094"/>
            <a:ext cx="2484798" cy="1279170"/>
            <a:chOff x="3213023" y="4934961"/>
            <a:chExt cx="2484798" cy="1279170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0689ED06-EBF2-6ACC-5F1D-9A95034B2E82}"/>
                </a:ext>
              </a:extLst>
            </p:cNvPr>
            <p:cNvSpPr/>
            <p:nvPr/>
          </p:nvSpPr>
          <p:spPr bwMode="auto">
            <a:xfrm>
              <a:off x="3213023" y="4934961"/>
              <a:ext cx="2484798" cy="1279170"/>
            </a:xfrm>
            <a:prstGeom prst="rect">
              <a:avLst/>
            </a:prstGeom>
            <a:solidFill>
              <a:srgbClr val="D9D9D9"/>
            </a:solidFill>
            <a:ln w="2857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kumimoji="0" lang="ko-KR" altLang="en-US" dirty="0">
                <a:solidFill>
                  <a:srgbClr val="FF0000"/>
                </a:solidFill>
                <a:latin typeface="+mn-ea"/>
              </a:endParaRPr>
            </a:p>
          </p:txBody>
        </p:sp>
        <p:sp>
          <p:nvSpPr>
            <p:cNvPr id="51" name="이등변 삼각형 50">
              <a:extLst>
                <a:ext uri="{FF2B5EF4-FFF2-40B4-BE49-F238E27FC236}">
                  <a16:creationId xmlns:a16="http://schemas.microsoft.com/office/drawing/2014/main" id="{81210D4C-0D01-CC72-93E7-66E4A57C1146}"/>
                </a:ext>
              </a:extLst>
            </p:cNvPr>
            <p:cNvSpPr/>
            <p:nvPr/>
          </p:nvSpPr>
          <p:spPr>
            <a:xfrm rot="5400000">
              <a:off x="4216215" y="5368679"/>
              <a:ext cx="478414" cy="411734"/>
            </a:xfrm>
            <a:prstGeom prst="triangle">
              <a:avLst/>
            </a:prstGeom>
            <a:solidFill>
              <a:srgbClr val="BFBFBF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Ins="90000" rtlCol="0" anchor="ctr"/>
            <a:lstStyle/>
            <a:p>
              <a:pPr algn="l"/>
              <a:endParaRPr lang="ko-KR" altLang="en-US" sz="800" noProof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55" name="타원 54">
            <a:extLst>
              <a:ext uri="{FF2B5EF4-FFF2-40B4-BE49-F238E27FC236}">
                <a16:creationId xmlns:a16="http://schemas.microsoft.com/office/drawing/2014/main" id="{5D2C326B-08CB-BE78-ADAA-8B98E4B47870}"/>
              </a:ext>
            </a:extLst>
          </p:cNvPr>
          <p:cNvSpPr/>
          <p:nvPr/>
        </p:nvSpPr>
        <p:spPr>
          <a:xfrm>
            <a:off x="342741" y="4234984"/>
            <a:ext cx="166154" cy="166154"/>
          </a:xfrm>
          <a:prstGeom prst="ellipse">
            <a:avLst/>
          </a:prstGeom>
          <a:solidFill>
            <a:srgbClr val="C0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38" dirty="0">
                <a:solidFill>
                  <a:schemeClr val="bg1"/>
                </a:solidFill>
                <a:latin typeface="+mn-ea"/>
              </a:rPr>
              <a:t>6</a:t>
            </a:r>
            <a:endParaRPr lang="ko-KR" altLang="en-US" sz="738" dirty="0" err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56" name="Chevron Right">
            <a:extLst>
              <a:ext uri="{FF2B5EF4-FFF2-40B4-BE49-F238E27FC236}">
                <a16:creationId xmlns:a16="http://schemas.microsoft.com/office/drawing/2014/main" id="{776D0C15-1CC6-34FB-2312-6C6351BB2295}"/>
              </a:ext>
            </a:extLst>
          </p:cNvPr>
          <p:cNvSpPr>
            <a:spLocks noChangeAspect="1"/>
          </p:cNvSpPr>
          <p:nvPr/>
        </p:nvSpPr>
        <p:spPr bwMode="auto">
          <a:xfrm>
            <a:off x="8778268" y="5212622"/>
            <a:ext cx="158241" cy="288000"/>
          </a:xfrm>
          <a:custGeom>
            <a:avLst/>
            <a:gdLst>
              <a:gd name="T0" fmla="*/ 28 w 325"/>
              <a:gd name="T1" fmla="*/ 0 h 594"/>
              <a:gd name="T2" fmla="*/ 0 w 325"/>
              <a:gd name="T3" fmla="*/ 28 h 594"/>
              <a:gd name="T4" fmla="*/ 269 w 325"/>
              <a:gd name="T5" fmla="*/ 297 h 594"/>
              <a:gd name="T6" fmla="*/ 0 w 325"/>
              <a:gd name="T7" fmla="*/ 566 h 594"/>
              <a:gd name="T8" fmla="*/ 28 w 325"/>
              <a:gd name="T9" fmla="*/ 594 h 594"/>
              <a:gd name="T10" fmla="*/ 325 w 325"/>
              <a:gd name="T11" fmla="*/ 297 h 594"/>
              <a:gd name="T12" fmla="*/ 28 w 325"/>
              <a:gd name="T13" fmla="*/ 0 h 5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25" h="594">
                <a:moveTo>
                  <a:pt x="28" y="0"/>
                </a:moveTo>
                <a:lnTo>
                  <a:pt x="0" y="28"/>
                </a:lnTo>
                <a:lnTo>
                  <a:pt x="269" y="297"/>
                </a:lnTo>
                <a:lnTo>
                  <a:pt x="0" y="566"/>
                </a:lnTo>
                <a:lnTo>
                  <a:pt x="28" y="594"/>
                </a:lnTo>
                <a:lnTo>
                  <a:pt x="325" y="297"/>
                </a:lnTo>
                <a:lnTo>
                  <a:pt x="28" y="0"/>
                </a:lnTo>
                <a:close/>
              </a:path>
            </a:pathLst>
          </a:custGeom>
          <a:solidFill>
            <a:srgbClr val="5F5F5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8" name="Button">
            <a:extLst>
              <a:ext uri="{FF2B5EF4-FFF2-40B4-BE49-F238E27FC236}">
                <a16:creationId xmlns:a16="http://schemas.microsoft.com/office/drawing/2014/main" id="{CF937C86-4592-0B73-0386-494FD9D3A3A2}"/>
              </a:ext>
            </a:extLst>
          </p:cNvPr>
          <p:cNvSpPr>
            <a:spLocks/>
          </p:cNvSpPr>
          <p:nvPr/>
        </p:nvSpPr>
        <p:spPr bwMode="auto">
          <a:xfrm>
            <a:off x="8063556" y="4383527"/>
            <a:ext cx="573864" cy="241995"/>
          </a:xfrm>
          <a:prstGeom prst="roundRect">
            <a:avLst>
              <a:gd name="adj" fmla="val 8776"/>
            </a:avLst>
          </a:prstGeom>
          <a:solidFill>
            <a:srgbClr val="FFFFFF"/>
          </a:solidFill>
          <a:ln w="635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more &gt;</a:t>
            </a: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F76E99F2-A4E7-4BF1-B313-D1CDE859754D}"/>
              </a:ext>
            </a:extLst>
          </p:cNvPr>
          <p:cNvSpPr/>
          <p:nvPr/>
        </p:nvSpPr>
        <p:spPr>
          <a:xfrm>
            <a:off x="7937922" y="4318061"/>
            <a:ext cx="166154" cy="166154"/>
          </a:xfrm>
          <a:prstGeom prst="ellipse">
            <a:avLst/>
          </a:prstGeom>
          <a:solidFill>
            <a:srgbClr val="C0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38" dirty="0">
                <a:solidFill>
                  <a:schemeClr val="bg1"/>
                </a:solidFill>
                <a:latin typeface="+mn-ea"/>
              </a:rPr>
              <a:t>6a</a:t>
            </a:r>
            <a:endParaRPr lang="ko-KR" altLang="en-US" sz="738" dirty="0" err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88CFD25-E1F3-AABF-360E-54931E80B24C}"/>
              </a:ext>
            </a:extLst>
          </p:cNvPr>
          <p:cNvSpPr txBox="1"/>
          <p:nvPr/>
        </p:nvSpPr>
        <p:spPr>
          <a:xfrm>
            <a:off x="9586346" y="6201308"/>
            <a:ext cx="162944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온라인시험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0AE5255-18D3-9C36-8C34-5CA4C0B97B1F}"/>
              </a:ext>
            </a:extLst>
          </p:cNvPr>
          <p:cNvSpPr txBox="1"/>
          <p:nvPr/>
        </p:nvSpPr>
        <p:spPr>
          <a:xfrm>
            <a:off x="9586346" y="6392191"/>
            <a:ext cx="209027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편리하고 공정한 </a:t>
            </a:r>
            <a:r>
              <a:rPr lang="en-US" altLang="ko-KR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AI </a:t>
            </a:r>
            <a:r>
              <a:rPr lang="ko-KR" alt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시험</a:t>
            </a:r>
            <a:r>
              <a:rPr lang="en-US" altLang="ko-KR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r>
              <a:rPr lang="ko-KR" alt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감독관을 만나보세요</a:t>
            </a:r>
          </a:p>
        </p:txBody>
      </p: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520D9A79-2B87-16E3-2EFF-A371FF5133BB}"/>
              </a:ext>
            </a:extLst>
          </p:cNvPr>
          <p:cNvGrpSpPr/>
          <p:nvPr/>
        </p:nvGrpSpPr>
        <p:grpSpPr>
          <a:xfrm>
            <a:off x="9586346" y="5073281"/>
            <a:ext cx="1629444" cy="1092000"/>
            <a:chOff x="550862" y="2149830"/>
            <a:chExt cx="1908733" cy="1279170"/>
          </a:xfrm>
        </p:grpSpPr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700009C2-F02A-3B8E-E381-EF28C50AAD5A}"/>
                </a:ext>
              </a:extLst>
            </p:cNvPr>
            <p:cNvSpPr/>
            <p:nvPr/>
          </p:nvSpPr>
          <p:spPr bwMode="auto">
            <a:xfrm>
              <a:off x="550862" y="2149830"/>
              <a:ext cx="1908733" cy="1279170"/>
            </a:xfrm>
            <a:prstGeom prst="rect">
              <a:avLst/>
            </a:prstGeom>
            <a:solidFill>
              <a:srgbClr val="D9D9D9"/>
            </a:solidFill>
            <a:ln w="2857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kumimoji="0" lang="ko-KR" altLang="en-US" dirty="0">
                <a:solidFill>
                  <a:srgbClr val="FF0000"/>
                </a:solidFill>
                <a:latin typeface="+mn-ea"/>
              </a:endParaRPr>
            </a:p>
          </p:txBody>
        </p:sp>
        <p:sp>
          <p:nvSpPr>
            <p:cNvPr id="65" name="Freeform 129">
              <a:extLst>
                <a:ext uri="{FF2B5EF4-FFF2-40B4-BE49-F238E27FC236}">
                  <a16:creationId xmlns:a16="http://schemas.microsoft.com/office/drawing/2014/main" id="{565C61B2-80D9-5E12-B3DB-E28BAAFD8E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25595" y="2560513"/>
              <a:ext cx="559267" cy="457805"/>
            </a:xfrm>
            <a:custGeom>
              <a:avLst/>
              <a:gdLst>
                <a:gd name="T0" fmla="*/ 800850339 w 68"/>
                <a:gd name="T1" fmla="*/ 578081024 h 55"/>
                <a:gd name="T2" fmla="*/ 741964184 w 68"/>
                <a:gd name="T3" fmla="*/ 648868068 h 55"/>
                <a:gd name="T4" fmla="*/ 58886155 w 68"/>
                <a:gd name="T5" fmla="*/ 648868068 h 55"/>
                <a:gd name="T6" fmla="*/ 0 w 68"/>
                <a:gd name="T7" fmla="*/ 578081024 h 55"/>
                <a:gd name="T8" fmla="*/ 0 w 68"/>
                <a:gd name="T9" fmla="*/ 70787044 h 55"/>
                <a:gd name="T10" fmla="*/ 58886155 w 68"/>
                <a:gd name="T11" fmla="*/ 0 h 55"/>
                <a:gd name="T12" fmla="*/ 741964184 w 68"/>
                <a:gd name="T13" fmla="*/ 0 h 55"/>
                <a:gd name="T14" fmla="*/ 800850339 w 68"/>
                <a:gd name="T15" fmla="*/ 70787044 h 55"/>
                <a:gd name="T16" fmla="*/ 800850339 w 68"/>
                <a:gd name="T17" fmla="*/ 578081024 h 55"/>
                <a:gd name="T18" fmla="*/ 58886155 w 68"/>
                <a:gd name="T19" fmla="*/ 58988631 h 55"/>
                <a:gd name="T20" fmla="*/ 47108238 w 68"/>
                <a:gd name="T21" fmla="*/ 70787044 h 55"/>
                <a:gd name="T22" fmla="*/ 47108238 w 68"/>
                <a:gd name="T23" fmla="*/ 578081024 h 55"/>
                <a:gd name="T24" fmla="*/ 58886155 w 68"/>
                <a:gd name="T25" fmla="*/ 601677850 h 55"/>
                <a:gd name="T26" fmla="*/ 741964184 w 68"/>
                <a:gd name="T27" fmla="*/ 601677850 h 55"/>
                <a:gd name="T28" fmla="*/ 753742101 w 68"/>
                <a:gd name="T29" fmla="*/ 578081024 h 55"/>
                <a:gd name="T30" fmla="*/ 753742101 w 68"/>
                <a:gd name="T31" fmla="*/ 70787044 h 55"/>
                <a:gd name="T32" fmla="*/ 741964184 w 68"/>
                <a:gd name="T33" fmla="*/ 58988631 h 55"/>
                <a:gd name="T34" fmla="*/ 58886155 w 68"/>
                <a:gd name="T35" fmla="*/ 58988631 h 55"/>
                <a:gd name="T36" fmla="*/ 188436383 w 68"/>
                <a:gd name="T37" fmla="*/ 271346327 h 55"/>
                <a:gd name="T38" fmla="*/ 105994393 w 68"/>
                <a:gd name="T39" fmla="*/ 188760870 h 55"/>
                <a:gd name="T40" fmla="*/ 188436383 w 68"/>
                <a:gd name="T41" fmla="*/ 106178848 h 55"/>
                <a:gd name="T42" fmla="*/ 270874942 w 68"/>
                <a:gd name="T43" fmla="*/ 188760870 h 55"/>
                <a:gd name="T44" fmla="*/ 188436383 w 68"/>
                <a:gd name="T45" fmla="*/ 271346327 h 55"/>
                <a:gd name="T46" fmla="*/ 694855946 w 68"/>
                <a:gd name="T47" fmla="*/ 542689220 h 55"/>
                <a:gd name="T48" fmla="*/ 105994393 w 68"/>
                <a:gd name="T49" fmla="*/ 542689220 h 55"/>
                <a:gd name="T50" fmla="*/ 105994393 w 68"/>
                <a:gd name="T51" fmla="*/ 460107198 h 55"/>
                <a:gd name="T52" fmla="*/ 235544621 w 68"/>
                <a:gd name="T53" fmla="*/ 330331523 h 55"/>
                <a:gd name="T54" fmla="*/ 306208694 w 68"/>
                <a:gd name="T55" fmla="*/ 389320154 h 55"/>
                <a:gd name="T56" fmla="*/ 518197480 w 68"/>
                <a:gd name="T57" fmla="*/ 176962457 h 55"/>
                <a:gd name="T58" fmla="*/ 694855946 w 68"/>
                <a:gd name="T59" fmla="*/ 353928349 h 55"/>
                <a:gd name="T60" fmla="*/ 694855946 w 68"/>
                <a:gd name="T61" fmla="*/ 542689220 h 55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0" t="0" r="r" b="b"/>
              <a:pathLst>
                <a:path w="68" h="55">
                  <a:moveTo>
                    <a:pt x="68" y="49"/>
                  </a:moveTo>
                  <a:cubicBezTo>
                    <a:pt x="68" y="53"/>
                    <a:pt x="66" y="55"/>
                    <a:pt x="63" y="55"/>
                  </a:cubicBezTo>
                  <a:cubicBezTo>
                    <a:pt x="5" y="55"/>
                    <a:pt x="5" y="55"/>
                    <a:pt x="5" y="55"/>
                  </a:cubicBezTo>
                  <a:cubicBezTo>
                    <a:pt x="2" y="55"/>
                    <a:pt x="0" y="53"/>
                    <a:pt x="0" y="4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5" y="0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66" y="0"/>
                    <a:pt x="68" y="3"/>
                    <a:pt x="68" y="6"/>
                  </a:cubicBezTo>
                  <a:lnTo>
                    <a:pt x="68" y="49"/>
                  </a:lnTo>
                  <a:close/>
                  <a:moveTo>
                    <a:pt x="5" y="5"/>
                  </a:moveTo>
                  <a:cubicBezTo>
                    <a:pt x="5" y="5"/>
                    <a:pt x="4" y="5"/>
                    <a:pt x="4" y="6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4" y="50"/>
                    <a:pt x="5" y="51"/>
                    <a:pt x="5" y="51"/>
                  </a:cubicBezTo>
                  <a:cubicBezTo>
                    <a:pt x="63" y="51"/>
                    <a:pt x="63" y="51"/>
                    <a:pt x="63" y="51"/>
                  </a:cubicBezTo>
                  <a:cubicBezTo>
                    <a:pt x="63" y="51"/>
                    <a:pt x="64" y="50"/>
                    <a:pt x="64" y="49"/>
                  </a:cubicBezTo>
                  <a:cubicBezTo>
                    <a:pt x="64" y="6"/>
                    <a:pt x="64" y="6"/>
                    <a:pt x="64" y="6"/>
                  </a:cubicBezTo>
                  <a:cubicBezTo>
                    <a:pt x="64" y="5"/>
                    <a:pt x="63" y="5"/>
                    <a:pt x="63" y="5"/>
                  </a:cubicBezTo>
                  <a:lnTo>
                    <a:pt x="5" y="5"/>
                  </a:lnTo>
                  <a:close/>
                  <a:moveTo>
                    <a:pt x="16" y="23"/>
                  </a:moveTo>
                  <a:cubicBezTo>
                    <a:pt x="12" y="23"/>
                    <a:pt x="9" y="20"/>
                    <a:pt x="9" y="16"/>
                  </a:cubicBezTo>
                  <a:cubicBezTo>
                    <a:pt x="9" y="13"/>
                    <a:pt x="12" y="9"/>
                    <a:pt x="16" y="9"/>
                  </a:cubicBezTo>
                  <a:cubicBezTo>
                    <a:pt x="20" y="9"/>
                    <a:pt x="23" y="13"/>
                    <a:pt x="23" y="16"/>
                  </a:cubicBezTo>
                  <a:cubicBezTo>
                    <a:pt x="23" y="20"/>
                    <a:pt x="20" y="23"/>
                    <a:pt x="16" y="23"/>
                  </a:cubicBezTo>
                  <a:close/>
                  <a:moveTo>
                    <a:pt x="59" y="46"/>
                  </a:moveTo>
                  <a:cubicBezTo>
                    <a:pt x="9" y="46"/>
                    <a:pt x="9" y="46"/>
                    <a:pt x="9" y="46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20" y="28"/>
                    <a:pt x="20" y="28"/>
                    <a:pt x="20" y="28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44" y="15"/>
                    <a:pt x="44" y="15"/>
                    <a:pt x="44" y="15"/>
                  </a:cubicBezTo>
                  <a:cubicBezTo>
                    <a:pt x="59" y="30"/>
                    <a:pt x="59" y="30"/>
                    <a:pt x="59" y="30"/>
                  </a:cubicBezTo>
                  <a:lnTo>
                    <a:pt x="59" y="46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endParaRPr lang="id-ID" dirty="0">
                <a:latin typeface="+mn-ea"/>
              </a:endParaRPr>
            </a:p>
          </p:txBody>
        </p:sp>
      </p:grp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73658710-4EDB-496C-A45A-08B3F3D1A276}"/>
              </a:ext>
            </a:extLst>
          </p:cNvPr>
          <p:cNvCxnSpPr>
            <a:cxnSpLocks/>
            <a:stCxn id="74" idx="2"/>
            <a:endCxn id="64" idx="1"/>
          </p:cNvCxnSpPr>
          <p:nvPr/>
        </p:nvCxnSpPr>
        <p:spPr>
          <a:xfrm>
            <a:off x="8909243" y="2593308"/>
            <a:ext cx="677103" cy="302597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67398EC2-300A-F397-5F70-EF2D9CBAC0F0}"/>
              </a:ext>
            </a:extLst>
          </p:cNvPr>
          <p:cNvSpPr/>
          <p:nvPr/>
        </p:nvSpPr>
        <p:spPr>
          <a:xfrm>
            <a:off x="217502" y="791183"/>
            <a:ext cx="9010636" cy="51606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 dirty="0">
              <a:latin typeface="+mn-ea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B87D739E-1A9E-FD33-7196-C0B0B224D89F}"/>
              </a:ext>
            </a:extLst>
          </p:cNvPr>
          <p:cNvSpPr/>
          <p:nvPr/>
        </p:nvSpPr>
        <p:spPr>
          <a:xfrm>
            <a:off x="217502" y="791183"/>
            <a:ext cx="9010636" cy="51606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 dirty="0">
              <a:latin typeface="+mn-ea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23B28D7C-1EB8-0B2E-B6EC-3A4DFCCDE0AE}"/>
              </a:ext>
            </a:extLst>
          </p:cNvPr>
          <p:cNvSpPr/>
          <p:nvPr/>
        </p:nvSpPr>
        <p:spPr bwMode="auto">
          <a:xfrm>
            <a:off x="338543" y="949952"/>
            <a:ext cx="1004929" cy="198522"/>
          </a:xfrm>
          <a:prstGeom prst="rect">
            <a:avLst/>
          </a:prstGeom>
          <a:noFill/>
          <a:ln w="28575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lIns="36000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050" b="1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Raiseme </a:t>
            </a:r>
            <a:r>
              <a:rPr lang="en-US" altLang="ko-KR" sz="1050" b="1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Logo</a:t>
            </a:r>
            <a:endParaRPr kumimoji="0" lang="ko-KR" altLang="en-US" sz="1050" b="1" dirty="0">
              <a:solidFill>
                <a:schemeClr val="bg1">
                  <a:lumMod val="65000"/>
                </a:schemeClr>
              </a:solidFill>
              <a:latin typeface="+mn-ea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A8039EC3-3B5F-A59C-194B-17A0F3B3BFA1}"/>
              </a:ext>
            </a:extLst>
          </p:cNvPr>
          <p:cNvSpPr txBox="1"/>
          <p:nvPr/>
        </p:nvSpPr>
        <p:spPr>
          <a:xfrm>
            <a:off x="6758404" y="926102"/>
            <a:ext cx="502309" cy="246221"/>
          </a:xfrm>
          <a:prstGeom prst="rect">
            <a:avLst/>
          </a:prstGeom>
          <a:noFill/>
        </p:spPr>
        <p:txBody>
          <a:bodyPr wrap="none" lIns="36000" rIns="36000" rtlCol="0" anchor="ctr">
            <a:spAutoFit/>
          </a:bodyPr>
          <a:lstStyle/>
          <a:p>
            <a:pPr algn="ctr"/>
            <a:r>
              <a:rPr kumimoji="1" lang="en-US" altLang="en-US" sz="1000" b="1" dirty="0">
                <a:latin typeface="+mn-ea"/>
              </a:rPr>
              <a:t>Service</a:t>
            </a:r>
            <a:endParaRPr kumimoji="1" lang="x-none" altLang="en-US" sz="1000" b="1" dirty="0">
              <a:latin typeface="+mn-ea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4EA5299-CD26-CEB3-173E-9903FDC829B1}"/>
              </a:ext>
            </a:extLst>
          </p:cNvPr>
          <p:cNvSpPr txBox="1"/>
          <p:nvPr/>
        </p:nvSpPr>
        <p:spPr>
          <a:xfrm>
            <a:off x="8651687" y="926102"/>
            <a:ext cx="407731" cy="246221"/>
          </a:xfrm>
          <a:prstGeom prst="rect">
            <a:avLst/>
          </a:prstGeom>
          <a:noFill/>
        </p:spPr>
        <p:txBody>
          <a:bodyPr wrap="none" lIns="36000" rIns="36000" rtlCol="0" anchor="ctr">
            <a:spAutoFit/>
          </a:bodyPr>
          <a:lstStyle/>
          <a:p>
            <a:pPr algn="ctr"/>
            <a:r>
              <a:rPr kumimoji="1" lang="en-US" altLang="en-US" sz="1000" b="1" dirty="0">
                <a:latin typeface="+mn-ea"/>
              </a:rPr>
              <a:t>News</a:t>
            </a:r>
            <a:endParaRPr kumimoji="1" lang="x-none" altLang="en-US" sz="1000" b="1" dirty="0">
              <a:latin typeface="+mn-ea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B2939B0B-C230-05B5-CF46-F0CF93CD75D1}"/>
              </a:ext>
            </a:extLst>
          </p:cNvPr>
          <p:cNvSpPr txBox="1"/>
          <p:nvPr/>
        </p:nvSpPr>
        <p:spPr>
          <a:xfrm>
            <a:off x="7893956" y="926102"/>
            <a:ext cx="620930" cy="246221"/>
          </a:xfrm>
          <a:prstGeom prst="rect">
            <a:avLst/>
          </a:prstGeom>
          <a:noFill/>
        </p:spPr>
        <p:txBody>
          <a:bodyPr wrap="none" lIns="36000" rIns="36000" rtlCol="0" anchor="ctr">
            <a:spAutoFit/>
          </a:bodyPr>
          <a:lstStyle/>
          <a:p>
            <a:pPr algn="ctr"/>
            <a:r>
              <a:rPr kumimoji="1" lang="en-US" altLang="en-US" sz="1000" b="1" dirty="0">
                <a:latin typeface="+mn-ea"/>
              </a:rPr>
              <a:t>Use Case</a:t>
            </a:r>
            <a:endParaRPr kumimoji="1" lang="x-none" altLang="en-US" sz="1000" b="1" dirty="0">
              <a:latin typeface="+mn-ea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D17CC645-4477-98D1-4B65-71E8F7A47848}"/>
              </a:ext>
            </a:extLst>
          </p:cNvPr>
          <p:cNvSpPr txBox="1"/>
          <p:nvPr/>
        </p:nvSpPr>
        <p:spPr>
          <a:xfrm>
            <a:off x="6170591" y="926102"/>
            <a:ext cx="451012" cy="246221"/>
          </a:xfrm>
          <a:prstGeom prst="rect">
            <a:avLst/>
          </a:prstGeom>
          <a:noFill/>
        </p:spPr>
        <p:txBody>
          <a:bodyPr wrap="none" lIns="36000" rIns="36000" rtlCol="0"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000" b="1" dirty="0">
                <a:latin typeface="+mn-ea"/>
              </a:rPr>
              <a:t>About</a:t>
            </a:r>
            <a:endParaRPr kumimoji="0" lang="ko-KR" altLang="en-US" sz="1000" b="1" dirty="0">
              <a:latin typeface="+mn-ea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25ED496A-EBBF-72E5-7F00-959E9D5746A4}"/>
              </a:ext>
            </a:extLst>
          </p:cNvPr>
          <p:cNvSpPr txBox="1"/>
          <p:nvPr/>
        </p:nvSpPr>
        <p:spPr>
          <a:xfrm>
            <a:off x="7397514" y="926102"/>
            <a:ext cx="359641" cy="246221"/>
          </a:xfrm>
          <a:prstGeom prst="rect">
            <a:avLst/>
          </a:prstGeom>
          <a:noFill/>
        </p:spPr>
        <p:txBody>
          <a:bodyPr wrap="none" lIns="36000" rIns="36000" rtlCol="0" anchor="ctr">
            <a:spAutoFit/>
          </a:bodyPr>
          <a:lstStyle/>
          <a:p>
            <a:pPr algn="ctr"/>
            <a:r>
              <a:rPr kumimoji="1" lang="en-US" altLang="en-US" sz="1000" b="1" dirty="0">
                <a:latin typeface="+mn-ea"/>
              </a:rPr>
              <a:t>Tech</a:t>
            </a:r>
            <a:endParaRPr kumimoji="1" lang="x-none" altLang="en-US" sz="1000" b="1" dirty="0">
              <a:latin typeface="+mn-ea"/>
            </a:endParaRPr>
          </a:p>
        </p:txBody>
      </p:sp>
      <p:sp>
        <p:nvSpPr>
          <p:cNvPr id="74" name="Chevron Right">
            <a:extLst>
              <a:ext uri="{FF2B5EF4-FFF2-40B4-BE49-F238E27FC236}">
                <a16:creationId xmlns:a16="http://schemas.microsoft.com/office/drawing/2014/main" id="{49C2FC2C-9908-36DB-D10D-DEB1A3123CCC}"/>
              </a:ext>
            </a:extLst>
          </p:cNvPr>
          <p:cNvSpPr>
            <a:spLocks noChangeAspect="1"/>
          </p:cNvSpPr>
          <p:nvPr/>
        </p:nvSpPr>
        <p:spPr bwMode="auto">
          <a:xfrm>
            <a:off x="8778268" y="2449308"/>
            <a:ext cx="158241" cy="288000"/>
          </a:xfrm>
          <a:custGeom>
            <a:avLst/>
            <a:gdLst>
              <a:gd name="T0" fmla="*/ 28 w 325"/>
              <a:gd name="T1" fmla="*/ 0 h 594"/>
              <a:gd name="T2" fmla="*/ 0 w 325"/>
              <a:gd name="T3" fmla="*/ 28 h 594"/>
              <a:gd name="T4" fmla="*/ 269 w 325"/>
              <a:gd name="T5" fmla="*/ 297 h 594"/>
              <a:gd name="T6" fmla="*/ 0 w 325"/>
              <a:gd name="T7" fmla="*/ 566 h 594"/>
              <a:gd name="T8" fmla="*/ 28 w 325"/>
              <a:gd name="T9" fmla="*/ 594 h 594"/>
              <a:gd name="T10" fmla="*/ 325 w 325"/>
              <a:gd name="T11" fmla="*/ 297 h 594"/>
              <a:gd name="T12" fmla="*/ 28 w 325"/>
              <a:gd name="T13" fmla="*/ 0 h 5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25" h="594">
                <a:moveTo>
                  <a:pt x="28" y="0"/>
                </a:moveTo>
                <a:lnTo>
                  <a:pt x="0" y="28"/>
                </a:lnTo>
                <a:lnTo>
                  <a:pt x="269" y="297"/>
                </a:lnTo>
                <a:lnTo>
                  <a:pt x="0" y="566"/>
                </a:lnTo>
                <a:lnTo>
                  <a:pt x="28" y="594"/>
                </a:lnTo>
                <a:lnTo>
                  <a:pt x="325" y="297"/>
                </a:lnTo>
                <a:lnTo>
                  <a:pt x="28" y="0"/>
                </a:lnTo>
                <a:close/>
              </a:path>
            </a:pathLst>
          </a:custGeom>
          <a:solidFill>
            <a:srgbClr val="5F5F5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2796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k4+i67oDhHph1zZfRWRlfASYkEe971Qe1+WUzOiL19s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N7MUEPNgwxkfw/mn49aXM1MVoDi0lKPDGg5VMYemQVg=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k4+i67oDhHph1zZfRWRlfASYkEe971Qe1+WUzOiL19s=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N7MUEPNgwxkfw/mn49aXM1MVoDi0lKPDGg5VMYemQVg=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k4+i67oDhHph1zZfRWRlfASYkEe971Qe1+WUzOiL19s=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k4+i67oDhHph1zZfRWRlfASYkEe971Qe1+WUzOiL19s=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N7MUEPNgwxkfw/mn49aXM1MVoDi0lKPDGg5VMYemQVg=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N7MUEPNgwxkfw/mn49aXM1MVoDi0lKPDGg5VMYemQVg=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k4+i67oDhHph1zZfRWRlfASYkEe971Qe1+WUzOiL19s=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N7MUEPNgwxkfw/mn49aXM1MVoDi0lKPDGg5VMYemQVg=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k4+i67oDhHph1zZfRWRlfASYkEe971Qe1+WUzOiL19s=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k4+i67oDhHph1zZfRWRlfASYkEe971Qe1+WUzOiL19s=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N7MUEPNgwxkfw/mn49aXM1MVoDi0lKPDGg5VMYemQVg=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k4+i67oDhHph1zZfRWRlfASYkEe971Qe1+WUzOiL19s=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N7MUEPNgwxkfw/mn49aXM1MVoDi0lKPDGg5VMYemQVg=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k4+i67oDhHph1zZfRWRlfASYkEe971Qe1+WUzOiL19s=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N7MUEPNgwxkfw/mn49aXM1MVoDi0lKPDGg5VMYemQVg=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k4+i67oDhHph1zZfRWRlfASYkEe971Qe1+WUzOiL19s=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k4+i67oDhHph1zZfRWRlfASYkEe971Qe1+WUzOiL19s=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N7MUEPNgwxkfw/mn49aXM1MVoDi0lKPDGg5VMYemQVg=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N7MUEPNgwxkfw/mn49aXM1MVoDi0lKPDGg5VMYemQVg=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k4+i67oDhHph1zZfRWRlfASYkEe971Qe1+WUzOiL19s=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N7MUEPNgwxkfw/mn49aXM1MVoDi0lKPDGg5VMYemQVg=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N7MUEPNgwxkfw/mn49aXM1MVoDi0lKPDGg5VMYemQVg=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k4+i67oDhHph1zZfRWRlfASYkEe971Qe1+WUzOiL19s=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N7MUEPNgwxkfw/mn49aXM1MVoDi0lKPDGg5VMYemQVg=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k4+i67oDhHph1zZfRWRlfASYkEe971Qe1+WUzOiL19s=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N7MUEPNgwxkfw/mn49aXM1MVoDi0lKPDGg5VMYemQVg=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k4+i67oDhHph1zZfRWRlfASYkEe971Qe1+WUzOiL19s=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N7MUEPNgwxkfw/mn49aXM1MVoDi0lKPDGg5VMYemQVg=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N7MUEPNgwxkfw/mn49aXM1MVoDi0lKPDGg5VMYemQVg=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k4+i67oDhHph1zZfRWRlfASYkEe971Qe1+WUzOiL19s=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N7MUEPNgwxkfw/mn49aXM1MVoDi0lKPDGg5VMYemQVg=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k4+i67oDhHph1zZfRWRlfASYkEe971Qe1+WUzOiL19s=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N7MUEPNgwxkfw/mn49aXM1MVoDi0lKPDGg5VMYemQVg=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k4+i67oDhHph1zZfRWRlfASYkEe971Qe1+WUzOiL19s="/>
</p:tagLst>
</file>

<file path=ppt/theme/theme1.xml><?xml version="1.0" encoding="utf-8"?>
<a:theme xmlns:a="http://schemas.openxmlformats.org/drawingml/2006/main" name="Basic">
  <a:themeElements>
    <a:clrScheme name="S-Core">
      <a:dk1>
        <a:sysClr val="windowText" lastClr="000000"/>
      </a:dk1>
      <a:lt1>
        <a:sysClr val="window" lastClr="FFFFFF"/>
      </a:lt1>
      <a:dk2>
        <a:srgbClr val="006270"/>
      </a:dk2>
      <a:lt2>
        <a:srgbClr val="FBFEC6"/>
      </a:lt2>
      <a:accent1>
        <a:srgbClr val="00ABE2"/>
      </a:accent1>
      <a:accent2>
        <a:srgbClr val="EB74F4"/>
      </a:accent2>
      <a:accent3>
        <a:srgbClr val="12AA50"/>
      </a:accent3>
      <a:accent4>
        <a:srgbClr val="56E1F4"/>
      </a:accent4>
      <a:accent5>
        <a:srgbClr val="87A517"/>
      </a:accent5>
      <a:accent6>
        <a:srgbClr val="ED832B"/>
      </a:accent6>
      <a:hlink>
        <a:srgbClr val="0000FF"/>
      </a:hlink>
      <a:folHlink>
        <a:srgbClr val="800080"/>
      </a:folHlink>
    </a:clrScheme>
    <a:fontScheme name="사용자 지정 2">
      <a:majorFont>
        <a:latin typeface="Segoe UI"/>
        <a:ea typeface="맑은 고딕"/>
        <a:cs typeface=""/>
      </a:majorFont>
      <a:minorFont>
        <a:latin typeface="Segoe UI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6350">
          <a:solidFill>
            <a:schemeClr val="tx1"/>
          </a:solidFill>
        </a:ln>
      </a:spPr>
      <a:bodyPr rtlCol="0" anchor="ctr"/>
      <a:lstStyle>
        <a:defPPr algn="ctr">
          <a:defRPr sz="1400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defRPr sz="1200" dirty="0" err="1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2_정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defRPr dirty="0" smtClean="0">
            <a:latin typeface="나눔고딕" pitchFamily="50" charset="-127"/>
            <a:ea typeface="나눔고딕" pitchFamily="50" charset="-127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4 Workflow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2 화면정의용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1">
      <a:majorFont>
        <a:latin typeface="Segoe UI"/>
        <a:ea typeface="맑은 고딕"/>
        <a:cs typeface=""/>
      </a:majorFont>
      <a:minorFont>
        <a:latin typeface="Segoe UI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B050"/>
        </a:solidFill>
        <a:ln w="6350">
          <a:solidFill>
            <a:schemeClr val="bg1">
              <a:lumMod val="65000"/>
            </a:schemeClr>
          </a:solidFill>
        </a:ln>
      </a:spPr>
      <a:bodyPr wrap="none" rIns="90000" rtlCol="0" anchor="ctr"/>
      <a:lstStyle>
        <a:defPPr algn="l">
          <a:defRPr sz="800" noProof="1">
            <a:solidFill>
              <a:schemeClr val="tx1"/>
            </a:solidFill>
            <a:latin typeface="Segoe UI" panose="020B0502040204020203" pitchFamily="34" charset="0"/>
            <a:cs typeface="Segoe UI" panose="020B0502040204020203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5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Unknown Document Type" ma:contentTypeID="0x010104" ma:contentTypeVersion="0" ma:contentTypeDescription="" ma:contentTypeScope="" ma:versionID="05d83ceaa0bbd2e3bc716e6e66bd857a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b3d69fe45253d5ff147bb69036b756a7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inOccurs="0" maxOccurs="1" ma:index="3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399E642-6E62-4F0C-BE42-DCA67570B7B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4817D9F-7528-43DC-9959-8267F2061BAF}">
  <ds:schemaRefs>
    <ds:schemaRef ds:uri="http://purl.org/dc/elements/1.1/"/>
    <ds:schemaRef ds:uri="http://schemas.microsoft.com/office/2006/documentManagement/types"/>
    <ds:schemaRef ds:uri="http://www.w3.org/XML/1998/namespace"/>
    <ds:schemaRef ds:uri="http://purl.org/dc/terms/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5332E131-8EAF-4DDD-BA72-E5C28AF2135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88617</TotalTime>
  <Words>10211</Words>
  <Application>Microsoft Macintosh PowerPoint</Application>
  <PresentationFormat>와이드스크린</PresentationFormat>
  <Paragraphs>2689</Paragraphs>
  <Slides>72</Slides>
  <Notes>16</Notes>
  <HiddenSlides>0</HiddenSlides>
  <MMClips>0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4</vt:i4>
      </vt:variant>
      <vt:variant>
        <vt:lpstr>슬라이드 제목</vt:lpstr>
      </vt:variant>
      <vt:variant>
        <vt:i4>72</vt:i4>
      </vt:variant>
    </vt:vector>
  </HeadingPairs>
  <TitlesOfParts>
    <vt:vector size="89" baseType="lpstr">
      <vt:lpstr>나눔스퀘어</vt:lpstr>
      <vt:lpstr>나눔스퀘어 ExtraBold</vt:lpstr>
      <vt:lpstr>돋움</vt:lpstr>
      <vt:lpstr>맑은 고딕</vt:lpstr>
      <vt:lpstr>Malgun Gothic Semilight</vt:lpstr>
      <vt:lpstr>나눔고딕</vt:lpstr>
      <vt:lpstr>Arial</vt:lpstr>
      <vt:lpstr>Calibri</vt:lpstr>
      <vt:lpstr>Impact</vt:lpstr>
      <vt:lpstr>Quattrocento Sans</vt:lpstr>
      <vt:lpstr>Roboto</vt:lpstr>
      <vt:lpstr>Segoe UI</vt:lpstr>
      <vt:lpstr>Segoe UI Emoji</vt:lpstr>
      <vt:lpstr>Basic</vt:lpstr>
      <vt:lpstr>2_정의</vt:lpstr>
      <vt:lpstr>4 Workflow</vt:lpstr>
      <vt:lpstr>2 화면정의용</vt:lpstr>
      <vt:lpstr>PowerPoint 프레젠테이션</vt:lpstr>
      <vt:lpstr>문서 개정 이력</vt:lpstr>
      <vt:lpstr>문서 개정 이력</vt:lpstr>
      <vt:lpstr>문서 개정 이력</vt:lpstr>
      <vt:lpstr>Information Architecture</vt:lpstr>
      <vt:lpstr>Layout</vt:lpstr>
      <vt:lpstr>Main</vt:lpstr>
      <vt:lpstr>Main</vt:lpstr>
      <vt:lpstr>Main</vt:lpstr>
      <vt:lpstr>Main</vt:lpstr>
      <vt:lpstr>About</vt:lpstr>
      <vt:lpstr>About</vt:lpstr>
      <vt:lpstr>About</vt:lpstr>
      <vt:lpstr>About</vt:lpstr>
      <vt:lpstr>About</vt:lpstr>
      <vt:lpstr>Service_API 서비스</vt:lpstr>
      <vt:lpstr>Service_API 서비스</vt:lpstr>
      <vt:lpstr>Service_API 서비스</vt:lpstr>
      <vt:lpstr>Service_API 서비스</vt:lpstr>
      <vt:lpstr>Service_공부절친</vt:lpstr>
      <vt:lpstr>Tech_집중도 분석</vt:lpstr>
      <vt:lpstr>Tech_집중도 분석</vt:lpstr>
      <vt:lpstr>Tech_집중도 분석</vt:lpstr>
      <vt:lpstr>Tech_흥미도 분석</vt:lpstr>
      <vt:lpstr>Tech_흥미도 분석</vt:lpstr>
      <vt:lpstr>Tech_흥미도 분석</vt:lpstr>
      <vt:lpstr>Tech_자세 분석</vt:lpstr>
      <vt:lpstr>Tech_자세 분석</vt:lpstr>
      <vt:lpstr>Tech_자세 분석</vt:lpstr>
      <vt:lpstr>Tech_부정행위 검출</vt:lpstr>
      <vt:lpstr>Tech_부정행위 검출</vt:lpstr>
      <vt:lpstr>Tech_부정행위 검출</vt:lpstr>
      <vt:lpstr>Showcase : 메인</vt:lpstr>
      <vt:lpstr>Showcase : 집중도 분석 모델 소개</vt:lpstr>
      <vt:lpstr>Showcase : 집중도 분석 전</vt:lpstr>
      <vt:lpstr>Showcase : 집중도 분석 중</vt:lpstr>
      <vt:lpstr>Showcase : 집중도 분석 종료</vt:lpstr>
      <vt:lpstr>Showcase : 집중도 분석 결과</vt:lpstr>
      <vt:lpstr>Showcase : 흥미도 분석 모델 소개</vt:lpstr>
      <vt:lpstr>Showcase : 흥미도 분석 전</vt:lpstr>
      <vt:lpstr>Showcase : 흥미도 분석 중</vt:lpstr>
      <vt:lpstr>Showcase : 흥미도 분석 종료</vt:lpstr>
      <vt:lpstr>Showcase : 흥미도 분석 결과</vt:lpstr>
      <vt:lpstr>Showcase : 자세 분석 모델 소개</vt:lpstr>
      <vt:lpstr>Showcase : 자세 분석 전</vt:lpstr>
      <vt:lpstr>Showcase : 자세 분석 중</vt:lpstr>
      <vt:lpstr>Showcase : 자세 분석 종료</vt:lpstr>
      <vt:lpstr>Showcase : 자세 분석 결과</vt:lpstr>
      <vt:lpstr>Use Case_화상상담</vt:lpstr>
      <vt:lpstr>Use Case_화상상담</vt:lpstr>
      <vt:lpstr>Use Case_화상상담</vt:lpstr>
      <vt:lpstr>Use Case_화상상담</vt:lpstr>
      <vt:lpstr>Use Case_화상상담</vt:lpstr>
      <vt:lpstr>Use Case_화상상담</vt:lpstr>
      <vt:lpstr>Use Case_인터넷강의</vt:lpstr>
      <vt:lpstr>Use Case_자율학습</vt:lpstr>
      <vt:lpstr>Use Case_자율학습</vt:lpstr>
      <vt:lpstr>Use Case_자율학습</vt:lpstr>
      <vt:lpstr>Use Case_자율학습</vt:lpstr>
      <vt:lpstr>Use Case_자율학습</vt:lpstr>
      <vt:lpstr>Case_자율학습</vt:lpstr>
      <vt:lpstr>Use Case_원격수업</vt:lpstr>
      <vt:lpstr>Use Case_원격수업</vt:lpstr>
      <vt:lpstr>Use Case_원격수업</vt:lpstr>
      <vt:lpstr>Use Case_원격수업</vt:lpstr>
      <vt:lpstr>Use Case_원격수업</vt:lpstr>
      <vt:lpstr>Case_원격수업</vt:lpstr>
      <vt:lpstr>Use Case_온라인시험</vt:lpstr>
      <vt:lpstr>News</vt:lpstr>
      <vt:lpstr>News</vt:lpstr>
      <vt:lpstr>PowerPoint 프레젠테이션</vt:lpstr>
      <vt:lpstr>PowerPoint 프레젠테이션</vt:lpstr>
    </vt:vector>
  </TitlesOfParts>
  <Company>SEC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prof</dc:creator>
  <cp:lastModifiedBy>김 선영</cp:lastModifiedBy>
  <cp:revision>7203</cp:revision>
  <cp:lastPrinted>2021-01-14T04:30:59Z</cp:lastPrinted>
  <dcterms:created xsi:type="dcterms:W3CDTF">2012-08-30T08:29:55Z</dcterms:created>
  <dcterms:modified xsi:type="dcterms:W3CDTF">2022-07-19T04:29:11Z</dcterms:modified>
</cp:coreProperties>
</file>